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71" r:id="rId10"/>
    <p:sldId id="265" r:id="rId11"/>
    <p:sldId id="266" r:id="rId12"/>
    <p:sldId id="273" r:id="rId13"/>
    <p:sldId id="268" r:id="rId14"/>
    <p:sldId id="267" r:id="rId15"/>
    <p:sldId id="272" r:id="rId16"/>
    <p:sldId id="269" r:id="rId17"/>
    <p:sldId id="270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142D"/>
    <a:srgbClr val="B08115"/>
    <a:srgbClr val="00427B"/>
    <a:srgbClr val="C8A45D"/>
    <a:srgbClr val="005E9B"/>
    <a:srgbClr val="132A32"/>
    <a:srgbClr val="F6F1E8"/>
    <a:srgbClr val="33525C"/>
    <a:srgbClr val="08101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3601D04-7C6D-4B63-829E-2DA3EEC617DD}" v="636" dt="2026-06-03T17:07:09.366"/>
    <p1510:client id="{ED9C6F39-89C3-4CBE-A426-4EC09AE4B3DE}" v="550" dt="2026-06-03T20:44:35.52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6/3/2026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svg"/><Relationship Id="rId4" Type="http://schemas.openxmlformats.org/officeDocument/2006/relationships/image" Target="../media/image10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3.svg"/><Relationship Id="rId7" Type="http://schemas.openxmlformats.org/officeDocument/2006/relationships/image" Target="../media/image17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svg"/><Relationship Id="rId5" Type="http://schemas.openxmlformats.org/officeDocument/2006/relationships/image" Target="../media/image15.svg"/><Relationship Id="rId4" Type="http://schemas.openxmlformats.org/officeDocument/2006/relationships/image" Target="../media/image14.svg"/><Relationship Id="rId9" Type="http://schemas.openxmlformats.org/officeDocument/2006/relationships/image" Target="../media/image1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svg"/><Relationship Id="rId3" Type="http://schemas.openxmlformats.org/officeDocument/2006/relationships/image" Target="../media/image23.svg"/><Relationship Id="rId7" Type="http://schemas.openxmlformats.org/officeDocument/2006/relationships/image" Target="../media/image27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svg"/><Relationship Id="rId5" Type="http://schemas.openxmlformats.org/officeDocument/2006/relationships/image" Target="../media/image25.svg"/><Relationship Id="rId4" Type="http://schemas.openxmlformats.org/officeDocument/2006/relationships/image" Target="../media/image24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7" Type="http://schemas.openxmlformats.org/officeDocument/2006/relationships/image" Target="../media/image35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svg"/><Relationship Id="rId5" Type="http://schemas.openxmlformats.org/officeDocument/2006/relationships/image" Target="../media/image33.svg"/><Relationship Id="rId4" Type="http://schemas.openxmlformats.org/officeDocument/2006/relationships/image" Target="../media/image32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png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mailto:Luminare@luminarevisao.com.br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m 15" descr="Padrão do plano de fundo">
            <a:extLst>
              <a:ext uri="{FF2B5EF4-FFF2-40B4-BE49-F238E27FC236}">
                <a16:creationId xmlns:a16="http://schemas.microsoft.com/office/drawing/2014/main" id="{C9648D68-52D2-110C-014B-28DCB3879B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90208" y="686246"/>
            <a:ext cx="45720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80" b="1" i="0">
                <a:solidFill>
                  <a:srgbClr val="C8A45D"/>
                </a:solidFill>
                <a:latin typeface="Aptos"/>
              </a:rPr>
              <a:t>PORTFÓLIO INSTITUCIONAL</a:t>
            </a:r>
          </a:p>
        </p:txBody>
      </p:sp>
      <p:sp>
        <p:nvSpPr>
          <p:cNvPr id="5" name="Rectangle 4"/>
          <p:cNvSpPr/>
          <p:nvPr/>
        </p:nvSpPr>
        <p:spPr>
          <a:xfrm>
            <a:off x="592428" y="960120"/>
            <a:ext cx="530352" cy="22860"/>
          </a:xfrm>
          <a:prstGeom prst="rect">
            <a:avLst/>
          </a:prstGeom>
          <a:solidFill>
            <a:srgbClr val="C8A4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71622" y="1811329"/>
            <a:ext cx="5852160" cy="163121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l"/>
            <a:r>
              <a:rPr sz="5000" b="1" i="0" dirty="0">
                <a:solidFill>
                  <a:srgbClr val="F6F1E8"/>
                </a:solidFill>
                <a:latin typeface="Aptos"/>
              </a:rPr>
              <a:t>ASSOCIAÇÃO
</a:t>
            </a:r>
            <a:r>
              <a:rPr sz="5000" b="1" i="0">
                <a:solidFill>
                  <a:srgbClr val="F6F1E8"/>
                </a:solidFill>
                <a:latin typeface="Aptos"/>
              </a:rPr>
              <a:t>SAN MARCO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71028" y="3502969"/>
            <a:ext cx="3643475" cy="64633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0" i="0">
                <a:solidFill>
                  <a:srgbClr val="D8C7A8"/>
                </a:solidFill>
                <a:latin typeface="Aptos"/>
              </a:rPr>
              <a:t>Oftalmologia social com estrutura, eficiência e impacto humano.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8198" y="4280209"/>
            <a:ext cx="4206240" cy="27699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l"/>
            <a:r>
              <a:rPr sz="1200" b="1" i="0" dirty="0">
                <a:solidFill>
                  <a:srgbClr val="C8A45D"/>
                </a:solidFill>
                <a:latin typeface="Aptos"/>
              </a:rPr>
              <a:t>Ver </a:t>
            </a:r>
            <a:r>
              <a:rPr sz="1200" b="1" i="0" dirty="0" err="1">
                <a:solidFill>
                  <a:srgbClr val="C8A45D"/>
                </a:solidFill>
                <a:latin typeface="Aptos"/>
              </a:rPr>
              <a:t>melhor</a:t>
            </a:r>
            <a:r>
              <a:rPr sz="1200" b="1" i="0" dirty="0">
                <a:solidFill>
                  <a:srgbClr val="C8A45D"/>
                </a:solidFill>
                <a:latin typeface="Aptos"/>
              </a:rPr>
              <a:t>. </a:t>
            </a:r>
            <a:r>
              <a:rPr sz="1200" b="1" i="0" dirty="0" err="1">
                <a:solidFill>
                  <a:srgbClr val="C8A45D"/>
                </a:solidFill>
                <a:latin typeface="Aptos"/>
              </a:rPr>
              <a:t>Viver</a:t>
            </a:r>
            <a:r>
              <a:rPr sz="1200" b="1" i="0" dirty="0">
                <a:solidFill>
                  <a:srgbClr val="C8A45D"/>
                </a:solidFill>
                <a:latin typeface="Aptos"/>
              </a:rPr>
              <a:t> </a:t>
            </a:r>
            <a:r>
              <a:rPr sz="1200" b="1" i="0" dirty="0" err="1">
                <a:solidFill>
                  <a:srgbClr val="C8A45D"/>
                </a:solidFill>
                <a:latin typeface="Aptos"/>
              </a:rPr>
              <a:t>melhor</a:t>
            </a:r>
            <a:r>
              <a:rPr sz="1200" b="1" i="0" dirty="0">
                <a:solidFill>
                  <a:srgbClr val="C8A45D"/>
                </a:solidFill>
                <a:latin typeface="Aptos"/>
              </a:rPr>
              <a:t>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08198" y="4896500"/>
            <a:ext cx="3566160" cy="329184"/>
          </a:xfrm>
          <a:prstGeom prst="roundRect">
            <a:avLst/>
          </a:prstGeom>
          <a:solidFill>
            <a:srgbClr val="00427B"/>
          </a:solidFill>
          <a:ln>
            <a:solidFill>
              <a:srgbClr val="005E9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508198" y="4965080"/>
            <a:ext cx="356616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780" b="1" i="0">
                <a:solidFill>
                  <a:srgbClr val="D8C7A8"/>
                </a:solidFill>
                <a:latin typeface="Aptos"/>
              </a:rPr>
              <a:t>CUIDADO VISUAL • MÉTODO • IMPACTO SOCIAL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2920" y="6446520"/>
            <a:ext cx="365760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750" b="1" i="0">
                <a:solidFill>
                  <a:srgbClr val="D8C7A8"/>
                </a:solidFill>
                <a:latin typeface="Aptos"/>
              </a:rPr>
              <a:t>ASSOCIAÇÃO SAN MARCO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109960" y="6446520"/>
            <a:ext cx="64008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700" b="0" i="0">
                <a:solidFill>
                  <a:srgbClr val="B7B4AB"/>
                </a:solidFill>
                <a:latin typeface="Aptos"/>
              </a:rPr>
              <a:t>01 / 15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02920" y="6318504"/>
            <a:ext cx="11173968" cy="9144"/>
          </a:xfrm>
          <a:prstGeom prst="rect">
            <a:avLst/>
          </a:prstGeom>
          <a:solidFill>
            <a:srgbClr val="C8A4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72CDA1CB-5968-687B-058B-CDE2E58FB4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1320" y="121920"/>
            <a:ext cx="5831840" cy="577088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ight_b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22" name="Rounded Rectangle 21"/>
          <p:cNvSpPr/>
          <p:nvPr/>
        </p:nvSpPr>
        <p:spPr>
          <a:xfrm>
            <a:off x="6075557" y="947855"/>
            <a:ext cx="2057774" cy="2640905"/>
          </a:xfrm>
          <a:prstGeom prst="roundRect">
            <a:avLst/>
          </a:prstGeom>
          <a:solidFill>
            <a:srgbClr val="C8A45D"/>
          </a:solidFill>
          <a:ln w="9525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13678" y="896112"/>
            <a:ext cx="4218879" cy="64633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l"/>
            <a:r>
              <a:rPr sz="3600" b="1" i="0" dirty="0">
                <a:solidFill>
                  <a:srgbClr val="101416"/>
                </a:solidFill>
                <a:latin typeface="Aptos"/>
              </a:rPr>
              <a:t>Quem </a:t>
            </a:r>
            <a:r>
              <a:rPr sz="3600" b="1" i="0" dirty="0" err="1">
                <a:solidFill>
                  <a:srgbClr val="101416"/>
                </a:solidFill>
                <a:latin typeface="Aptos"/>
              </a:rPr>
              <a:t>somos</a:t>
            </a:r>
            <a:endParaRPr lang="pt-BR" sz="3600" b="1" i="0" dirty="0" err="1">
              <a:solidFill>
                <a:srgbClr val="101416"/>
              </a:solidFill>
              <a:latin typeface="Apto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5652" y="1636924"/>
            <a:ext cx="3809256" cy="47705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50" b="0" i="0">
                <a:solidFill>
                  <a:srgbClr val="5F5E59"/>
                </a:solidFill>
                <a:latin typeface="Aptos"/>
              </a:rPr>
              <a:t>Uma associação criada para ampliar o acesso ao cuidado oftalmológico especializado.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3232" y="2148840"/>
            <a:ext cx="4937760" cy="7132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700" b="1" i="0">
                <a:solidFill>
                  <a:srgbClr val="101416"/>
                </a:solidFill>
                <a:latin typeface="Aptos"/>
              </a:rPr>
              <a:t>A Associação San Marco atua por meio de projetos assistenciais, ações itinerantes, parcerias institucionais e atendimento organizado.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3427141"/>
            <a:ext cx="457200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50" b="0" i="0">
                <a:solidFill>
                  <a:srgbClr val="5E5A51"/>
                </a:solidFill>
                <a:latin typeface="Aptos"/>
              </a:rPr>
              <a:t>Nosso compromisso é transformar demanda reprimida em cuidado visual com acolhimento, método e responsabilidade.</a:t>
            </a:r>
          </a:p>
        </p:txBody>
      </p:sp>
      <p:grpSp>
        <p:nvGrpSpPr>
          <p:cNvPr id="34" name="Agrupar 33">
            <a:extLst>
              <a:ext uri="{FF2B5EF4-FFF2-40B4-BE49-F238E27FC236}">
                <a16:creationId xmlns:a16="http://schemas.microsoft.com/office/drawing/2014/main" id="{859FFAB1-EC2F-9AD6-8C65-DD42D98F58E0}"/>
              </a:ext>
            </a:extLst>
          </p:cNvPr>
          <p:cNvGrpSpPr/>
          <p:nvPr/>
        </p:nvGrpSpPr>
        <p:grpSpPr>
          <a:xfrm>
            <a:off x="731223" y="4025590"/>
            <a:ext cx="1605277" cy="927338"/>
            <a:chOff x="731223" y="4322955"/>
            <a:chExt cx="1605277" cy="927338"/>
          </a:xfrm>
        </p:grpSpPr>
        <p:sp>
          <p:nvSpPr>
            <p:cNvPr id="9" name="Rounded Rectangle 8"/>
            <p:cNvSpPr/>
            <p:nvPr/>
          </p:nvSpPr>
          <p:spPr>
            <a:xfrm>
              <a:off x="731223" y="4322955"/>
              <a:ext cx="1598341" cy="927338"/>
            </a:xfrm>
            <a:prstGeom prst="roundRect">
              <a:avLst/>
            </a:prstGeom>
            <a:solidFill>
              <a:srgbClr val="B08115"/>
            </a:solidFill>
            <a:ln w="10160">
              <a:solidFill>
                <a:srgbClr val="C8A45D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820432" y="4478255"/>
              <a:ext cx="731520" cy="292608"/>
            </a:xfrm>
            <a:prstGeom prst="rect">
              <a:avLst/>
            </a:prstGeom>
            <a:solidFill>
              <a:srgbClr val="B08115"/>
            </a:solidFill>
          </p:spPr>
          <p:txBody>
            <a:bodyPr wrap="square" lIns="91440" tIns="45720" rIns="91440" bIns="45720" anchor="t">
              <a:spAutoFit/>
            </a:bodyPr>
            <a:lstStyle/>
            <a:p>
              <a:pPr algn="l"/>
              <a:r>
                <a:rPr sz="1250" b="1" i="0" dirty="0" err="1">
                  <a:solidFill>
                    <a:srgbClr val="FFFFFF"/>
                  </a:solidFill>
                  <a:latin typeface="Aptos"/>
                </a:rPr>
                <a:t>Acesso</a:t>
              </a:r>
              <a:endParaRPr lang="pt-BR" sz="1250" b="1" i="0" dirty="0" err="1">
                <a:solidFill>
                  <a:srgbClr val="FFFFFF"/>
                </a:solidFill>
                <a:latin typeface="Aptos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820432" y="4694738"/>
              <a:ext cx="1516068" cy="353943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 algn="l"/>
              <a:r>
                <a:rPr sz="850" b="0" i="0" dirty="0">
                  <a:solidFill>
                    <a:srgbClr val="FFFFFF"/>
                  </a:solidFill>
                  <a:latin typeface="Aptos"/>
                </a:rPr>
                <a:t>Chegar </a:t>
              </a:r>
              <a:r>
                <a:rPr sz="850" b="0" i="0" dirty="0" err="1">
                  <a:solidFill>
                    <a:srgbClr val="FFFFFF"/>
                  </a:solidFill>
                  <a:latin typeface="Aptos"/>
                </a:rPr>
                <a:t>até</a:t>
              </a:r>
              <a:r>
                <a:rPr sz="850" b="0" i="0" dirty="0">
                  <a:solidFill>
                    <a:srgbClr val="FFFFFF"/>
                  </a:solidFill>
                  <a:latin typeface="Aptos"/>
                </a:rPr>
                <a:t> quem </a:t>
              </a:r>
              <a:r>
                <a:rPr sz="850" b="0" i="0" dirty="0" err="1">
                  <a:solidFill>
                    <a:srgbClr val="FFFFFF"/>
                  </a:solidFill>
                  <a:latin typeface="Aptos"/>
                </a:rPr>
                <a:t>tem</a:t>
              </a:r>
              <a:r>
                <a:rPr sz="850" b="0" i="0" dirty="0">
                  <a:solidFill>
                    <a:srgbClr val="FFFFFF"/>
                  </a:solidFill>
                  <a:latin typeface="Aptos"/>
                </a:rPr>
                <a:t> </a:t>
              </a:r>
              <a:r>
                <a:rPr sz="850" b="0" i="0" dirty="0" err="1">
                  <a:solidFill>
                    <a:srgbClr val="FFFFFF"/>
                  </a:solidFill>
                  <a:latin typeface="Aptos"/>
                </a:rPr>
                <a:t>dificuldade</a:t>
              </a:r>
              <a:r>
                <a:rPr sz="850" b="0" i="0" dirty="0">
                  <a:solidFill>
                    <a:srgbClr val="FFFFFF"/>
                  </a:solidFill>
                  <a:latin typeface="Aptos"/>
                </a:rPr>
                <a:t> de </a:t>
              </a:r>
              <a:r>
                <a:rPr sz="850" b="0" i="0" dirty="0" err="1">
                  <a:solidFill>
                    <a:srgbClr val="FFFFFF"/>
                  </a:solidFill>
                  <a:latin typeface="Aptos"/>
                </a:rPr>
                <a:t>atendimento</a:t>
              </a:r>
              <a:r>
                <a:rPr sz="850" b="0" i="0" dirty="0">
                  <a:solidFill>
                    <a:srgbClr val="FFFFFF"/>
                  </a:solidFill>
                  <a:latin typeface="Aptos"/>
                </a:rPr>
                <a:t>.</a:t>
              </a:r>
            </a:p>
          </p:txBody>
        </p:sp>
      </p:grpSp>
      <p:grpSp>
        <p:nvGrpSpPr>
          <p:cNvPr id="35" name="Agrupar 34">
            <a:extLst>
              <a:ext uri="{FF2B5EF4-FFF2-40B4-BE49-F238E27FC236}">
                <a16:creationId xmlns:a16="http://schemas.microsoft.com/office/drawing/2014/main" id="{1BBB3A4F-B7F3-118B-E2B0-8D20C85F5EF1}"/>
              </a:ext>
            </a:extLst>
          </p:cNvPr>
          <p:cNvGrpSpPr/>
          <p:nvPr/>
        </p:nvGrpSpPr>
        <p:grpSpPr>
          <a:xfrm>
            <a:off x="2475719" y="4025591"/>
            <a:ext cx="1858534" cy="927338"/>
            <a:chOff x="2038963" y="4230029"/>
            <a:chExt cx="1858534" cy="927338"/>
          </a:xfrm>
        </p:grpSpPr>
        <p:sp>
          <p:nvSpPr>
            <p:cNvPr id="12" name="Rounded Rectangle 11"/>
            <p:cNvSpPr/>
            <p:nvPr/>
          </p:nvSpPr>
          <p:spPr>
            <a:xfrm>
              <a:off x="2038963" y="4230029"/>
              <a:ext cx="1858534" cy="927338"/>
            </a:xfrm>
            <a:prstGeom prst="roundRect">
              <a:avLst/>
            </a:prstGeom>
            <a:solidFill>
              <a:srgbClr val="B08115"/>
            </a:solidFill>
            <a:ln w="6350">
              <a:solidFill>
                <a:srgbClr val="E1D8CA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2202514" y="4385328"/>
              <a:ext cx="1242617" cy="284693"/>
            </a:xfrm>
            <a:prstGeom prst="rect">
              <a:avLst/>
            </a:prstGeom>
            <a:solidFill>
              <a:srgbClr val="B08115"/>
            </a:solidFill>
          </p:spPr>
          <p:txBody>
            <a:bodyPr wrap="square" lIns="91440" tIns="45720" rIns="91440" bIns="45720" anchor="t">
              <a:spAutoFit/>
            </a:bodyPr>
            <a:lstStyle/>
            <a:p>
              <a:pPr algn="l"/>
              <a:r>
                <a:rPr sz="1250" b="1" i="0" dirty="0" err="1">
                  <a:solidFill>
                    <a:srgbClr val="FFFFFF"/>
                  </a:solidFill>
                  <a:latin typeface="Aptos"/>
                </a:rPr>
                <a:t>Diagnóstico</a:t>
              </a:r>
              <a:endParaRPr lang="pt-BR" sz="1250" b="1" i="0" dirty="0" err="1">
                <a:solidFill>
                  <a:srgbClr val="FFFFFF"/>
                </a:solidFill>
                <a:latin typeface="Aptos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2211806" y="4657567"/>
              <a:ext cx="1392044" cy="363176"/>
            </a:xfrm>
            <a:prstGeom prst="rect">
              <a:avLst/>
            </a:prstGeom>
            <a:solidFill>
              <a:srgbClr val="B08115"/>
            </a:solidFill>
          </p:spPr>
          <p:txBody>
            <a:bodyPr wrap="square" anchor="t">
              <a:spAutoFit/>
            </a:bodyPr>
            <a:lstStyle/>
            <a:p>
              <a:pPr algn="l"/>
              <a:r>
                <a:rPr sz="880" b="0" i="0">
                  <a:solidFill>
                    <a:srgbClr val="FFFFFF"/>
                  </a:solidFill>
                  <a:latin typeface="Aptos"/>
                </a:rPr>
                <a:t>Identificar necessidades e riscos visuais.</a:t>
              </a:r>
            </a:p>
          </p:txBody>
        </p:sp>
      </p:grpSp>
      <p:sp>
        <p:nvSpPr>
          <p:cNvPr id="15" name="Rounded Rectangle 14"/>
          <p:cNvSpPr/>
          <p:nvPr/>
        </p:nvSpPr>
        <p:spPr>
          <a:xfrm>
            <a:off x="716874" y="5103541"/>
            <a:ext cx="1626218" cy="899459"/>
          </a:xfrm>
          <a:prstGeom prst="roundRect">
            <a:avLst/>
          </a:prstGeom>
          <a:solidFill>
            <a:srgbClr val="B08115"/>
          </a:solidFill>
          <a:ln w="6350">
            <a:solidFill>
              <a:srgbClr val="E1D8C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06084" y="5240255"/>
            <a:ext cx="1149690" cy="284693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l"/>
            <a:r>
              <a:rPr sz="1250" b="1" i="0">
                <a:solidFill>
                  <a:srgbClr val="FFFFFF"/>
                </a:solidFill>
                <a:latin typeface="Aptos"/>
              </a:rPr>
              <a:t>Cuidado</a:t>
            </a:r>
            <a:endParaRPr lang="pt-BR" sz="1250" b="1" i="0">
              <a:solidFill>
                <a:srgbClr val="FFFFFF"/>
              </a:solidFill>
              <a:latin typeface="Apto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06084" y="5512494"/>
            <a:ext cx="1531434" cy="353943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l"/>
            <a:r>
              <a:rPr sz="850" b="0" i="0" dirty="0" err="1">
                <a:solidFill>
                  <a:srgbClr val="F2F2F2"/>
                </a:solidFill>
                <a:latin typeface="Aptos"/>
              </a:rPr>
              <a:t>Atender</a:t>
            </a:r>
            <a:r>
              <a:rPr sz="850" b="0" i="0" dirty="0">
                <a:solidFill>
                  <a:srgbClr val="F2F2F2"/>
                </a:solidFill>
                <a:latin typeface="Aptos"/>
              </a:rPr>
              <a:t> com </a:t>
            </a:r>
            <a:r>
              <a:rPr sz="850" b="0" i="0" dirty="0" err="1">
                <a:solidFill>
                  <a:srgbClr val="F2F2F2"/>
                </a:solidFill>
                <a:latin typeface="Aptos"/>
              </a:rPr>
              <a:t>proximidade</a:t>
            </a:r>
            <a:r>
              <a:rPr sz="850" b="0" i="0" dirty="0">
                <a:solidFill>
                  <a:srgbClr val="F2F2F2"/>
                </a:solidFill>
                <a:latin typeface="Aptos"/>
              </a:rPr>
              <a:t>, </a:t>
            </a:r>
            <a:r>
              <a:rPr sz="850" b="0" i="0" dirty="0" err="1">
                <a:solidFill>
                  <a:srgbClr val="F2F2F2"/>
                </a:solidFill>
                <a:latin typeface="Aptos"/>
              </a:rPr>
              <a:t>escuta</a:t>
            </a:r>
            <a:r>
              <a:rPr sz="850" b="0" i="0" dirty="0">
                <a:solidFill>
                  <a:srgbClr val="F2F2F2"/>
                </a:solidFill>
                <a:latin typeface="Aptos"/>
              </a:rPr>
              <a:t> e </a:t>
            </a:r>
            <a:r>
              <a:rPr sz="850" b="0" i="0" dirty="0" err="1">
                <a:solidFill>
                  <a:srgbClr val="F2F2F2"/>
                </a:solidFill>
                <a:latin typeface="Aptos"/>
              </a:rPr>
              <a:t>segurança</a:t>
            </a:r>
            <a:r>
              <a:rPr sz="850" b="0" i="0" dirty="0">
                <a:solidFill>
                  <a:srgbClr val="F2F2F2"/>
                </a:solidFill>
                <a:latin typeface="Aptos"/>
              </a:rPr>
              <a:t>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2470664" y="5103543"/>
            <a:ext cx="1867829" cy="899458"/>
          </a:xfrm>
          <a:prstGeom prst="roundRect">
            <a:avLst/>
          </a:prstGeom>
          <a:solidFill>
            <a:srgbClr val="B08115"/>
          </a:solidFill>
          <a:ln w="6350">
            <a:solidFill>
              <a:srgbClr val="E1D8C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2652801" y="5221669"/>
            <a:ext cx="1521398" cy="284693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l"/>
            <a:r>
              <a:rPr sz="1250" b="1" i="0" dirty="0" err="1">
                <a:solidFill>
                  <a:srgbClr val="FFFFFF"/>
                </a:solidFill>
                <a:latin typeface="Aptos"/>
              </a:rPr>
              <a:t>Encaminhamento</a:t>
            </a:r>
            <a:endParaRPr lang="pt-BR" sz="1250" b="1" i="0" dirty="0" err="1">
              <a:solidFill>
                <a:srgbClr val="FFFFFF"/>
              </a:solidFill>
              <a:latin typeface="Aptos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652801" y="5512495"/>
            <a:ext cx="1382751" cy="36317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80" b="0" i="0">
                <a:solidFill>
                  <a:srgbClr val="F2F2F2"/>
                </a:solidFill>
                <a:latin typeface="Aptos"/>
              </a:rPr>
              <a:t>Conectar cada pessoa à continuidade adequada.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02920" y="6446520"/>
            <a:ext cx="365760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750" b="1" i="0">
                <a:solidFill>
                  <a:srgbClr val="0F3D36"/>
                </a:solidFill>
                <a:latin typeface="Aptos"/>
              </a:rPr>
              <a:t>ASSOCIAÇÃO SAN MARCO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1109960" y="6446520"/>
            <a:ext cx="64008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700" b="0" i="0">
                <a:solidFill>
                  <a:srgbClr val="6B6B63"/>
                </a:solidFill>
                <a:latin typeface="Aptos"/>
              </a:rPr>
              <a:t>02 / 15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02920" y="6318504"/>
            <a:ext cx="11173968" cy="9144"/>
          </a:xfrm>
          <a:prstGeom prst="rect">
            <a:avLst/>
          </a:prstGeom>
          <a:solidFill>
            <a:srgbClr val="D7D3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">
            <a:extLst>
              <a:ext uri="{FF2B5EF4-FFF2-40B4-BE49-F238E27FC236}">
                <a16:creationId xmlns:a16="http://schemas.microsoft.com/office/drawing/2014/main" id="{082ABD97-D769-2E05-F367-86706A6899DC}"/>
              </a:ext>
            </a:extLst>
          </p:cNvPr>
          <p:cNvSpPr txBox="1"/>
          <p:nvPr/>
        </p:nvSpPr>
        <p:spPr>
          <a:xfrm>
            <a:off x="713232" y="407465"/>
            <a:ext cx="4599878" cy="22775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80" b="1" i="0">
                <a:solidFill>
                  <a:srgbClr val="C8A45D"/>
                </a:solidFill>
                <a:latin typeface="Aptos"/>
              </a:rPr>
              <a:t>PORTFÓLIO INSTITUCIONAL</a:t>
            </a:r>
          </a:p>
        </p:txBody>
      </p:sp>
      <p:sp>
        <p:nvSpPr>
          <p:cNvPr id="33" name="Rectangle 4">
            <a:extLst>
              <a:ext uri="{FF2B5EF4-FFF2-40B4-BE49-F238E27FC236}">
                <a16:creationId xmlns:a16="http://schemas.microsoft.com/office/drawing/2014/main" id="{D7B01B5C-F38A-12EE-8D30-F2F2F60E34B8}"/>
              </a:ext>
            </a:extLst>
          </p:cNvPr>
          <p:cNvSpPr/>
          <p:nvPr/>
        </p:nvSpPr>
        <p:spPr>
          <a:xfrm>
            <a:off x="815452" y="681340"/>
            <a:ext cx="558230" cy="13568"/>
          </a:xfrm>
          <a:prstGeom prst="rect">
            <a:avLst/>
          </a:prstGeom>
          <a:solidFill>
            <a:srgbClr val="C8A4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6" name="Imagem 35">
            <a:extLst>
              <a:ext uri="{FF2B5EF4-FFF2-40B4-BE49-F238E27FC236}">
                <a16:creationId xmlns:a16="http://schemas.microsoft.com/office/drawing/2014/main" id="{2C4C23B3-B70E-98A6-6A10-D7C5AA51AC6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54" t="15696" b="12450"/>
          <a:stretch>
            <a:fillRect/>
          </a:stretch>
        </p:blipFill>
        <p:spPr>
          <a:xfrm>
            <a:off x="6083458" y="946922"/>
            <a:ext cx="2046384" cy="2634492"/>
          </a:xfrm>
          <a:prstGeom prst="roundRect">
            <a:avLst/>
          </a:prstGeom>
        </p:spPr>
      </p:pic>
      <p:sp>
        <p:nvSpPr>
          <p:cNvPr id="37" name="Rounded Rectangle 21">
            <a:extLst>
              <a:ext uri="{FF2B5EF4-FFF2-40B4-BE49-F238E27FC236}">
                <a16:creationId xmlns:a16="http://schemas.microsoft.com/office/drawing/2014/main" id="{6968E4AF-69F5-CBA5-DF37-39827915AE03}"/>
              </a:ext>
            </a:extLst>
          </p:cNvPr>
          <p:cNvSpPr/>
          <p:nvPr/>
        </p:nvSpPr>
        <p:spPr>
          <a:xfrm>
            <a:off x="8333678" y="2443976"/>
            <a:ext cx="2169286" cy="2733833"/>
          </a:xfrm>
          <a:prstGeom prst="roundRect">
            <a:avLst/>
          </a:prstGeom>
          <a:solidFill>
            <a:srgbClr val="B08115"/>
          </a:solidFill>
          <a:ln w="9525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Rounded Rectangle 21">
            <a:extLst>
              <a:ext uri="{FF2B5EF4-FFF2-40B4-BE49-F238E27FC236}">
                <a16:creationId xmlns:a16="http://schemas.microsoft.com/office/drawing/2014/main" id="{7396145D-EF94-CD21-C29A-B3C72505F1A3}"/>
              </a:ext>
            </a:extLst>
          </p:cNvPr>
          <p:cNvSpPr/>
          <p:nvPr/>
        </p:nvSpPr>
        <p:spPr>
          <a:xfrm>
            <a:off x="5898995" y="4033024"/>
            <a:ext cx="2169286" cy="2064760"/>
          </a:xfrm>
          <a:prstGeom prst="roundRect">
            <a:avLst/>
          </a:prstGeom>
          <a:solidFill>
            <a:srgbClr val="C8A45D"/>
          </a:solidFill>
          <a:ln w="9525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9" name="Imagem 38" descr="Homem falando no microfone&#10;&#10;O conteúdo gerado por IA pode estar incorreto.">
            <a:extLst>
              <a:ext uri="{FF2B5EF4-FFF2-40B4-BE49-F238E27FC236}">
                <a16:creationId xmlns:a16="http://schemas.microsoft.com/office/drawing/2014/main" id="{6B845BAE-1B7B-3F33-2194-A157C508820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74" r="-211" b="29895"/>
          <a:stretch>
            <a:fillRect/>
          </a:stretch>
        </p:blipFill>
        <p:spPr>
          <a:xfrm>
            <a:off x="8333326" y="2443977"/>
            <a:ext cx="2168659" cy="2736132"/>
          </a:xfrm>
          <a:prstGeom prst="roundRect">
            <a:avLst/>
          </a:prstGeom>
        </p:spPr>
      </p:pic>
      <p:pic>
        <p:nvPicPr>
          <p:cNvPr id="40" name="Imagem 39">
            <a:extLst>
              <a:ext uri="{FF2B5EF4-FFF2-40B4-BE49-F238E27FC236}">
                <a16:creationId xmlns:a16="http://schemas.microsoft.com/office/drawing/2014/main" id="{E9314115-B729-F853-6887-AE5C6304D71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-58" r="427" b="15080"/>
          <a:stretch>
            <a:fillRect/>
          </a:stretch>
        </p:blipFill>
        <p:spPr>
          <a:xfrm>
            <a:off x="5897131" y="2859937"/>
            <a:ext cx="2163357" cy="3237655"/>
          </a:xfrm>
          <a:prstGeom prst="round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Padrão do plano de fundo">
            <a:extLst>
              <a:ext uri="{FF2B5EF4-FFF2-40B4-BE49-F238E27FC236}">
                <a16:creationId xmlns:a16="http://schemas.microsoft.com/office/drawing/2014/main" id="{25D9B2A3-13CB-C6AA-BD39-9EFB3009DC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85800" y="896112"/>
            <a:ext cx="6858000" cy="64633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l"/>
            <a:r>
              <a:rPr sz="3600" b="1" i="0" dirty="0">
                <a:solidFill>
                  <a:srgbClr val="FFFFFF"/>
                </a:solidFill>
                <a:latin typeface="Aptos"/>
              </a:rPr>
              <a:t>O </a:t>
            </a:r>
            <a:r>
              <a:rPr sz="3600" b="1" i="0" dirty="0" err="1">
                <a:solidFill>
                  <a:srgbClr val="FFFFFF"/>
                </a:solidFill>
                <a:latin typeface="Aptos"/>
              </a:rPr>
              <a:t>problema</a:t>
            </a:r>
            <a:endParaRPr lang="pt-BR" sz="3600" b="1" i="0" dirty="0" err="1">
              <a:solidFill>
                <a:srgbClr val="FFFFFF"/>
              </a:solidFill>
              <a:latin typeface="Apto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13530" y="1609047"/>
            <a:ext cx="2341012" cy="124649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1250" dirty="0" err="1">
                <a:solidFill>
                  <a:srgbClr val="B7B4AB"/>
                </a:solidFill>
                <a:latin typeface="Aptos"/>
                <a:ea typeface="+mn-lt"/>
                <a:cs typeface="+mn-lt"/>
              </a:rPr>
              <a:t>Muitas</a:t>
            </a:r>
            <a:r>
              <a:rPr lang="en-US" sz="1250" dirty="0">
                <a:solidFill>
                  <a:srgbClr val="B7B4AB"/>
                </a:solidFill>
                <a:latin typeface="Aptos"/>
                <a:ea typeface="+mn-lt"/>
                <a:cs typeface="+mn-lt"/>
              </a:rPr>
              <a:t> </a:t>
            </a:r>
            <a:r>
              <a:rPr lang="en-US" sz="1250" dirty="0" err="1">
                <a:solidFill>
                  <a:srgbClr val="B7B4AB"/>
                </a:solidFill>
                <a:latin typeface="Aptos"/>
                <a:ea typeface="+mn-lt"/>
                <a:cs typeface="+mn-lt"/>
              </a:rPr>
              <a:t>pessoas</a:t>
            </a:r>
            <a:r>
              <a:rPr lang="en-US" sz="1250" dirty="0">
                <a:solidFill>
                  <a:srgbClr val="B7B4AB"/>
                </a:solidFill>
                <a:latin typeface="Aptos"/>
                <a:ea typeface="+mn-lt"/>
                <a:cs typeface="+mn-lt"/>
              </a:rPr>
              <a:t> </a:t>
            </a:r>
            <a:r>
              <a:rPr lang="en-US" sz="1250" dirty="0" err="1">
                <a:solidFill>
                  <a:srgbClr val="B7B4AB"/>
                </a:solidFill>
                <a:latin typeface="Aptos"/>
                <a:ea typeface="+mn-lt"/>
                <a:cs typeface="+mn-lt"/>
              </a:rPr>
              <a:t>convivem</a:t>
            </a:r>
            <a:r>
              <a:rPr lang="en-US" sz="1250" dirty="0">
                <a:solidFill>
                  <a:srgbClr val="B7B4AB"/>
                </a:solidFill>
                <a:latin typeface="Aptos"/>
                <a:ea typeface="+mn-lt"/>
                <a:cs typeface="+mn-lt"/>
              </a:rPr>
              <a:t> com </a:t>
            </a:r>
            <a:r>
              <a:rPr lang="en-US" sz="1250" dirty="0" err="1">
                <a:solidFill>
                  <a:srgbClr val="B7B4AB"/>
                </a:solidFill>
                <a:latin typeface="Aptos"/>
                <a:ea typeface="+mn-lt"/>
                <a:cs typeface="+mn-lt"/>
              </a:rPr>
              <a:t>baixa</a:t>
            </a:r>
            <a:r>
              <a:rPr lang="en-US" sz="1250" dirty="0">
                <a:solidFill>
                  <a:srgbClr val="B7B4AB"/>
                </a:solidFill>
                <a:latin typeface="Aptos"/>
                <a:ea typeface="+mn-lt"/>
                <a:cs typeface="+mn-lt"/>
              </a:rPr>
              <a:t> </a:t>
            </a:r>
            <a:r>
              <a:rPr lang="en-US" sz="1250" dirty="0" err="1">
                <a:solidFill>
                  <a:srgbClr val="B7B4AB"/>
                </a:solidFill>
                <a:latin typeface="Aptos"/>
                <a:ea typeface="+mn-lt"/>
                <a:cs typeface="+mn-lt"/>
              </a:rPr>
              <a:t>visão</a:t>
            </a:r>
            <a:r>
              <a:rPr lang="en-US" sz="1250" dirty="0">
                <a:solidFill>
                  <a:srgbClr val="B7B4AB"/>
                </a:solidFill>
                <a:latin typeface="Aptos"/>
                <a:ea typeface="+mn-lt"/>
                <a:cs typeface="+mn-lt"/>
              </a:rPr>
              <a:t>, </a:t>
            </a:r>
            <a:r>
              <a:rPr lang="en-US" sz="1250" dirty="0" err="1">
                <a:solidFill>
                  <a:srgbClr val="B7B4AB"/>
                </a:solidFill>
                <a:latin typeface="Aptos"/>
                <a:ea typeface="+mn-lt"/>
                <a:cs typeface="+mn-lt"/>
              </a:rPr>
              <a:t>desconforto</a:t>
            </a:r>
            <a:r>
              <a:rPr lang="en-US" sz="1250" dirty="0">
                <a:solidFill>
                  <a:srgbClr val="B7B4AB"/>
                </a:solidFill>
                <a:latin typeface="Aptos"/>
                <a:ea typeface="+mn-lt"/>
                <a:cs typeface="+mn-lt"/>
              </a:rPr>
              <a:t>, </a:t>
            </a:r>
            <a:r>
              <a:rPr lang="en-US" sz="1250" dirty="0" err="1">
                <a:solidFill>
                  <a:srgbClr val="B7B4AB"/>
                </a:solidFill>
                <a:latin typeface="Aptos"/>
                <a:ea typeface="+mn-lt"/>
                <a:cs typeface="+mn-lt"/>
              </a:rPr>
              <a:t>dificuldade</a:t>
            </a:r>
            <a:r>
              <a:rPr lang="en-US" sz="1250" dirty="0">
                <a:solidFill>
                  <a:srgbClr val="B7B4AB"/>
                </a:solidFill>
                <a:latin typeface="Aptos"/>
                <a:ea typeface="+mn-lt"/>
                <a:cs typeface="+mn-lt"/>
              </a:rPr>
              <a:t> escolar, </a:t>
            </a:r>
            <a:r>
              <a:rPr lang="en-US" sz="1250" dirty="0" err="1">
                <a:solidFill>
                  <a:srgbClr val="B7B4AB"/>
                </a:solidFill>
                <a:latin typeface="Aptos"/>
                <a:ea typeface="+mn-lt"/>
                <a:cs typeface="+mn-lt"/>
              </a:rPr>
              <a:t>perda</a:t>
            </a:r>
            <a:r>
              <a:rPr lang="en-US" sz="1250" dirty="0">
                <a:solidFill>
                  <a:srgbClr val="B7B4AB"/>
                </a:solidFill>
                <a:latin typeface="Aptos"/>
                <a:ea typeface="+mn-lt"/>
                <a:cs typeface="+mn-lt"/>
              </a:rPr>
              <a:t> </a:t>
            </a:r>
            <a:r>
              <a:rPr lang="en-US" sz="1250" b="0" i="0" dirty="0">
                <a:solidFill>
                  <a:srgbClr val="B7B4AB"/>
                </a:solidFill>
                <a:latin typeface="Aptos"/>
                <a:ea typeface="+mn-lt"/>
                <a:cs typeface="+mn-lt"/>
              </a:rPr>
              <a:t>de </a:t>
            </a:r>
            <a:r>
              <a:rPr lang="en-US" sz="1250" b="0" i="0" dirty="0" err="1">
                <a:solidFill>
                  <a:srgbClr val="B7B4AB"/>
                </a:solidFill>
                <a:latin typeface="Aptos"/>
                <a:ea typeface="+mn-lt"/>
                <a:cs typeface="+mn-lt"/>
              </a:rPr>
              <a:t>autonomia</a:t>
            </a:r>
            <a:r>
              <a:rPr lang="en-US" sz="1250" b="0" i="0" dirty="0">
                <a:solidFill>
                  <a:srgbClr val="B7B4AB"/>
                </a:solidFill>
                <a:latin typeface="Aptos"/>
                <a:ea typeface="+mn-lt"/>
                <a:cs typeface="+mn-lt"/>
              </a:rPr>
              <a:t> e </a:t>
            </a:r>
            <a:r>
              <a:rPr lang="en-US" sz="1250" dirty="0" err="1">
                <a:solidFill>
                  <a:srgbClr val="B7B4AB"/>
                </a:solidFill>
                <a:latin typeface="Aptos"/>
                <a:ea typeface="+mn-lt"/>
                <a:cs typeface="+mn-lt"/>
              </a:rPr>
              <a:t>problemas</a:t>
            </a:r>
            <a:r>
              <a:rPr lang="en-US" sz="1250" dirty="0">
                <a:solidFill>
                  <a:srgbClr val="B7B4AB"/>
                </a:solidFill>
                <a:latin typeface="Aptos"/>
                <a:ea typeface="+mn-lt"/>
                <a:cs typeface="+mn-lt"/>
              </a:rPr>
              <a:t> </a:t>
            </a:r>
            <a:r>
              <a:rPr lang="en-US" sz="1250" dirty="0" err="1">
                <a:solidFill>
                  <a:srgbClr val="B7B4AB"/>
                </a:solidFill>
                <a:latin typeface="Aptos"/>
                <a:ea typeface="+mn-lt"/>
                <a:cs typeface="+mn-lt"/>
              </a:rPr>
              <a:t>evitáveis</a:t>
            </a:r>
            <a:r>
              <a:rPr lang="en-US" sz="1250" dirty="0">
                <a:solidFill>
                  <a:srgbClr val="B7B4AB"/>
                </a:solidFill>
                <a:latin typeface="Aptos"/>
                <a:ea typeface="+mn-lt"/>
                <a:cs typeface="+mn-lt"/>
              </a:rPr>
              <a:t> </a:t>
            </a:r>
            <a:r>
              <a:rPr lang="en-US" sz="1250" dirty="0" err="1">
                <a:solidFill>
                  <a:srgbClr val="B7B4AB"/>
                </a:solidFill>
                <a:latin typeface="Aptos"/>
                <a:ea typeface="+mn-lt"/>
                <a:cs typeface="+mn-lt"/>
              </a:rPr>
              <a:t>por</a:t>
            </a:r>
            <a:r>
              <a:rPr lang="en-US" sz="1250" dirty="0">
                <a:solidFill>
                  <a:srgbClr val="B7B4AB"/>
                </a:solidFill>
                <a:latin typeface="Aptos"/>
                <a:ea typeface="+mn-lt"/>
                <a:cs typeface="+mn-lt"/>
              </a:rPr>
              <a:t> </a:t>
            </a:r>
            <a:r>
              <a:rPr lang="en-US" sz="1250" dirty="0" err="1">
                <a:solidFill>
                  <a:srgbClr val="B7B4AB"/>
                </a:solidFill>
                <a:latin typeface="Aptos"/>
                <a:ea typeface="+mn-lt"/>
                <a:cs typeface="+mn-lt"/>
              </a:rPr>
              <a:t>falta</a:t>
            </a:r>
            <a:r>
              <a:rPr lang="en-US" sz="1250" dirty="0">
                <a:solidFill>
                  <a:srgbClr val="B7B4AB"/>
                </a:solidFill>
                <a:latin typeface="Aptos"/>
                <a:ea typeface="+mn-lt"/>
                <a:cs typeface="+mn-lt"/>
              </a:rPr>
              <a:t> </a:t>
            </a:r>
            <a:r>
              <a:rPr lang="en-US" sz="1250" b="0" i="0" dirty="0">
                <a:solidFill>
                  <a:srgbClr val="B7B4AB"/>
                </a:solidFill>
                <a:latin typeface="Aptos"/>
                <a:ea typeface="+mn-lt"/>
                <a:cs typeface="+mn-lt"/>
              </a:rPr>
              <a:t>de </a:t>
            </a:r>
            <a:r>
              <a:rPr lang="en-US" sz="1250" dirty="0" err="1">
                <a:solidFill>
                  <a:srgbClr val="B7B4AB"/>
                </a:solidFill>
                <a:latin typeface="Aptos"/>
                <a:ea typeface="+mn-lt"/>
                <a:cs typeface="+mn-lt"/>
              </a:rPr>
              <a:t>acesso</a:t>
            </a:r>
            <a:r>
              <a:rPr lang="en-US" sz="1250" dirty="0">
                <a:solidFill>
                  <a:srgbClr val="B7B4AB"/>
                </a:solidFill>
                <a:latin typeface="Aptos"/>
                <a:ea typeface="+mn-lt"/>
                <a:cs typeface="+mn-lt"/>
              </a:rPr>
              <a:t> </a:t>
            </a:r>
            <a:r>
              <a:rPr lang="en-US" sz="1250" dirty="0" err="1">
                <a:solidFill>
                  <a:srgbClr val="B7B4AB"/>
                </a:solidFill>
                <a:latin typeface="Aptos"/>
                <a:ea typeface="+mn-lt"/>
                <a:cs typeface="+mn-lt"/>
              </a:rPr>
              <a:t>ao</a:t>
            </a:r>
            <a:r>
              <a:rPr lang="en-US" sz="1250" dirty="0">
                <a:solidFill>
                  <a:srgbClr val="B7B4AB"/>
                </a:solidFill>
                <a:latin typeface="Aptos"/>
                <a:ea typeface="+mn-lt"/>
                <a:cs typeface="+mn-lt"/>
              </a:rPr>
              <a:t> </a:t>
            </a:r>
            <a:r>
              <a:rPr lang="en-US" sz="1250" dirty="0" err="1">
                <a:solidFill>
                  <a:srgbClr val="B7B4AB"/>
                </a:solidFill>
                <a:latin typeface="Aptos"/>
                <a:ea typeface="+mn-lt"/>
                <a:cs typeface="+mn-lt"/>
              </a:rPr>
              <a:t>diagnóstico</a:t>
            </a:r>
            <a:r>
              <a:rPr lang="en-US" sz="1250" dirty="0">
                <a:solidFill>
                  <a:srgbClr val="B7B4AB"/>
                </a:solidFill>
                <a:latin typeface="Aptos"/>
                <a:ea typeface="+mn-lt"/>
                <a:cs typeface="+mn-lt"/>
              </a:rPr>
              <a:t> </a:t>
            </a:r>
            <a:r>
              <a:rPr lang="en-US" sz="1250" dirty="0" err="1">
                <a:solidFill>
                  <a:srgbClr val="B7B4AB"/>
                </a:solidFill>
                <a:latin typeface="Aptos"/>
                <a:ea typeface="+mn-lt"/>
                <a:cs typeface="+mn-lt"/>
              </a:rPr>
              <a:t>oftalmológico</a:t>
            </a:r>
            <a:r>
              <a:rPr lang="en-US" sz="1250" dirty="0">
                <a:solidFill>
                  <a:srgbClr val="B7B4AB"/>
                </a:solidFill>
                <a:latin typeface="Aptos"/>
                <a:ea typeface="+mn-lt"/>
                <a:cs typeface="+mn-lt"/>
              </a:rPr>
              <a:t>.</a:t>
            </a:r>
            <a:endParaRPr lang="pt-BR" dirty="0">
              <a:latin typeface="Apto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31817" y="3096695"/>
            <a:ext cx="2557349" cy="161582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50" b="1" i="0">
                <a:solidFill>
                  <a:srgbClr val="F6F1E8"/>
                </a:solidFill>
                <a:latin typeface="Aptos"/>
              </a:rPr>
              <a:t>Quando o cuidado chega tarde, o impacto ultrapassa a saúde: afeta estudo, mobilidade, renda e dignidade.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12935" y="5079009"/>
            <a:ext cx="1537753" cy="763487"/>
          </a:xfrm>
          <a:prstGeom prst="roundRect">
            <a:avLst/>
          </a:prstGeom>
          <a:solidFill>
            <a:srgbClr val="C8A45D"/>
          </a:solidFill>
          <a:ln w="6350">
            <a:solidFill>
              <a:srgbClr val="26414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960120" y="5243601"/>
            <a:ext cx="160020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50" b="1" i="0">
                <a:solidFill>
                  <a:srgbClr val="FFFFFF"/>
                </a:solidFill>
                <a:latin typeface="Aptos"/>
              </a:rPr>
              <a:t>Fila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60120" y="5460083"/>
            <a:ext cx="1554480" cy="22775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l"/>
            <a:r>
              <a:rPr sz="850" b="0" i="0" dirty="0" err="1">
                <a:solidFill>
                  <a:srgbClr val="081013"/>
                </a:solidFill>
                <a:latin typeface="Aptos"/>
              </a:rPr>
              <a:t>espera</a:t>
            </a:r>
            <a:r>
              <a:rPr sz="850" b="0" i="0" dirty="0">
                <a:solidFill>
                  <a:srgbClr val="081013"/>
                </a:solidFill>
                <a:latin typeface="Aptos"/>
              </a:rPr>
              <a:t> </a:t>
            </a:r>
            <a:r>
              <a:rPr sz="850" b="0" i="0" dirty="0" err="1">
                <a:solidFill>
                  <a:srgbClr val="081013"/>
                </a:solidFill>
                <a:latin typeface="Aptos"/>
              </a:rPr>
              <a:t>prolongada</a:t>
            </a:r>
            <a:endParaRPr lang="pt-BR" sz="850" b="0" i="0" dirty="0" err="1">
              <a:solidFill>
                <a:srgbClr val="081013"/>
              </a:solidFill>
              <a:latin typeface="Aptos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2478544" y="5079009"/>
            <a:ext cx="1454120" cy="763487"/>
          </a:xfrm>
          <a:prstGeom prst="roundRect">
            <a:avLst/>
          </a:prstGeom>
          <a:solidFill>
            <a:srgbClr val="C8A45D"/>
          </a:solidFill>
          <a:ln w="6350">
            <a:solidFill>
              <a:srgbClr val="26414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2707144" y="5243601"/>
            <a:ext cx="160020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50" b="1" i="0">
                <a:solidFill>
                  <a:srgbClr val="FFFFFF"/>
                </a:solidFill>
                <a:latin typeface="Aptos"/>
              </a:rPr>
              <a:t>Distância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707144" y="5460083"/>
            <a:ext cx="1554480" cy="22775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l"/>
            <a:r>
              <a:rPr sz="850" b="0" i="0" dirty="0" err="1">
                <a:solidFill>
                  <a:srgbClr val="081013"/>
                </a:solidFill>
                <a:latin typeface="Aptos"/>
              </a:rPr>
              <a:t>barreira</a:t>
            </a:r>
            <a:r>
              <a:rPr sz="850" b="0" i="0" dirty="0">
                <a:solidFill>
                  <a:srgbClr val="081013"/>
                </a:solidFill>
                <a:latin typeface="Aptos"/>
              </a:rPr>
              <a:t> territorial</a:t>
            </a:r>
            <a:endParaRPr lang="pt-BR" sz="850" b="0" i="0" dirty="0">
              <a:solidFill>
                <a:srgbClr val="081013"/>
              </a:solidFill>
              <a:latin typeface="Aptos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4225568" y="5079009"/>
            <a:ext cx="2011680" cy="791365"/>
          </a:xfrm>
          <a:prstGeom prst="roundRect">
            <a:avLst/>
          </a:prstGeom>
          <a:solidFill>
            <a:srgbClr val="C8A45D"/>
          </a:solidFill>
          <a:ln w="10160">
            <a:solidFill>
              <a:srgbClr val="C8A45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4454168" y="5243601"/>
            <a:ext cx="160020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50" b="1" i="0" dirty="0" err="1">
                <a:solidFill>
                  <a:srgbClr val="FFFFFF"/>
                </a:solidFill>
                <a:latin typeface="Aptos"/>
              </a:rPr>
              <a:t>Diagnóstico</a:t>
            </a:r>
            <a:r>
              <a:rPr sz="1250" b="1" i="0" dirty="0">
                <a:solidFill>
                  <a:srgbClr val="FFFFFF"/>
                </a:solidFill>
                <a:latin typeface="Aptos"/>
              </a:rPr>
              <a:t> </a:t>
            </a:r>
            <a:r>
              <a:rPr sz="1250" b="1" i="0" dirty="0" err="1">
                <a:solidFill>
                  <a:srgbClr val="FFFFFF"/>
                </a:solidFill>
                <a:latin typeface="Aptos"/>
              </a:rPr>
              <a:t>tardio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454168" y="5460083"/>
            <a:ext cx="1554480" cy="22775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l"/>
            <a:r>
              <a:rPr sz="850" b="0" i="0" dirty="0" err="1">
                <a:solidFill>
                  <a:srgbClr val="081013"/>
                </a:solidFill>
                <a:latin typeface="Aptos"/>
              </a:rPr>
              <a:t>risco</a:t>
            </a:r>
            <a:r>
              <a:rPr sz="850" b="0" i="0" dirty="0">
                <a:solidFill>
                  <a:srgbClr val="081013"/>
                </a:solidFill>
                <a:latin typeface="Aptos"/>
              </a:rPr>
              <a:t> de </a:t>
            </a:r>
            <a:r>
              <a:rPr sz="850" b="0" i="0" dirty="0" err="1">
                <a:solidFill>
                  <a:srgbClr val="081013"/>
                </a:solidFill>
                <a:latin typeface="Aptos"/>
              </a:rPr>
              <a:t>agravamento</a:t>
            </a:r>
            <a:endParaRPr lang="pt-BR" sz="850" b="0" i="0" dirty="0" err="1">
              <a:solidFill>
                <a:srgbClr val="081013"/>
              </a:solidFill>
              <a:latin typeface="Aptos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6511568" y="5079009"/>
            <a:ext cx="2011680" cy="791365"/>
          </a:xfrm>
          <a:prstGeom prst="roundRect">
            <a:avLst/>
          </a:prstGeom>
          <a:solidFill>
            <a:srgbClr val="C8A45D"/>
          </a:solidFill>
          <a:ln w="6350">
            <a:solidFill>
              <a:srgbClr val="26414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6740168" y="5243601"/>
            <a:ext cx="160020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50" b="1" i="0" dirty="0">
                <a:solidFill>
                  <a:srgbClr val="FFFFFF"/>
                </a:solidFill>
                <a:latin typeface="Aptos"/>
              </a:rPr>
              <a:t>Baixa </a:t>
            </a:r>
            <a:r>
              <a:rPr sz="1250" b="1" i="0" dirty="0" err="1">
                <a:solidFill>
                  <a:srgbClr val="FFFFFF"/>
                </a:solidFill>
                <a:latin typeface="Aptos"/>
              </a:rPr>
              <a:t>informação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740168" y="5460083"/>
            <a:ext cx="1554480" cy="22775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l"/>
            <a:r>
              <a:rPr sz="850" b="0" i="0" dirty="0" err="1">
                <a:solidFill>
                  <a:srgbClr val="081013"/>
                </a:solidFill>
                <a:latin typeface="Aptos"/>
              </a:rPr>
              <a:t>pouca</a:t>
            </a:r>
            <a:r>
              <a:rPr sz="850" b="0" i="0" dirty="0">
                <a:solidFill>
                  <a:srgbClr val="081013"/>
                </a:solidFill>
                <a:latin typeface="Aptos"/>
              </a:rPr>
              <a:t> </a:t>
            </a:r>
            <a:r>
              <a:rPr sz="850" b="0" i="0" dirty="0" err="1">
                <a:solidFill>
                  <a:srgbClr val="081013"/>
                </a:solidFill>
                <a:latin typeface="Aptos"/>
              </a:rPr>
              <a:t>orientação</a:t>
            </a:r>
            <a:endParaRPr lang="pt-BR" sz="850" b="0" i="0" dirty="0" err="1">
              <a:solidFill>
                <a:srgbClr val="081013"/>
              </a:solidFill>
              <a:latin typeface="Aptos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8788276" y="5079009"/>
            <a:ext cx="2011679" cy="763488"/>
          </a:xfrm>
          <a:prstGeom prst="roundRect">
            <a:avLst/>
          </a:prstGeom>
          <a:solidFill>
            <a:srgbClr val="C8A45D"/>
          </a:solidFill>
          <a:ln w="6350">
            <a:solidFill>
              <a:srgbClr val="26414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8988998" y="5243601"/>
            <a:ext cx="2120589" cy="28469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50" b="1" i="0">
                <a:solidFill>
                  <a:srgbClr val="FFFFFF"/>
                </a:solidFill>
                <a:latin typeface="Aptos"/>
              </a:rPr>
              <a:t>Demanda reprimida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044753" y="5469376"/>
            <a:ext cx="1554480" cy="22775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l"/>
            <a:r>
              <a:rPr sz="850" b="0" i="0" dirty="0" err="1">
                <a:solidFill>
                  <a:srgbClr val="081013"/>
                </a:solidFill>
                <a:latin typeface="Aptos"/>
              </a:rPr>
              <a:t>acesso</a:t>
            </a:r>
            <a:r>
              <a:rPr sz="850" b="0" i="0" dirty="0">
                <a:solidFill>
                  <a:srgbClr val="081013"/>
                </a:solidFill>
                <a:latin typeface="Aptos"/>
              </a:rPr>
              <a:t> </a:t>
            </a:r>
            <a:r>
              <a:rPr sz="850" b="0" i="0" dirty="0" err="1">
                <a:solidFill>
                  <a:srgbClr val="081013"/>
                </a:solidFill>
                <a:latin typeface="Aptos"/>
              </a:rPr>
              <a:t>insuficiente</a:t>
            </a:r>
            <a:endParaRPr lang="pt-BR" sz="850" b="0" i="0" dirty="0" err="1">
              <a:solidFill>
                <a:srgbClr val="081013"/>
              </a:solidFill>
              <a:latin typeface="Aptos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3979127" y="1086946"/>
            <a:ext cx="1179576" cy="517790"/>
          </a:xfrm>
          <a:prstGeom prst="roundRect">
            <a:avLst/>
          </a:prstGeom>
          <a:solidFill>
            <a:srgbClr val="F6F1E8"/>
          </a:solidFill>
          <a:ln>
            <a:solidFill>
              <a:srgbClr val="C8A45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4178511" y="1249439"/>
            <a:ext cx="758952" cy="246221"/>
          </a:xfrm>
          <a:prstGeom prst="rect">
            <a:avLst/>
          </a:prstGeom>
          <a:noFill/>
        </p:spPr>
        <p:txBody>
          <a:bodyPr wrap="square" lIns="91440" tIns="45720" rIns="91440" bIns="45720" anchor="ctr">
            <a:spAutoFit/>
          </a:bodyPr>
          <a:lstStyle/>
          <a:p>
            <a:pPr algn="ctr"/>
            <a:r>
              <a:rPr sz="1000" b="1" i="0">
                <a:solidFill>
                  <a:srgbClr val="00142D"/>
                </a:solidFill>
                <a:latin typeface="Aptos"/>
              </a:rPr>
              <a:t>Sintoma</a:t>
            </a:r>
            <a:endParaRPr lang="pt-BR" sz="1000">
              <a:solidFill>
                <a:srgbClr val="00142D"/>
              </a:solidFill>
              <a:ea typeface="Calibri"/>
              <a:cs typeface="Calibri"/>
            </a:endParaRPr>
          </a:p>
        </p:txBody>
      </p:sp>
      <p:cxnSp>
        <p:nvCxnSpPr>
          <p:cNvPr id="26" name="Connector 25"/>
          <p:cNvCxnSpPr/>
          <p:nvPr/>
        </p:nvCxnSpPr>
        <p:spPr>
          <a:xfrm>
            <a:off x="5158702" y="1415536"/>
            <a:ext cx="118873" cy="0"/>
          </a:xfrm>
          <a:prstGeom prst="line">
            <a:avLst/>
          </a:prstGeom>
          <a:ln w="15240">
            <a:solidFill>
              <a:srgbClr val="C8A45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Rounded Rectangle 26"/>
          <p:cNvSpPr/>
          <p:nvPr/>
        </p:nvSpPr>
        <p:spPr>
          <a:xfrm>
            <a:off x="5277575" y="1086946"/>
            <a:ext cx="1179576" cy="517790"/>
          </a:xfrm>
          <a:prstGeom prst="roundRect">
            <a:avLst/>
          </a:prstGeom>
          <a:solidFill>
            <a:srgbClr val="F6F1E8"/>
          </a:solidFill>
          <a:ln>
            <a:solidFill>
              <a:srgbClr val="C8A45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5495544" y="1230854"/>
            <a:ext cx="758952" cy="246221"/>
          </a:xfrm>
          <a:prstGeom prst="rect">
            <a:avLst/>
          </a:prstGeom>
          <a:noFill/>
        </p:spPr>
        <p:txBody>
          <a:bodyPr wrap="square" lIns="91440" tIns="45720" rIns="91440" bIns="45720" anchor="ctr">
            <a:spAutoFit/>
          </a:bodyPr>
          <a:lstStyle/>
          <a:p>
            <a:pPr algn="ctr"/>
            <a:r>
              <a:rPr sz="1000" b="1" i="0">
                <a:solidFill>
                  <a:srgbClr val="00142D"/>
                </a:solidFill>
                <a:latin typeface="Aptos"/>
              </a:rPr>
              <a:t>Espera</a:t>
            </a:r>
            <a:endParaRPr lang="pt-BR" sz="1000" b="1" i="0">
              <a:solidFill>
                <a:srgbClr val="00142D"/>
              </a:solidFill>
              <a:latin typeface="Aptos"/>
            </a:endParaRPr>
          </a:p>
        </p:txBody>
      </p:sp>
      <p:cxnSp>
        <p:nvCxnSpPr>
          <p:cNvPr id="30" name="Connector 29"/>
          <p:cNvCxnSpPr/>
          <p:nvPr/>
        </p:nvCxnSpPr>
        <p:spPr>
          <a:xfrm>
            <a:off x="6457151" y="1415536"/>
            <a:ext cx="118872" cy="0"/>
          </a:xfrm>
          <a:prstGeom prst="line">
            <a:avLst/>
          </a:prstGeom>
          <a:ln w="15240">
            <a:solidFill>
              <a:srgbClr val="C8A45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Rounded Rectangle 30"/>
          <p:cNvSpPr/>
          <p:nvPr/>
        </p:nvSpPr>
        <p:spPr>
          <a:xfrm>
            <a:off x="6576023" y="1086946"/>
            <a:ext cx="1179576" cy="517790"/>
          </a:xfrm>
          <a:prstGeom prst="roundRect">
            <a:avLst/>
          </a:prstGeom>
          <a:solidFill>
            <a:srgbClr val="F6F1E8"/>
          </a:solidFill>
          <a:ln>
            <a:solidFill>
              <a:srgbClr val="C8A45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6691773" y="1254439"/>
            <a:ext cx="981976" cy="246221"/>
          </a:xfrm>
          <a:prstGeom prst="rect">
            <a:avLst/>
          </a:prstGeom>
          <a:noFill/>
        </p:spPr>
        <p:txBody>
          <a:bodyPr wrap="square" lIns="91440" tIns="45720" rIns="91440" bIns="45720" anchor="ctr">
            <a:spAutoFit/>
          </a:bodyPr>
          <a:lstStyle/>
          <a:p>
            <a:pPr algn="ctr"/>
            <a:r>
              <a:rPr sz="1000" b="1" i="0">
                <a:solidFill>
                  <a:srgbClr val="00142D"/>
                </a:solidFill>
                <a:latin typeface="Aptos"/>
              </a:rPr>
              <a:t>Agravamento</a:t>
            </a:r>
            <a:endParaRPr lang="pt-BR" sz="1000" b="1" i="0">
              <a:solidFill>
                <a:srgbClr val="00142D"/>
              </a:solidFill>
              <a:latin typeface="Aptos"/>
            </a:endParaRPr>
          </a:p>
        </p:txBody>
      </p:sp>
      <p:cxnSp>
        <p:nvCxnSpPr>
          <p:cNvPr id="34" name="Connector 33"/>
          <p:cNvCxnSpPr/>
          <p:nvPr/>
        </p:nvCxnSpPr>
        <p:spPr>
          <a:xfrm>
            <a:off x="7755599" y="1415536"/>
            <a:ext cx="118872" cy="0"/>
          </a:xfrm>
          <a:prstGeom prst="line">
            <a:avLst/>
          </a:prstGeom>
          <a:ln w="15240">
            <a:solidFill>
              <a:srgbClr val="C8A45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Rounded Rectangle 34"/>
          <p:cNvSpPr/>
          <p:nvPr/>
        </p:nvSpPr>
        <p:spPr>
          <a:xfrm>
            <a:off x="7874471" y="1086946"/>
            <a:ext cx="1179576" cy="517790"/>
          </a:xfrm>
          <a:prstGeom prst="roundRect">
            <a:avLst/>
          </a:prstGeom>
          <a:solidFill>
            <a:srgbClr val="F6F1E8"/>
          </a:solidFill>
          <a:ln>
            <a:solidFill>
              <a:srgbClr val="C8A45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TextBox 36"/>
          <p:cNvSpPr txBox="1"/>
          <p:nvPr/>
        </p:nvSpPr>
        <p:spPr>
          <a:xfrm>
            <a:off x="8101733" y="1182141"/>
            <a:ext cx="758952" cy="400110"/>
          </a:xfrm>
          <a:prstGeom prst="rect">
            <a:avLst/>
          </a:prstGeom>
          <a:noFill/>
        </p:spPr>
        <p:txBody>
          <a:bodyPr wrap="square" lIns="91440" tIns="45720" rIns="91440" bIns="45720" anchor="ctr">
            <a:spAutoFit/>
          </a:bodyPr>
          <a:lstStyle/>
          <a:p>
            <a:pPr algn="ctr"/>
            <a:r>
              <a:rPr sz="1000" b="1" i="0">
                <a:solidFill>
                  <a:srgbClr val="00142D"/>
                </a:solidFill>
                <a:latin typeface="Aptos"/>
              </a:rPr>
              <a:t>Impacto social</a:t>
            </a:r>
            <a:endParaRPr lang="pt-BR" sz="1000" b="1" i="0">
              <a:solidFill>
                <a:srgbClr val="00142D"/>
              </a:solidFill>
              <a:latin typeface="Aptos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502920" y="6446520"/>
            <a:ext cx="365760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750" b="1" i="0">
                <a:solidFill>
                  <a:srgbClr val="D8C7A8"/>
                </a:solidFill>
                <a:latin typeface="Aptos"/>
              </a:rPr>
              <a:t>ASSOCIAÇÃO SAN MARCO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1109960" y="6446520"/>
            <a:ext cx="64008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700" b="0" i="0">
                <a:solidFill>
                  <a:srgbClr val="B7B4AB"/>
                </a:solidFill>
                <a:latin typeface="Aptos"/>
              </a:rPr>
              <a:t>03 / 15</a:t>
            </a:r>
          </a:p>
        </p:txBody>
      </p:sp>
      <p:sp>
        <p:nvSpPr>
          <p:cNvPr id="45" name="Rectangle 44"/>
          <p:cNvSpPr/>
          <p:nvPr/>
        </p:nvSpPr>
        <p:spPr>
          <a:xfrm>
            <a:off x="502920" y="6318504"/>
            <a:ext cx="11173968" cy="9144"/>
          </a:xfrm>
          <a:prstGeom prst="rect">
            <a:avLst/>
          </a:prstGeom>
          <a:solidFill>
            <a:srgbClr val="C8A4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1" name="TextBox 3">
            <a:extLst>
              <a:ext uri="{FF2B5EF4-FFF2-40B4-BE49-F238E27FC236}">
                <a16:creationId xmlns:a16="http://schemas.microsoft.com/office/drawing/2014/main" id="{D29A14DE-ADDA-0802-B3C5-F71529E66667}"/>
              </a:ext>
            </a:extLst>
          </p:cNvPr>
          <p:cNvSpPr txBox="1"/>
          <p:nvPr/>
        </p:nvSpPr>
        <p:spPr>
          <a:xfrm>
            <a:off x="713232" y="407465"/>
            <a:ext cx="4599878" cy="22775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80" b="1" i="0">
                <a:solidFill>
                  <a:srgbClr val="C8A45D"/>
                </a:solidFill>
                <a:latin typeface="Aptos"/>
              </a:rPr>
              <a:t>PORTFÓLIO INSTITUCIONAL</a:t>
            </a:r>
          </a:p>
        </p:txBody>
      </p:sp>
      <p:sp>
        <p:nvSpPr>
          <p:cNvPr id="53" name="Rectangle 4">
            <a:extLst>
              <a:ext uri="{FF2B5EF4-FFF2-40B4-BE49-F238E27FC236}">
                <a16:creationId xmlns:a16="http://schemas.microsoft.com/office/drawing/2014/main" id="{906AC2A0-F326-2509-748F-3ED2AE852AB1}"/>
              </a:ext>
            </a:extLst>
          </p:cNvPr>
          <p:cNvSpPr/>
          <p:nvPr/>
        </p:nvSpPr>
        <p:spPr>
          <a:xfrm>
            <a:off x="815452" y="681340"/>
            <a:ext cx="558230" cy="13568"/>
          </a:xfrm>
          <a:prstGeom prst="rect">
            <a:avLst/>
          </a:prstGeom>
          <a:solidFill>
            <a:srgbClr val="C8A4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4" name="Fluxograma: Conector 53">
            <a:extLst>
              <a:ext uri="{FF2B5EF4-FFF2-40B4-BE49-F238E27FC236}">
                <a16:creationId xmlns:a16="http://schemas.microsoft.com/office/drawing/2014/main" id="{6F0A39E6-9509-9BE7-3116-FF84F1A57B06}"/>
              </a:ext>
            </a:extLst>
          </p:cNvPr>
          <p:cNvSpPr/>
          <p:nvPr/>
        </p:nvSpPr>
        <p:spPr>
          <a:xfrm>
            <a:off x="4324815" y="737839"/>
            <a:ext cx="457200" cy="457200"/>
          </a:xfrm>
          <a:prstGeom prst="flowChartConnector">
            <a:avLst/>
          </a:prstGeom>
          <a:solidFill>
            <a:srgbClr val="C8A45D"/>
          </a:solidFill>
          <a:ln>
            <a:solidFill>
              <a:srgbClr val="C8A45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4" name="TextBox 23"/>
          <p:cNvSpPr txBox="1"/>
          <p:nvPr/>
        </p:nvSpPr>
        <p:spPr>
          <a:xfrm>
            <a:off x="4441977" y="806679"/>
            <a:ext cx="228600" cy="338554"/>
          </a:xfrm>
          <a:prstGeom prst="rect">
            <a:avLst/>
          </a:prstGeom>
          <a:noFill/>
        </p:spPr>
        <p:txBody>
          <a:bodyPr wrap="square" lIns="91440" tIns="45720" rIns="91440" bIns="45720" anchor="ctr">
            <a:spAutoFit/>
          </a:bodyPr>
          <a:lstStyle/>
          <a:p>
            <a:pPr algn="ctr"/>
            <a:r>
              <a:rPr sz="1600" b="1" i="0">
                <a:solidFill>
                  <a:srgbClr val="FFFFFF"/>
                </a:solidFill>
                <a:latin typeface="Aptos"/>
              </a:rPr>
              <a:t>1</a:t>
            </a:r>
          </a:p>
        </p:txBody>
      </p:sp>
      <p:sp>
        <p:nvSpPr>
          <p:cNvPr id="55" name="Fluxograma: Conector 54">
            <a:extLst>
              <a:ext uri="{FF2B5EF4-FFF2-40B4-BE49-F238E27FC236}">
                <a16:creationId xmlns:a16="http://schemas.microsoft.com/office/drawing/2014/main" id="{8D7BEE13-26C9-D9B4-A36E-8B842EF27F0B}"/>
              </a:ext>
            </a:extLst>
          </p:cNvPr>
          <p:cNvSpPr/>
          <p:nvPr/>
        </p:nvSpPr>
        <p:spPr>
          <a:xfrm>
            <a:off x="5644376" y="737839"/>
            <a:ext cx="457200" cy="457200"/>
          </a:xfrm>
          <a:prstGeom prst="flowChartConnector">
            <a:avLst/>
          </a:prstGeom>
          <a:solidFill>
            <a:srgbClr val="C8A45D"/>
          </a:solidFill>
          <a:ln>
            <a:solidFill>
              <a:srgbClr val="C8A45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6" name="Fluxograma: Conector 55">
            <a:extLst>
              <a:ext uri="{FF2B5EF4-FFF2-40B4-BE49-F238E27FC236}">
                <a16:creationId xmlns:a16="http://schemas.microsoft.com/office/drawing/2014/main" id="{EA26A4CC-FF8A-C39B-20C6-9BCDE9E1254F}"/>
              </a:ext>
            </a:extLst>
          </p:cNvPr>
          <p:cNvSpPr/>
          <p:nvPr/>
        </p:nvSpPr>
        <p:spPr>
          <a:xfrm>
            <a:off x="6954644" y="737838"/>
            <a:ext cx="457200" cy="457200"/>
          </a:xfrm>
          <a:prstGeom prst="flowChartConnector">
            <a:avLst/>
          </a:prstGeom>
          <a:solidFill>
            <a:srgbClr val="C8A45D"/>
          </a:solidFill>
          <a:ln>
            <a:solidFill>
              <a:srgbClr val="C8A45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7" name="Fluxograma: Conector 56">
            <a:extLst>
              <a:ext uri="{FF2B5EF4-FFF2-40B4-BE49-F238E27FC236}">
                <a16:creationId xmlns:a16="http://schemas.microsoft.com/office/drawing/2014/main" id="{ABDD5453-5C46-C785-64B0-9CF0D40AA326}"/>
              </a:ext>
            </a:extLst>
          </p:cNvPr>
          <p:cNvSpPr/>
          <p:nvPr/>
        </p:nvSpPr>
        <p:spPr>
          <a:xfrm>
            <a:off x="8246326" y="737838"/>
            <a:ext cx="457200" cy="457200"/>
          </a:xfrm>
          <a:prstGeom prst="flowChartConnector">
            <a:avLst/>
          </a:prstGeom>
          <a:solidFill>
            <a:srgbClr val="C8A45D"/>
          </a:solidFill>
          <a:ln>
            <a:solidFill>
              <a:srgbClr val="C8A45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8" name="TextBox 27"/>
          <p:cNvSpPr txBox="1"/>
          <p:nvPr/>
        </p:nvSpPr>
        <p:spPr>
          <a:xfrm>
            <a:off x="5768302" y="797387"/>
            <a:ext cx="228600" cy="338554"/>
          </a:xfrm>
          <a:prstGeom prst="rect">
            <a:avLst/>
          </a:prstGeom>
          <a:noFill/>
        </p:spPr>
        <p:txBody>
          <a:bodyPr wrap="square" lIns="91440" tIns="45720" rIns="91440" bIns="45720" anchor="ctr">
            <a:spAutoFit/>
          </a:bodyPr>
          <a:lstStyle/>
          <a:p>
            <a:pPr algn="ctr"/>
            <a:r>
              <a:rPr sz="1600" b="1" i="0">
                <a:solidFill>
                  <a:srgbClr val="FFFFFF"/>
                </a:solidFill>
                <a:latin typeface="Aptos"/>
              </a:rPr>
              <a:t>2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076044" y="797387"/>
            <a:ext cx="228600" cy="338554"/>
          </a:xfrm>
          <a:prstGeom prst="rect">
            <a:avLst/>
          </a:prstGeom>
          <a:noFill/>
        </p:spPr>
        <p:txBody>
          <a:bodyPr wrap="square" lIns="91440" tIns="45720" rIns="91440" bIns="45720" anchor="ctr">
            <a:spAutoFit/>
          </a:bodyPr>
          <a:lstStyle/>
          <a:p>
            <a:pPr algn="ctr"/>
            <a:r>
              <a:rPr sz="1600" b="1" i="0">
                <a:solidFill>
                  <a:srgbClr val="FFFFFF"/>
                </a:solidFill>
                <a:latin typeface="Aptos"/>
              </a:rPr>
              <a:t>3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374491" y="797387"/>
            <a:ext cx="228600" cy="338554"/>
          </a:xfrm>
          <a:prstGeom prst="rect">
            <a:avLst/>
          </a:prstGeom>
          <a:noFill/>
        </p:spPr>
        <p:txBody>
          <a:bodyPr wrap="square" lIns="91440" tIns="45720" rIns="91440" bIns="45720" anchor="ctr">
            <a:spAutoFit/>
          </a:bodyPr>
          <a:lstStyle/>
          <a:p>
            <a:pPr algn="ctr"/>
            <a:r>
              <a:rPr sz="1600" b="1" i="0">
                <a:solidFill>
                  <a:srgbClr val="FFFFFF"/>
                </a:solidFill>
                <a:latin typeface="Aptos"/>
              </a:rPr>
              <a:t>4</a:t>
            </a:r>
          </a:p>
        </p:txBody>
      </p:sp>
      <p:pic>
        <p:nvPicPr>
          <p:cNvPr id="59" name="Imagem 58">
            <a:extLst>
              <a:ext uri="{FF2B5EF4-FFF2-40B4-BE49-F238E27FC236}">
                <a16:creationId xmlns:a16="http://schemas.microsoft.com/office/drawing/2014/main" id="{37509C70-994F-EBF7-7D2E-D037576C38C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8073" t="17368" r="15149" b="42454"/>
          <a:stretch>
            <a:fillRect/>
          </a:stretch>
        </p:blipFill>
        <p:spPr>
          <a:xfrm>
            <a:off x="4008310" y="1989839"/>
            <a:ext cx="3182167" cy="2588099"/>
          </a:xfrm>
          <a:prstGeom prst="roundRect">
            <a:avLst/>
          </a:prstGeom>
          <a:ln w="57150">
            <a:solidFill>
              <a:srgbClr val="C8A45D"/>
            </a:solidFill>
          </a:ln>
        </p:spPr>
      </p:pic>
      <p:pic>
        <p:nvPicPr>
          <p:cNvPr id="60" name="Imagem 59">
            <a:extLst>
              <a:ext uri="{FF2B5EF4-FFF2-40B4-BE49-F238E27FC236}">
                <a16:creationId xmlns:a16="http://schemas.microsoft.com/office/drawing/2014/main" id="{751FAA9C-D781-84C0-BA67-7919AB12E05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0478" t="65264" r="577" b="4342"/>
          <a:stretch>
            <a:fillRect/>
          </a:stretch>
        </p:blipFill>
        <p:spPr>
          <a:xfrm>
            <a:off x="7537405" y="2281353"/>
            <a:ext cx="3218763" cy="1954297"/>
          </a:xfrm>
          <a:prstGeom prst="roundRect">
            <a:avLst/>
          </a:prstGeom>
          <a:ln w="57150">
            <a:solidFill>
              <a:srgbClr val="C8A45D"/>
            </a:solidFill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ight_b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85800" y="896112"/>
            <a:ext cx="6858000" cy="64633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600" b="1" i="0">
                <a:solidFill>
                  <a:srgbClr val="101416"/>
                </a:solidFill>
                <a:latin typeface="Aptos"/>
              </a:rPr>
              <a:t>Nossa solução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652" y="1627632"/>
            <a:ext cx="3233110" cy="47705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50" b="0" i="0">
                <a:solidFill>
                  <a:srgbClr val="5F5E59"/>
                </a:solidFill>
                <a:latin typeface="Aptos"/>
              </a:rPr>
              <a:t>Um modelo organizado para levar cuidado visual onde existe demanda.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94647" y="2133972"/>
            <a:ext cx="4631473" cy="854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50" b="1" i="0">
                <a:solidFill>
                  <a:srgbClr val="101416"/>
                </a:solidFill>
                <a:latin typeface="Aptos"/>
              </a:rPr>
              <a:t>A San Marco conecta triagem, consulta, exames, diagnóstico e encaminhamento em uma jornada única de cuidado.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49808" y="3281432"/>
            <a:ext cx="1310639" cy="54566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C8A45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930420" y="3437921"/>
            <a:ext cx="228600" cy="236280"/>
          </a:xfrm>
          <a:prstGeom prst="roundRect">
            <a:avLst/>
          </a:prstGeom>
          <a:solidFill>
            <a:srgbClr val="C8A45D"/>
          </a:solidFill>
        </p:spPr>
        <p:txBody>
          <a:bodyPr wrap="square" lIns="91440" tIns="45720" rIns="91440" bIns="45720" anchor="ctr">
            <a:spAutoFit/>
          </a:bodyPr>
          <a:lstStyle/>
          <a:p>
            <a:pPr algn="ctr"/>
            <a:r>
              <a:rPr sz="800" b="1" i="0">
                <a:solidFill>
                  <a:srgbClr val="FFFFFF"/>
                </a:solidFill>
                <a:latin typeface="Aptos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1588" y="3436880"/>
            <a:ext cx="1271016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50" b="1" i="0">
                <a:solidFill>
                  <a:srgbClr val="101416"/>
                </a:solidFill>
                <a:latin typeface="Aptos"/>
              </a:rPr>
              <a:t>Mobilização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2060448" y="3563557"/>
            <a:ext cx="118872" cy="0"/>
          </a:xfrm>
          <a:prstGeom prst="line">
            <a:avLst/>
          </a:prstGeom>
          <a:ln w="15240">
            <a:solidFill>
              <a:srgbClr val="0F3D3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ounded Rectangle 11"/>
          <p:cNvSpPr/>
          <p:nvPr/>
        </p:nvSpPr>
        <p:spPr>
          <a:xfrm>
            <a:off x="2179320" y="3281432"/>
            <a:ext cx="1310639" cy="54566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C8A45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2439676" y="3437921"/>
            <a:ext cx="228600" cy="236280"/>
          </a:xfrm>
          <a:prstGeom prst="roundRect">
            <a:avLst/>
          </a:prstGeom>
          <a:solidFill>
            <a:srgbClr val="C8A45D"/>
          </a:solidFill>
        </p:spPr>
        <p:txBody>
          <a:bodyPr wrap="square" lIns="91440" tIns="45720" rIns="91440" bIns="45720" anchor="ctr">
            <a:spAutoFit/>
          </a:bodyPr>
          <a:lstStyle/>
          <a:p>
            <a:pPr algn="ctr"/>
            <a:r>
              <a:rPr sz="800" b="1" i="0">
                <a:solidFill>
                  <a:srgbClr val="FFFFFF"/>
                </a:solidFill>
                <a:latin typeface="Aptos"/>
              </a:rPr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640843" y="3436880"/>
            <a:ext cx="641923" cy="22313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50" b="1" i="0">
                <a:solidFill>
                  <a:srgbClr val="101416"/>
                </a:solidFill>
                <a:latin typeface="Aptos"/>
              </a:rPr>
              <a:t>Triagem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3499252" y="3563557"/>
            <a:ext cx="118872" cy="0"/>
          </a:xfrm>
          <a:prstGeom prst="line">
            <a:avLst/>
          </a:prstGeom>
          <a:ln w="15240">
            <a:solidFill>
              <a:srgbClr val="0F3D3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ounded Rectangle 15"/>
          <p:cNvSpPr/>
          <p:nvPr/>
        </p:nvSpPr>
        <p:spPr>
          <a:xfrm>
            <a:off x="3618125" y="3281432"/>
            <a:ext cx="1310639" cy="54566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C8A45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3834179" y="3437921"/>
            <a:ext cx="228600" cy="236280"/>
          </a:xfrm>
          <a:prstGeom prst="roundRect">
            <a:avLst/>
          </a:prstGeom>
          <a:solidFill>
            <a:srgbClr val="C8A45D"/>
          </a:solidFill>
        </p:spPr>
        <p:txBody>
          <a:bodyPr wrap="square" lIns="91440" tIns="45720" rIns="91440" bIns="45720" anchor="ctr">
            <a:spAutoFit/>
          </a:bodyPr>
          <a:lstStyle/>
          <a:p>
            <a:pPr algn="ctr"/>
            <a:r>
              <a:rPr sz="800" b="1" i="0">
                <a:solidFill>
                  <a:srgbClr val="FFFFFF"/>
                </a:solidFill>
                <a:latin typeface="Aptos"/>
              </a:rP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35347" y="3436880"/>
            <a:ext cx="686225" cy="22313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50" b="1" i="0">
                <a:solidFill>
                  <a:srgbClr val="101416"/>
                </a:solidFill>
                <a:latin typeface="Aptos"/>
              </a:rPr>
              <a:t>Consulta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4938058" y="3563557"/>
            <a:ext cx="118872" cy="0"/>
          </a:xfrm>
          <a:prstGeom prst="line">
            <a:avLst/>
          </a:prstGeom>
          <a:ln w="15240">
            <a:solidFill>
              <a:srgbClr val="0F3D3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Rounded Rectangle 19"/>
          <p:cNvSpPr/>
          <p:nvPr/>
        </p:nvSpPr>
        <p:spPr>
          <a:xfrm>
            <a:off x="5056930" y="3281432"/>
            <a:ext cx="1310639" cy="54566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C8A45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5335007" y="3437921"/>
            <a:ext cx="228600" cy="236280"/>
          </a:xfrm>
          <a:prstGeom prst="roundRect">
            <a:avLst/>
          </a:prstGeom>
          <a:solidFill>
            <a:srgbClr val="C8A45D"/>
          </a:solidFill>
        </p:spPr>
        <p:txBody>
          <a:bodyPr wrap="square" lIns="91440" tIns="45720" rIns="91440" bIns="45720" anchor="ctr">
            <a:spAutoFit/>
          </a:bodyPr>
          <a:lstStyle/>
          <a:p>
            <a:pPr algn="ctr"/>
            <a:r>
              <a:rPr sz="800" b="1" i="0">
                <a:solidFill>
                  <a:srgbClr val="FFFFFF"/>
                </a:solidFill>
                <a:latin typeface="Aptos"/>
              </a:rPr>
              <a:t>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536175" y="3436880"/>
            <a:ext cx="641923" cy="22313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50" b="1" i="0">
                <a:solidFill>
                  <a:srgbClr val="101416"/>
                </a:solidFill>
                <a:latin typeface="Aptos"/>
              </a:rPr>
              <a:t>Exames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6376862" y="3563557"/>
            <a:ext cx="118873" cy="0"/>
          </a:xfrm>
          <a:prstGeom prst="line">
            <a:avLst/>
          </a:prstGeom>
          <a:ln w="15240">
            <a:solidFill>
              <a:srgbClr val="0F3D3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Rounded Rectangle 23"/>
          <p:cNvSpPr/>
          <p:nvPr/>
        </p:nvSpPr>
        <p:spPr>
          <a:xfrm>
            <a:off x="6495735" y="3281432"/>
            <a:ext cx="1310639" cy="54566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C8A45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6694067" y="3437921"/>
            <a:ext cx="228600" cy="236280"/>
          </a:xfrm>
          <a:prstGeom prst="roundRect">
            <a:avLst/>
          </a:prstGeom>
          <a:solidFill>
            <a:srgbClr val="C8A45D"/>
          </a:solidFill>
        </p:spPr>
        <p:txBody>
          <a:bodyPr wrap="square" lIns="91440" tIns="45720" rIns="91440" bIns="45720" anchor="ctr">
            <a:spAutoFit/>
          </a:bodyPr>
          <a:lstStyle/>
          <a:p>
            <a:pPr algn="ctr"/>
            <a:r>
              <a:rPr sz="800" b="1" i="0">
                <a:solidFill>
                  <a:srgbClr val="FFFFFF"/>
                </a:solidFill>
                <a:latin typeface="Aptos"/>
              </a:rPr>
              <a:t>5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895236" y="3436880"/>
            <a:ext cx="836853" cy="22313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50" b="1" i="0">
                <a:solidFill>
                  <a:srgbClr val="101416"/>
                </a:solidFill>
                <a:latin typeface="Aptos"/>
              </a:rPr>
              <a:t>Diagnóstico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7815668" y="3563557"/>
            <a:ext cx="118872" cy="0"/>
          </a:xfrm>
          <a:prstGeom prst="line">
            <a:avLst/>
          </a:prstGeom>
          <a:ln w="15240">
            <a:solidFill>
              <a:srgbClr val="0F3D3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Rounded Rectangle 27"/>
          <p:cNvSpPr/>
          <p:nvPr/>
        </p:nvSpPr>
        <p:spPr>
          <a:xfrm>
            <a:off x="7934540" y="3281432"/>
            <a:ext cx="1310639" cy="54566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C8A45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8203756" y="3437921"/>
            <a:ext cx="228600" cy="236280"/>
          </a:xfrm>
          <a:prstGeom prst="roundRect">
            <a:avLst/>
          </a:prstGeom>
          <a:solidFill>
            <a:srgbClr val="C8A45D"/>
          </a:solidFill>
        </p:spPr>
        <p:txBody>
          <a:bodyPr wrap="square" lIns="91440" tIns="45720" rIns="91440" bIns="45720" anchor="ctr">
            <a:spAutoFit/>
          </a:bodyPr>
          <a:lstStyle/>
          <a:p>
            <a:pPr algn="ctr"/>
            <a:r>
              <a:rPr sz="800" b="1" i="0">
                <a:solidFill>
                  <a:srgbClr val="FFFFFF"/>
                </a:solidFill>
                <a:latin typeface="Aptos"/>
              </a:rPr>
              <a:t>6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404924" y="3436880"/>
            <a:ext cx="641923" cy="22313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50" b="1" i="0">
                <a:solidFill>
                  <a:srgbClr val="101416"/>
                </a:solidFill>
                <a:latin typeface="Aptos"/>
              </a:rPr>
              <a:t>Conduta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749808" y="4167424"/>
            <a:ext cx="3063240" cy="1325880"/>
          </a:xfrm>
          <a:prstGeom prst="roundRect">
            <a:avLst/>
          </a:prstGeom>
          <a:solidFill>
            <a:srgbClr val="C8A45D"/>
          </a:solidFill>
          <a:ln w="10160">
            <a:solidFill>
              <a:srgbClr val="C8A45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1824041" y="4332016"/>
            <a:ext cx="1806126" cy="47705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50" b="1" i="0" dirty="0">
                <a:solidFill>
                  <a:srgbClr val="FFFFFF"/>
                </a:solidFill>
                <a:latin typeface="Aptos"/>
              </a:rPr>
              <a:t>Modelo </a:t>
            </a:r>
            <a:r>
              <a:rPr sz="1250" b="1" i="0" dirty="0" err="1">
                <a:solidFill>
                  <a:srgbClr val="FFFFFF"/>
                </a:solidFill>
                <a:latin typeface="Aptos"/>
              </a:rPr>
              <a:t>itinerante</a:t>
            </a:r>
            <a:r>
              <a:rPr sz="1250" b="1" i="0" dirty="0">
                <a:solidFill>
                  <a:srgbClr val="FFFFFF"/>
                </a:solidFill>
                <a:latin typeface="Aptos"/>
              </a:rPr>
              <a:t>, modular e </a:t>
            </a:r>
            <a:r>
              <a:rPr sz="1250" b="1" i="0" dirty="0" err="1">
                <a:solidFill>
                  <a:srgbClr val="FFFFFF"/>
                </a:solidFill>
                <a:latin typeface="Aptos"/>
              </a:rPr>
              <a:t>adaptável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805455" y="4799401"/>
            <a:ext cx="1778992" cy="48474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l"/>
            <a:r>
              <a:rPr sz="850" b="0" i="0" dirty="0">
                <a:solidFill>
                  <a:srgbClr val="FFFFFF"/>
                </a:solidFill>
                <a:latin typeface="Aptos"/>
              </a:rPr>
              <a:t>Pensado para se </a:t>
            </a:r>
            <a:r>
              <a:rPr sz="850" b="0" i="0" dirty="0" err="1">
                <a:solidFill>
                  <a:srgbClr val="FFFFFF"/>
                </a:solidFill>
                <a:latin typeface="Aptos"/>
              </a:rPr>
              <a:t>adequar</a:t>
            </a:r>
            <a:r>
              <a:rPr sz="850" b="0" i="0" dirty="0">
                <a:solidFill>
                  <a:srgbClr val="FFFFFF"/>
                </a:solidFill>
                <a:latin typeface="Aptos"/>
              </a:rPr>
              <a:t> a </a:t>
            </a:r>
            <a:r>
              <a:rPr sz="850" b="0" i="0" dirty="0" err="1">
                <a:solidFill>
                  <a:srgbClr val="FFFFFF"/>
                </a:solidFill>
                <a:latin typeface="Aptos"/>
              </a:rPr>
              <a:t>diferentes</a:t>
            </a:r>
            <a:r>
              <a:rPr sz="850" b="0" i="0" dirty="0">
                <a:solidFill>
                  <a:srgbClr val="FFFFFF"/>
                </a:solidFill>
                <a:latin typeface="Aptos"/>
              </a:rPr>
              <a:t> </a:t>
            </a:r>
            <a:r>
              <a:rPr sz="850" b="0" i="0" dirty="0" err="1">
                <a:solidFill>
                  <a:srgbClr val="FFFFFF"/>
                </a:solidFill>
                <a:latin typeface="Aptos"/>
              </a:rPr>
              <a:t>territórios</a:t>
            </a:r>
            <a:r>
              <a:rPr sz="850" b="0" i="0" dirty="0">
                <a:solidFill>
                  <a:srgbClr val="FFFFFF"/>
                </a:solidFill>
                <a:latin typeface="Aptos"/>
              </a:rPr>
              <a:t>, </a:t>
            </a:r>
            <a:r>
              <a:rPr sz="850" b="0" i="0" dirty="0" err="1">
                <a:solidFill>
                  <a:srgbClr val="FFFFFF"/>
                </a:solidFill>
                <a:latin typeface="Aptos"/>
              </a:rPr>
              <a:t>estruturas</a:t>
            </a:r>
            <a:r>
              <a:rPr sz="850" b="0" i="0" dirty="0">
                <a:solidFill>
                  <a:srgbClr val="FFFFFF"/>
                </a:solidFill>
                <a:latin typeface="Aptos"/>
              </a:rPr>
              <a:t> </a:t>
            </a:r>
            <a:r>
              <a:rPr sz="850" b="0" i="0" dirty="0" err="1">
                <a:solidFill>
                  <a:srgbClr val="FFFFFF"/>
                </a:solidFill>
                <a:latin typeface="Aptos"/>
              </a:rPr>
              <a:t>locais</a:t>
            </a:r>
            <a:r>
              <a:rPr sz="850" b="0" i="0" dirty="0">
                <a:solidFill>
                  <a:srgbClr val="FFFFFF"/>
                </a:solidFill>
                <a:latin typeface="Aptos"/>
              </a:rPr>
              <a:t> e </a:t>
            </a:r>
            <a:r>
              <a:rPr sz="850" b="0" i="0" dirty="0" err="1">
                <a:solidFill>
                  <a:srgbClr val="FFFFFF"/>
                </a:solidFill>
                <a:latin typeface="Aptos"/>
              </a:rPr>
              <a:t>parceiros</a:t>
            </a:r>
            <a:r>
              <a:rPr sz="850" b="0" i="0" dirty="0">
                <a:solidFill>
                  <a:srgbClr val="FFFFFF"/>
                </a:solidFill>
                <a:latin typeface="Aptos"/>
              </a:rPr>
              <a:t> </a:t>
            </a:r>
            <a:r>
              <a:rPr sz="850" b="0" i="0" dirty="0" err="1">
                <a:solidFill>
                  <a:srgbClr val="FFFFFF"/>
                </a:solidFill>
                <a:latin typeface="Aptos"/>
              </a:rPr>
              <a:t>institucionais</a:t>
            </a:r>
            <a:r>
              <a:rPr sz="850" b="0" i="0" dirty="0">
                <a:solidFill>
                  <a:srgbClr val="FFFFFF"/>
                </a:solidFill>
                <a:latin typeface="Aptos"/>
              </a:rPr>
              <a:t>.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4041648" y="4167424"/>
            <a:ext cx="3063240" cy="1325880"/>
          </a:xfrm>
          <a:prstGeom prst="roundRect">
            <a:avLst/>
          </a:prstGeom>
          <a:solidFill>
            <a:srgbClr val="C8A45D"/>
          </a:solidFill>
          <a:ln w="6350">
            <a:solidFill>
              <a:srgbClr val="E1D8C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5321742" y="4332016"/>
            <a:ext cx="1815419" cy="47705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sz="1250" b="1" i="0" dirty="0">
                <a:solidFill>
                  <a:srgbClr val="FFFFFF"/>
                </a:solidFill>
                <a:latin typeface="Aptos"/>
              </a:rPr>
              <a:t>Cuidado </a:t>
            </a:r>
            <a:endParaRPr lang="pt-BR" dirty="0">
              <a:solidFill>
                <a:srgbClr val="FFFFFF"/>
              </a:solidFill>
            </a:endParaRPr>
          </a:p>
          <a:p>
            <a:pPr algn="l"/>
            <a:r>
              <a:rPr sz="1250" b="1" i="0" dirty="0">
                <a:solidFill>
                  <a:srgbClr val="FFFFFF"/>
                </a:solidFill>
                <a:latin typeface="Aptos"/>
              </a:rPr>
              <a:t>com </a:t>
            </a:r>
            <a:r>
              <a:rPr sz="1250" b="1" i="0" dirty="0" err="1">
                <a:solidFill>
                  <a:srgbClr val="FFFFFF"/>
                </a:solidFill>
                <a:latin typeface="Aptos"/>
              </a:rPr>
              <a:t>método</a:t>
            </a:r>
            <a:endParaRPr sz="1250" b="1" i="0" dirty="0">
              <a:solidFill>
                <a:srgbClr val="FFFFFF"/>
              </a:solidFill>
              <a:latin typeface="Aptos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312449" y="4799401"/>
            <a:ext cx="1778992" cy="49859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80" b="0" i="0">
                <a:solidFill>
                  <a:srgbClr val="FFFFFF"/>
                </a:solidFill>
                <a:latin typeface="Aptos"/>
              </a:rPr>
              <a:t>Ação assistencial com planejamento, fluxo, equipe, registro e continuidade.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7333488" y="4167424"/>
            <a:ext cx="3063240" cy="1325880"/>
          </a:xfrm>
          <a:prstGeom prst="roundRect">
            <a:avLst/>
          </a:prstGeom>
          <a:solidFill>
            <a:srgbClr val="C8A45D"/>
          </a:solidFill>
          <a:ln w="6350">
            <a:solidFill>
              <a:srgbClr val="E1D8C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TextBox 37"/>
          <p:cNvSpPr txBox="1"/>
          <p:nvPr/>
        </p:nvSpPr>
        <p:spPr>
          <a:xfrm>
            <a:off x="8541864" y="4332016"/>
            <a:ext cx="1815419" cy="47705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50" b="1" i="0">
                <a:solidFill>
                  <a:srgbClr val="FFFFFF"/>
                </a:solidFill>
                <a:latin typeface="Aptos"/>
              </a:rPr>
              <a:t>Eficiência com humanidade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532571" y="4799401"/>
            <a:ext cx="1778992" cy="49859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80" b="0" i="0">
                <a:solidFill>
                  <a:srgbClr val="FFFFFF"/>
                </a:solidFill>
                <a:latin typeface="Aptos"/>
              </a:rPr>
              <a:t>Acolhimento e organização para ampliar o acesso sem perder a proximidade.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02920" y="6446520"/>
            <a:ext cx="365760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750" b="1" i="0">
                <a:solidFill>
                  <a:srgbClr val="0F3D36"/>
                </a:solidFill>
                <a:latin typeface="Aptos"/>
              </a:rPr>
              <a:t>ASSOCIAÇÃO SAN MARCO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1109960" y="6446520"/>
            <a:ext cx="64008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700" b="0" i="0">
                <a:solidFill>
                  <a:srgbClr val="6B6B63"/>
                </a:solidFill>
                <a:latin typeface="Aptos"/>
              </a:rPr>
              <a:t>04 / 15</a:t>
            </a:r>
          </a:p>
        </p:txBody>
      </p:sp>
      <p:sp>
        <p:nvSpPr>
          <p:cNvPr id="42" name="Rectangle 41"/>
          <p:cNvSpPr/>
          <p:nvPr/>
        </p:nvSpPr>
        <p:spPr>
          <a:xfrm>
            <a:off x="502920" y="6318504"/>
            <a:ext cx="11173968" cy="9144"/>
          </a:xfrm>
          <a:prstGeom prst="rect">
            <a:avLst/>
          </a:prstGeom>
          <a:solidFill>
            <a:srgbClr val="D7D3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7" name="Gráfico 46" descr="Braille com preenchimento sólido">
            <a:extLst>
              <a:ext uri="{FF2B5EF4-FFF2-40B4-BE49-F238E27FC236}">
                <a16:creationId xmlns:a16="http://schemas.microsoft.com/office/drawing/2014/main" id="{C9DFF3DA-3E7B-FAF1-B887-EAA70214B67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02378" y="4382073"/>
            <a:ext cx="781494" cy="781494"/>
          </a:xfrm>
          <a:prstGeom prst="rect">
            <a:avLst/>
          </a:prstGeom>
        </p:spPr>
      </p:pic>
      <p:pic>
        <p:nvPicPr>
          <p:cNvPr id="48" name="Gráfico 47" descr="Crianças com preenchimento sólido">
            <a:extLst>
              <a:ext uri="{FF2B5EF4-FFF2-40B4-BE49-F238E27FC236}">
                <a16:creationId xmlns:a16="http://schemas.microsoft.com/office/drawing/2014/main" id="{F1337CBC-9D23-D264-A08C-5CDAA06163B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614710" y="4436613"/>
            <a:ext cx="781494" cy="781494"/>
          </a:xfrm>
          <a:prstGeom prst="rect">
            <a:avLst/>
          </a:prstGeom>
        </p:spPr>
      </p:pic>
      <p:pic>
        <p:nvPicPr>
          <p:cNvPr id="50" name="Gráfico 49" descr="Sinal de polegar para cima com preenchimento sólido">
            <a:extLst>
              <a:ext uri="{FF2B5EF4-FFF2-40B4-BE49-F238E27FC236}">
                <a16:creationId xmlns:a16="http://schemas.microsoft.com/office/drawing/2014/main" id="{1D54C679-8813-09B1-D1D4-DAC70DAB70A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337248" y="4382073"/>
            <a:ext cx="781494" cy="781494"/>
          </a:xfrm>
          <a:prstGeom prst="rect">
            <a:avLst/>
          </a:prstGeom>
        </p:spPr>
      </p:pic>
      <p:sp>
        <p:nvSpPr>
          <p:cNvPr id="52" name="TextBox 3">
            <a:extLst>
              <a:ext uri="{FF2B5EF4-FFF2-40B4-BE49-F238E27FC236}">
                <a16:creationId xmlns:a16="http://schemas.microsoft.com/office/drawing/2014/main" id="{E6A8B1C8-A9F8-16F7-1462-54740DABA57D}"/>
              </a:ext>
            </a:extLst>
          </p:cNvPr>
          <p:cNvSpPr txBox="1"/>
          <p:nvPr/>
        </p:nvSpPr>
        <p:spPr>
          <a:xfrm>
            <a:off x="713232" y="407465"/>
            <a:ext cx="4599878" cy="22775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80" b="1" i="0">
                <a:solidFill>
                  <a:srgbClr val="C8A45D"/>
                </a:solidFill>
                <a:latin typeface="Aptos"/>
              </a:rPr>
              <a:t>PORTFÓLIO INSTITUCIONAL</a:t>
            </a:r>
          </a:p>
        </p:txBody>
      </p:sp>
      <p:sp>
        <p:nvSpPr>
          <p:cNvPr id="54" name="Rectangle 4">
            <a:extLst>
              <a:ext uri="{FF2B5EF4-FFF2-40B4-BE49-F238E27FC236}">
                <a16:creationId xmlns:a16="http://schemas.microsoft.com/office/drawing/2014/main" id="{FA37FBD8-AF07-14B2-1F0A-9B38591E39A2}"/>
              </a:ext>
            </a:extLst>
          </p:cNvPr>
          <p:cNvSpPr/>
          <p:nvPr/>
        </p:nvSpPr>
        <p:spPr>
          <a:xfrm>
            <a:off x="815452" y="681340"/>
            <a:ext cx="558230" cy="13568"/>
          </a:xfrm>
          <a:prstGeom prst="rect">
            <a:avLst/>
          </a:prstGeom>
          <a:solidFill>
            <a:srgbClr val="C8A4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Imagem 34" descr="Padrão do plano de fundo">
            <a:extLst>
              <a:ext uri="{FF2B5EF4-FFF2-40B4-BE49-F238E27FC236}">
                <a16:creationId xmlns:a16="http://schemas.microsoft.com/office/drawing/2014/main" id="{4AA02A8F-96E9-1549-BEF1-84ECAA46A2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85800" y="979746"/>
            <a:ext cx="6858000" cy="64633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600" b="1" i="0">
                <a:solidFill>
                  <a:srgbClr val="FFFFFF"/>
                </a:solidFill>
                <a:latin typeface="Aptos"/>
              </a:rPr>
              <a:t>Como funciona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652" y="1627632"/>
            <a:ext cx="3326037" cy="47705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50" b="0" i="0">
                <a:solidFill>
                  <a:srgbClr val="B7B4AB"/>
                </a:solidFill>
                <a:latin typeface="Aptos"/>
              </a:rPr>
              <a:t>Cada ação é planejada em etapas claras, do alinhamento ao relatório de resultados.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49808" y="2374838"/>
            <a:ext cx="3013357" cy="892098"/>
          </a:xfrm>
          <a:prstGeom prst="roundRect">
            <a:avLst/>
          </a:prstGeom>
          <a:solidFill>
            <a:srgbClr val="C8A45D"/>
          </a:solidFill>
          <a:ln w="10160">
            <a:solidFill>
              <a:srgbClr val="C8A45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50976" y="2564769"/>
            <a:ext cx="381372" cy="255389"/>
          </a:xfrm>
          <a:prstGeom prst="roundRect">
            <a:avLst/>
          </a:prstGeom>
          <a:solidFill>
            <a:srgbClr val="00427B"/>
          </a:solidFill>
          <a:ln>
            <a:solidFill>
              <a:srgbClr val="C8A45D"/>
            </a:solidFill>
          </a:ln>
        </p:spPr>
        <p:txBody>
          <a:bodyPr wrap="square" lIns="91440" tIns="45720" rIns="91440" bIns="45720" anchor="ctr">
            <a:spAutoFit/>
          </a:bodyPr>
          <a:lstStyle/>
          <a:p>
            <a:pPr algn="ctr"/>
            <a:r>
              <a:rPr sz="900" b="1" i="0">
                <a:solidFill>
                  <a:srgbClr val="C8A45D"/>
                </a:solidFill>
                <a:latin typeface="Aptos"/>
              </a:rPr>
              <a:t>01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71600" y="2539430"/>
            <a:ext cx="2639048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50" b="1" i="0">
                <a:solidFill>
                  <a:srgbClr val="FFFFFF"/>
                </a:solidFill>
                <a:latin typeface="Aptos"/>
              </a:rPr>
              <a:t>Alinhamento institucional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94773" y="2820961"/>
            <a:ext cx="2593328" cy="353943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l"/>
            <a:r>
              <a:rPr sz="850" b="0" i="0" dirty="0" err="1">
                <a:solidFill>
                  <a:srgbClr val="132A32"/>
                </a:solidFill>
                <a:latin typeface="Aptos"/>
              </a:rPr>
              <a:t>Definição</a:t>
            </a:r>
            <a:r>
              <a:rPr sz="850" b="0" i="0" dirty="0">
                <a:solidFill>
                  <a:srgbClr val="132A32"/>
                </a:solidFill>
                <a:latin typeface="Aptos"/>
              </a:rPr>
              <a:t> de </a:t>
            </a:r>
            <a:r>
              <a:rPr sz="850" b="0" i="0" dirty="0" err="1">
                <a:solidFill>
                  <a:srgbClr val="132A32"/>
                </a:solidFill>
                <a:latin typeface="Aptos"/>
              </a:rPr>
              <a:t>objetivo</a:t>
            </a:r>
            <a:r>
              <a:rPr sz="850" b="0" i="0" dirty="0">
                <a:solidFill>
                  <a:srgbClr val="132A32"/>
                </a:solidFill>
                <a:latin typeface="Aptos"/>
              </a:rPr>
              <a:t>, </a:t>
            </a:r>
            <a:r>
              <a:rPr sz="850" b="0" i="0" dirty="0" err="1">
                <a:solidFill>
                  <a:srgbClr val="132A32"/>
                </a:solidFill>
                <a:latin typeface="Aptos"/>
              </a:rPr>
              <a:t>público</a:t>
            </a:r>
            <a:r>
              <a:rPr sz="850" b="0" i="0" dirty="0">
                <a:solidFill>
                  <a:srgbClr val="132A32"/>
                </a:solidFill>
                <a:latin typeface="Aptos"/>
              </a:rPr>
              <a:t> e </a:t>
            </a:r>
            <a:r>
              <a:rPr sz="850" b="0" i="0" dirty="0" err="1">
                <a:solidFill>
                  <a:srgbClr val="132A32"/>
                </a:solidFill>
                <a:latin typeface="Aptos"/>
              </a:rPr>
              <a:t>formato</a:t>
            </a:r>
            <a:r>
              <a:rPr sz="850" b="0" i="0" dirty="0">
                <a:solidFill>
                  <a:srgbClr val="132A32"/>
                </a:solidFill>
                <a:latin typeface="Aptos"/>
              </a:rPr>
              <a:t> da </a:t>
            </a:r>
            <a:r>
              <a:rPr sz="850" b="0" i="0" dirty="0" err="1">
                <a:solidFill>
                  <a:srgbClr val="132A32"/>
                </a:solidFill>
                <a:latin typeface="Aptos"/>
              </a:rPr>
              <a:t>parceria</a:t>
            </a:r>
            <a:r>
              <a:rPr sz="850" b="0" i="0" dirty="0">
                <a:solidFill>
                  <a:srgbClr val="132A32"/>
                </a:solidFill>
                <a:latin typeface="Aptos"/>
              </a:rPr>
              <a:t>.</a:t>
            </a:r>
            <a:endParaRPr lang="pt-BR" sz="850" b="0" i="0" dirty="0">
              <a:solidFill>
                <a:srgbClr val="132A32"/>
              </a:solidFill>
              <a:latin typeface="Aptos"/>
            </a:endParaRPr>
          </a:p>
        </p:txBody>
      </p:sp>
      <p:grpSp>
        <p:nvGrpSpPr>
          <p:cNvPr id="46" name="Agrupar 45">
            <a:extLst>
              <a:ext uri="{FF2B5EF4-FFF2-40B4-BE49-F238E27FC236}">
                <a16:creationId xmlns:a16="http://schemas.microsoft.com/office/drawing/2014/main" id="{46DA3A30-BE04-DEBB-A538-26E9AA5E1142}"/>
              </a:ext>
            </a:extLst>
          </p:cNvPr>
          <p:cNvGrpSpPr/>
          <p:nvPr/>
        </p:nvGrpSpPr>
        <p:grpSpPr>
          <a:xfrm>
            <a:off x="753600" y="3406326"/>
            <a:ext cx="3260840" cy="892098"/>
            <a:chOff x="3903819" y="2374838"/>
            <a:chExt cx="3260840" cy="892098"/>
          </a:xfrm>
        </p:grpSpPr>
        <p:sp>
          <p:nvSpPr>
            <p:cNvPr id="11" name="Rounded Rectangle 10"/>
            <p:cNvSpPr/>
            <p:nvPr/>
          </p:nvSpPr>
          <p:spPr>
            <a:xfrm>
              <a:off x="3903819" y="2374838"/>
              <a:ext cx="3013357" cy="892098"/>
            </a:xfrm>
            <a:prstGeom prst="roundRect">
              <a:avLst/>
            </a:prstGeom>
            <a:solidFill>
              <a:srgbClr val="C8A45D"/>
            </a:solidFill>
            <a:ln w="6350">
              <a:solidFill>
                <a:srgbClr val="264149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4104987" y="2564769"/>
              <a:ext cx="381372" cy="255389"/>
            </a:xfrm>
            <a:prstGeom prst="roundRect">
              <a:avLst/>
            </a:prstGeom>
            <a:solidFill>
              <a:srgbClr val="00427B"/>
            </a:solidFill>
            <a:ln>
              <a:solidFill>
                <a:srgbClr val="C8A45D"/>
              </a:solidFill>
            </a:ln>
          </p:spPr>
          <p:txBody>
            <a:bodyPr wrap="square" lIns="91440" tIns="45720" rIns="91440" bIns="45720" anchor="ctr">
              <a:spAutoFit/>
            </a:bodyPr>
            <a:lstStyle/>
            <a:p>
              <a:pPr algn="ctr"/>
              <a:r>
                <a:rPr sz="900" b="1" i="0">
                  <a:solidFill>
                    <a:srgbClr val="C8A45D"/>
                  </a:solidFill>
                  <a:latin typeface="Aptos"/>
                </a:rPr>
                <a:t>02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4525611" y="2539430"/>
              <a:ext cx="2639048" cy="292608"/>
            </a:xfrm>
            <a:prstGeom prst="rect">
              <a:avLst/>
            </a:prstGeom>
            <a:noFill/>
          </p:spPr>
          <p:txBody>
            <a:bodyPr wrap="square" anchor="t">
              <a:spAutoFit/>
            </a:bodyPr>
            <a:lstStyle/>
            <a:p>
              <a:pPr algn="l"/>
              <a:r>
                <a:rPr sz="1250" b="1" i="0">
                  <a:solidFill>
                    <a:srgbClr val="FFFFFF"/>
                  </a:solidFill>
                  <a:latin typeface="Aptos"/>
                </a:rPr>
                <a:t>Levantamento da demanda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4048785" y="2820961"/>
              <a:ext cx="2593328" cy="363176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 algn="l"/>
              <a:r>
                <a:rPr sz="850" b="0" i="0" dirty="0" err="1">
                  <a:solidFill>
                    <a:srgbClr val="132A32"/>
                  </a:solidFill>
                  <a:latin typeface="Aptos"/>
                </a:rPr>
                <a:t>Mapeamento</a:t>
              </a:r>
              <a:r>
                <a:rPr sz="850" b="0" i="0" dirty="0">
                  <a:solidFill>
                    <a:srgbClr val="132A32"/>
                  </a:solidFill>
                  <a:latin typeface="Aptos"/>
                </a:rPr>
                <a:t> do </a:t>
              </a:r>
              <a:r>
                <a:rPr sz="850" b="0" i="0" dirty="0" err="1">
                  <a:solidFill>
                    <a:srgbClr val="132A32"/>
                  </a:solidFill>
                  <a:latin typeface="Aptos"/>
                </a:rPr>
                <a:t>público</a:t>
              </a:r>
              <a:r>
                <a:rPr sz="850" b="0" i="0" dirty="0">
                  <a:solidFill>
                    <a:srgbClr val="132A32"/>
                  </a:solidFill>
                  <a:latin typeface="Aptos"/>
                </a:rPr>
                <a:t> e das </a:t>
              </a:r>
              <a:r>
                <a:rPr sz="850" b="0" i="0" dirty="0" err="1">
                  <a:solidFill>
                    <a:srgbClr val="132A32"/>
                  </a:solidFill>
                  <a:latin typeface="Aptos"/>
                </a:rPr>
                <a:t>necessidades</a:t>
              </a:r>
              <a:r>
                <a:rPr sz="850" b="0" i="0" dirty="0">
                  <a:solidFill>
                    <a:srgbClr val="132A32"/>
                  </a:solidFill>
                  <a:latin typeface="Aptos"/>
                </a:rPr>
                <a:t> do </a:t>
              </a:r>
              <a:r>
                <a:rPr sz="850" b="0" i="0" dirty="0" err="1">
                  <a:solidFill>
                    <a:srgbClr val="132A32"/>
                  </a:solidFill>
                  <a:latin typeface="Aptos"/>
                </a:rPr>
                <a:t>território</a:t>
              </a:r>
              <a:r>
                <a:rPr sz="850" b="0" i="0" dirty="0">
                  <a:solidFill>
                    <a:srgbClr val="132A32"/>
                  </a:solidFill>
                  <a:latin typeface="Aptos"/>
                </a:rPr>
                <a:t>.</a:t>
              </a:r>
              <a:endParaRPr lang="pt-BR" sz="850" b="0" i="0" dirty="0">
                <a:solidFill>
                  <a:srgbClr val="132A32"/>
                </a:solidFill>
                <a:latin typeface="Aptos"/>
              </a:endParaRPr>
            </a:p>
          </p:txBody>
        </p:sp>
      </p:grpSp>
      <p:grpSp>
        <p:nvGrpSpPr>
          <p:cNvPr id="45" name="Agrupar 44">
            <a:extLst>
              <a:ext uri="{FF2B5EF4-FFF2-40B4-BE49-F238E27FC236}">
                <a16:creationId xmlns:a16="http://schemas.microsoft.com/office/drawing/2014/main" id="{97DFDA1F-128B-CCC6-0488-8CEA52B93595}"/>
              </a:ext>
            </a:extLst>
          </p:cNvPr>
          <p:cNvGrpSpPr/>
          <p:nvPr/>
        </p:nvGrpSpPr>
        <p:grpSpPr>
          <a:xfrm>
            <a:off x="748098" y="4437814"/>
            <a:ext cx="3260840" cy="892098"/>
            <a:chOff x="7048537" y="2374838"/>
            <a:chExt cx="3260840" cy="892098"/>
          </a:xfrm>
        </p:grpSpPr>
        <p:sp>
          <p:nvSpPr>
            <p:cNvPr id="15" name="Rounded Rectangle 14"/>
            <p:cNvSpPr/>
            <p:nvPr/>
          </p:nvSpPr>
          <p:spPr>
            <a:xfrm>
              <a:off x="7048537" y="2374838"/>
              <a:ext cx="3013357" cy="892098"/>
            </a:xfrm>
            <a:prstGeom prst="roundRect">
              <a:avLst/>
            </a:prstGeom>
            <a:solidFill>
              <a:srgbClr val="C8A45D"/>
            </a:solidFill>
            <a:ln w="6350">
              <a:solidFill>
                <a:srgbClr val="264149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7249705" y="2564769"/>
              <a:ext cx="381372" cy="255389"/>
            </a:xfrm>
            <a:prstGeom prst="roundRect">
              <a:avLst/>
            </a:prstGeom>
            <a:solidFill>
              <a:srgbClr val="00427B"/>
            </a:solidFill>
            <a:ln>
              <a:solidFill>
                <a:srgbClr val="C8A45D"/>
              </a:solidFill>
            </a:ln>
          </p:spPr>
          <p:txBody>
            <a:bodyPr wrap="square" lIns="91440" tIns="45720" rIns="91440" bIns="45720" anchor="ctr">
              <a:spAutoFit/>
            </a:bodyPr>
            <a:lstStyle/>
            <a:p>
              <a:pPr algn="ctr"/>
              <a:r>
                <a:rPr sz="900" b="1" i="0">
                  <a:solidFill>
                    <a:srgbClr val="C8A45D"/>
                  </a:solidFill>
                  <a:latin typeface="Aptos"/>
                </a:rPr>
                <a:t>03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7670329" y="2539430"/>
              <a:ext cx="2639048" cy="292608"/>
            </a:xfrm>
            <a:prstGeom prst="rect">
              <a:avLst/>
            </a:prstGeom>
            <a:noFill/>
          </p:spPr>
          <p:txBody>
            <a:bodyPr wrap="square" anchor="t">
              <a:spAutoFit/>
            </a:bodyPr>
            <a:lstStyle/>
            <a:p>
              <a:pPr algn="l"/>
              <a:r>
                <a:rPr sz="1250" b="1" i="0">
                  <a:solidFill>
                    <a:srgbClr val="FFFFFF"/>
                  </a:solidFill>
                  <a:latin typeface="Aptos"/>
                </a:rPr>
                <a:t>Organização local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7193503" y="2820961"/>
              <a:ext cx="2593328" cy="353943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 algn="l"/>
              <a:r>
                <a:rPr sz="850" b="0" i="0" dirty="0" err="1">
                  <a:solidFill>
                    <a:srgbClr val="132A32"/>
                  </a:solidFill>
                  <a:latin typeface="Aptos"/>
                </a:rPr>
                <a:t>Fluxo</a:t>
              </a:r>
              <a:r>
                <a:rPr sz="850" b="0" i="0" dirty="0">
                  <a:solidFill>
                    <a:srgbClr val="132A32"/>
                  </a:solidFill>
                  <a:latin typeface="Aptos"/>
                </a:rPr>
                <a:t>, </a:t>
              </a:r>
              <a:r>
                <a:rPr sz="850" b="0" i="0" dirty="0" err="1">
                  <a:solidFill>
                    <a:srgbClr val="132A32"/>
                  </a:solidFill>
                  <a:latin typeface="Aptos"/>
                </a:rPr>
                <a:t>comunicação</a:t>
              </a:r>
              <a:r>
                <a:rPr sz="850" b="0" i="0" dirty="0">
                  <a:solidFill>
                    <a:srgbClr val="132A32"/>
                  </a:solidFill>
                  <a:latin typeface="Aptos"/>
                </a:rPr>
                <a:t> e </a:t>
              </a:r>
              <a:r>
                <a:rPr sz="850" b="0" i="0" dirty="0" err="1">
                  <a:solidFill>
                    <a:srgbClr val="132A32"/>
                  </a:solidFill>
                  <a:latin typeface="Aptos"/>
                </a:rPr>
                <a:t>estruturação</a:t>
              </a:r>
              <a:r>
                <a:rPr sz="850" b="0" i="0" dirty="0">
                  <a:solidFill>
                    <a:srgbClr val="132A32"/>
                  </a:solidFill>
                  <a:latin typeface="Aptos"/>
                </a:rPr>
                <a:t> do </a:t>
              </a:r>
              <a:r>
                <a:rPr sz="850" b="0" i="0" dirty="0" err="1">
                  <a:solidFill>
                    <a:srgbClr val="132A32"/>
                  </a:solidFill>
                  <a:latin typeface="Aptos"/>
                </a:rPr>
                <a:t>atendimento</a:t>
              </a:r>
              <a:r>
                <a:rPr sz="850" b="0" i="0" dirty="0">
                  <a:solidFill>
                    <a:srgbClr val="132A32"/>
                  </a:solidFill>
                  <a:latin typeface="Aptos"/>
                </a:rPr>
                <a:t>.</a:t>
              </a:r>
              <a:endParaRPr lang="pt-BR" sz="850" b="0" i="0" dirty="0">
                <a:solidFill>
                  <a:srgbClr val="132A32"/>
                </a:solidFill>
                <a:latin typeface="Aptos"/>
              </a:endParaRPr>
            </a:p>
          </p:txBody>
        </p:sp>
      </p:grpSp>
      <p:grpSp>
        <p:nvGrpSpPr>
          <p:cNvPr id="42" name="Agrupar 41">
            <a:extLst>
              <a:ext uri="{FF2B5EF4-FFF2-40B4-BE49-F238E27FC236}">
                <a16:creationId xmlns:a16="http://schemas.microsoft.com/office/drawing/2014/main" id="{23670E3D-25FE-F3DF-230F-E52AD7692A67}"/>
              </a:ext>
            </a:extLst>
          </p:cNvPr>
          <p:cNvGrpSpPr/>
          <p:nvPr/>
        </p:nvGrpSpPr>
        <p:grpSpPr>
          <a:xfrm>
            <a:off x="3927906" y="2378629"/>
            <a:ext cx="3260840" cy="892098"/>
            <a:chOff x="749808" y="3410117"/>
            <a:chExt cx="3260840" cy="892098"/>
          </a:xfrm>
        </p:grpSpPr>
        <p:sp>
          <p:nvSpPr>
            <p:cNvPr id="19" name="Rounded Rectangle 18"/>
            <p:cNvSpPr/>
            <p:nvPr/>
          </p:nvSpPr>
          <p:spPr>
            <a:xfrm>
              <a:off x="749808" y="3410117"/>
              <a:ext cx="3013357" cy="892098"/>
            </a:xfrm>
            <a:prstGeom prst="roundRect">
              <a:avLst/>
            </a:prstGeom>
            <a:solidFill>
              <a:srgbClr val="C8A45D"/>
            </a:solidFill>
            <a:ln w="6350">
              <a:solidFill>
                <a:srgbClr val="264149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950976" y="3600048"/>
              <a:ext cx="381372" cy="255389"/>
            </a:xfrm>
            <a:prstGeom prst="roundRect">
              <a:avLst/>
            </a:prstGeom>
            <a:solidFill>
              <a:srgbClr val="00427B"/>
            </a:solidFill>
            <a:ln>
              <a:solidFill>
                <a:srgbClr val="C8A45D"/>
              </a:solidFill>
            </a:ln>
          </p:spPr>
          <p:txBody>
            <a:bodyPr wrap="square" lIns="91440" tIns="45720" rIns="91440" bIns="45720" anchor="ctr">
              <a:spAutoFit/>
            </a:bodyPr>
            <a:lstStyle/>
            <a:p>
              <a:pPr algn="ctr"/>
              <a:r>
                <a:rPr sz="900" b="1" i="0">
                  <a:solidFill>
                    <a:srgbClr val="C8A45D"/>
                  </a:solidFill>
                  <a:latin typeface="Aptos"/>
                </a:rPr>
                <a:t>04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371600" y="3574709"/>
              <a:ext cx="2639048" cy="292608"/>
            </a:xfrm>
            <a:prstGeom prst="rect">
              <a:avLst/>
            </a:prstGeom>
            <a:noFill/>
          </p:spPr>
          <p:txBody>
            <a:bodyPr wrap="square" anchor="t">
              <a:spAutoFit/>
            </a:bodyPr>
            <a:lstStyle/>
            <a:p>
              <a:pPr algn="l"/>
              <a:r>
                <a:rPr sz="1250" b="1" i="0">
                  <a:solidFill>
                    <a:srgbClr val="FFFFFF"/>
                  </a:solidFill>
                  <a:latin typeface="Aptos"/>
                </a:rPr>
                <a:t>Execução dos atendimentos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894773" y="3856239"/>
              <a:ext cx="2593328" cy="353943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 algn="l"/>
              <a:r>
                <a:rPr sz="850" b="0" i="0" dirty="0" err="1">
                  <a:solidFill>
                    <a:srgbClr val="132A32"/>
                  </a:solidFill>
                  <a:latin typeface="Aptos"/>
                </a:rPr>
                <a:t>Triagem</a:t>
              </a:r>
              <a:r>
                <a:rPr sz="850" b="0" i="0" dirty="0">
                  <a:solidFill>
                    <a:srgbClr val="132A32"/>
                  </a:solidFill>
                  <a:latin typeface="Aptos"/>
                </a:rPr>
                <a:t>, consulta, </a:t>
              </a:r>
              <a:r>
                <a:rPr sz="850" b="0" i="0" dirty="0" err="1">
                  <a:solidFill>
                    <a:srgbClr val="132A32"/>
                  </a:solidFill>
                  <a:latin typeface="Aptos"/>
                </a:rPr>
                <a:t>exames</a:t>
              </a:r>
              <a:r>
                <a:rPr sz="850" b="0" i="0" dirty="0">
                  <a:solidFill>
                    <a:srgbClr val="132A32"/>
                  </a:solidFill>
                  <a:latin typeface="Aptos"/>
                </a:rPr>
                <a:t> e </a:t>
              </a:r>
              <a:r>
                <a:rPr sz="850" b="0" i="0" dirty="0" err="1">
                  <a:solidFill>
                    <a:srgbClr val="132A32"/>
                  </a:solidFill>
                  <a:latin typeface="Aptos"/>
                </a:rPr>
                <a:t>condutas</a:t>
              </a:r>
              <a:r>
                <a:rPr sz="850" b="0" i="0" dirty="0">
                  <a:solidFill>
                    <a:srgbClr val="132A32"/>
                  </a:solidFill>
                  <a:latin typeface="Aptos"/>
                </a:rPr>
                <a:t> </a:t>
              </a:r>
              <a:r>
                <a:rPr sz="850" b="0" i="0" dirty="0" err="1">
                  <a:solidFill>
                    <a:srgbClr val="132A32"/>
                  </a:solidFill>
                  <a:latin typeface="Aptos"/>
                </a:rPr>
                <a:t>assistenciais</a:t>
              </a:r>
              <a:r>
                <a:rPr sz="850" b="0" i="0" dirty="0">
                  <a:solidFill>
                    <a:srgbClr val="132A32"/>
                  </a:solidFill>
                  <a:latin typeface="Aptos"/>
                </a:rPr>
                <a:t>.</a:t>
              </a:r>
              <a:endParaRPr lang="pt-BR" sz="850" b="0" i="0" dirty="0">
                <a:solidFill>
                  <a:srgbClr val="132A32"/>
                </a:solidFill>
                <a:latin typeface="Aptos"/>
              </a:endParaRPr>
            </a:p>
          </p:txBody>
        </p:sp>
      </p:grpSp>
      <p:grpSp>
        <p:nvGrpSpPr>
          <p:cNvPr id="44" name="Agrupar 43">
            <a:extLst>
              <a:ext uri="{FF2B5EF4-FFF2-40B4-BE49-F238E27FC236}">
                <a16:creationId xmlns:a16="http://schemas.microsoft.com/office/drawing/2014/main" id="{9EA82B23-314B-A1EE-AC29-106D3D75DB28}"/>
              </a:ext>
            </a:extLst>
          </p:cNvPr>
          <p:cNvGrpSpPr/>
          <p:nvPr/>
        </p:nvGrpSpPr>
        <p:grpSpPr>
          <a:xfrm>
            <a:off x="3931698" y="3410118"/>
            <a:ext cx="3260840" cy="892098"/>
            <a:chOff x="3903819" y="3410117"/>
            <a:chExt cx="3260840" cy="892098"/>
          </a:xfrm>
        </p:grpSpPr>
        <p:sp>
          <p:nvSpPr>
            <p:cNvPr id="23" name="Rounded Rectangle 22"/>
            <p:cNvSpPr/>
            <p:nvPr/>
          </p:nvSpPr>
          <p:spPr>
            <a:xfrm>
              <a:off x="3903819" y="3410117"/>
              <a:ext cx="3013357" cy="892098"/>
            </a:xfrm>
            <a:prstGeom prst="roundRect">
              <a:avLst/>
            </a:prstGeom>
            <a:solidFill>
              <a:srgbClr val="C8A45D"/>
            </a:solidFill>
            <a:ln w="6350">
              <a:solidFill>
                <a:srgbClr val="264149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4104987" y="3600048"/>
              <a:ext cx="381372" cy="255389"/>
            </a:xfrm>
            <a:prstGeom prst="roundRect">
              <a:avLst/>
            </a:prstGeom>
            <a:solidFill>
              <a:srgbClr val="00427B"/>
            </a:solidFill>
            <a:ln>
              <a:solidFill>
                <a:srgbClr val="C8A45D"/>
              </a:solidFill>
            </a:ln>
          </p:spPr>
          <p:txBody>
            <a:bodyPr wrap="square" lIns="91440" tIns="45720" rIns="91440" bIns="45720" anchor="ctr">
              <a:spAutoFit/>
            </a:bodyPr>
            <a:lstStyle/>
            <a:p>
              <a:pPr algn="ctr"/>
              <a:r>
                <a:rPr sz="900" b="1" i="0">
                  <a:solidFill>
                    <a:srgbClr val="C8A45D"/>
                  </a:solidFill>
                  <a:latin typeface="Aptos"/>
                </a:rPr>
                <a:t>05</a:t>
              </a: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4525611" y="3574709"/>
              <a:ext cx="2639048" cy="292608"/>
            </a:xfrm>
            <a:prstGeom prst="rect">
              <a:avLst/>
            </a:prstGeom>
            <a:noFill/>
          </p:spPr>
          <p:txBody>
            <a:bodyPr wrap="square" anchor="t">
              <a:spAutoFit/>
            </a:bodyPr>
            <a:lstStyle/>
            <a:p>
              <a:pPr algn="l"/>
              <a:r>
                <a:rPr sz="1250" b="1" i="0">
                  <a:solidFill>
                    <a:srgbClr val="FFFFFF"/>
                  </a:solidFill>
                  <a:latin typeface="Aptos"/>
                </a:rPr>
                <a:t>Continuidade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4048785" y="3856239"/>
              <a:ext cx="2593328" cy="363176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 algn="l"/>
              <a:r>
                <a:rPr sz="850" b="0" i="0" dirty="0" err="1">
                  <a:solidFill>
                    <a:srgbClr val="132A32"/>
                  </a:solidFill>
                  <a:latin typeface="Aptos"/>
                </a:rPr>
                <a:t>Encaminhamentos</a:t>
              </a:r>
              <a:r>
                <a:rPr sz="850" b="0" i="0" dirty="0">
                  <a:solidFill>
                    <a:srgbClr val="132A32"/>
                  </a:solidFill>
                  <a:latin typeface="Aptos"/>
                </a:rPr>
                <a:t>, </a:t>
              </a:r>
              <a:r>
                <a:rPr sz="850" b="0" i="0" dirty="0" err="1">
                  <a:solidFill>
                    <a:srgbClr val="132A32"/>
                  </a:solidFill>
                  <a:latin typeface="Aptos"/>
                </a:rPr>
                <a:t>prescrições</a:t>
              </a:r>
              <a:r>
                <a:rPr sz="850" b="0" i="0" dirty="0">
                  <a:solidFill>
                    <a:srgbClr val="132A32"/>
                  </a:solidFill>
                  <a:latin typeface="Aptos"/>
                </a:rPr>
                <a:t> e </a:t>
              </a:r>
              <a:r>
                <a:rPr sz="850" b="0" i="0" dirty="0" err="1">
                  <a:solidFill>
                    <a:srgbClr val="132A32"/>
                  </a:solidFill>
                  <a:latin typeface="Aptos"/>
                </a:rPr>
                <a:t>orientações</a:t>
              </a:r>
              <a:r>
                <a:rPr sz="850" b="0" i="0" dirty="0">
                  <a:solidFill>
                    <a:srgbClr val="132A32"/>
                  </a:solidFill>
                  <a:latin typeface="Aptos"/>
                </a:rPr>
                <a:t> </a:t>
              </a:r>
              <a:r>
                <a:rPr sz="850" b="0" i="0" dirty="0" err="1">
                  <a:solidFill>
                    <a:srgbClr val="132A32"/>
                  </a:solidFill>
                  <a:latin typeface="Aptos"/>
                </a:rPr>
                <a:t>necessárias</a:t>
              </a:r>
              <a:r>
                <a:rPr sz="850" b="0" i="0" dirty="0">
                  <a:solidFill>
                    <a:srgbClr val="132A32"/>
                  </a:solidFill>
                  <a:latin typeface="Aptos"/>
                </a:rPr>
                <a:t>.</a:t>
              </a:r>
              <a:endParaRPr lang="pt-BR" sz="850" b="0" i="0" dirty="0">
                <a:solidFill>
                  <a:srgbClr val="132A32"/>
                </a:solidFill>
                <a:latin typeface="Aptos"/>
              </a:endParaRPr>
            </a:p>
          </p:txBody>
        </p:sp>
      </p:grpSp>
      <p:grpSp>
        <p:nvGrpSpPr>
          <p:cNvPr id="43" name="Agrupar 42">
            <a:extLst>
              <a:ext uri="{FF2B5EF4-FFF2-40B4-BE49-F238E27FC236}">
                <a16:creationId xmlns:a16="http://schemas.microsoft.com/office/drawing/2014/main" id="{AF792AAB-1D5E-CC20-8214-D5C3F91A3E66}"/>
              </a:ext>
            </a:extLst>
          </p:cNvPr>
          <p:cNvGrpSpPr/>
          <p:nvPr/>
        </p:nvGrpSpPr>
        <p:grpSpPr>
          <a:xfrm>
            <a:off x="3926196" y="4441605"/>
            <a:ext cx="3260840" cy="892098"/>
            <a:chOff x="7048537" y="3410117"/>
            <a:chExt cx="3260840" cy="892098"/>
          </a:xfrm>
        </p:grpSpPr>
        <p:sp>
          <p:nvSpPr>
            <p:cNvPr id="27" name="Rounded Rectangle 26"/>
            <p:cNvSpPr/>
            <p:nvPr/>
          </p:nvSpPr>
          <p:spPr>
            <a:xfrm>
              <a:off x="7048537" y="3410117"/>
              <a:ext cx="3013357" cy="892098"/>
            </a:xfrm>
            <a:prstGeom prst="roundRect">
              <a:avLst/>
            </a:prstGeom>
            <a:solidFill>
              <a:srgbClr val="C8A45D"/>
            </a:solidFill>
            <a:ln w="10160">
              <a:solidFill>
                <a:srgbClr val="C8A45D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7249705" y="3600048"/>
              <a:ext cx="381372" cy="255389"/>
            </a:xfrm>
            <a:prstGeom prst="roundRect">
              <a:avLst/>
            </a:prstGeom>
            <a:solidFill>
              <a:srgbClr val="00427B"/>
            </a:solidFill>
            <a:ln>
              <a:solidFill>
                <a:srgbClr val="C8A45D"/>
              </a:solidFill>
            </a:ln>
          </p:spPr>
          <p:txBody>
            <a:bodyPr wrap="square" lIns="91440" tIns="45720" rIns="91440" bIns="45720" anchor="ctr">
              <a:spAutoFit/>
            </a:bodyPr>
            <a:lstStyle/>
            <a:p>
              <a:pPr algn="ctr"/>
              <a:r>
                <a:rPr sz="900" b="1" i="0">
                  <a:solidFill>
                    <a:srgbClr val="C8A45D"/>
                  </a:solidFill>
                  <a:latin typeface="Aptos"/>
                </a:rPr>
                <a:t>06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7670329" y="3574709"/>
              <a:ext cx="2639048" cy="292608"/>
            </a:xfrm>
            <a:prstGeom prst="rect">
              <a:avLst/>
            </a:prstGeom>
            <a:noFill/>
          </p:spPr>
          <p:txBody>
            <a:bodyPr wrap="square" anchor="t">
              <a:spAutoFit/>
            </a:bodyPr>
            <a:lstStyle/>
            <a:p>
              <a:pPr algn="l"/>
              <a:r>
                <a:rPr sz="1250" b="1" i="0">
                  <a:solidFill>
                    <a:srgbClr val="FFFFFF"/>
                  </a:solidFill>
                  <a:latin typeface="Aptos"/>
                </a:rPr>
                <a:t>Relatório final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7193503" y="3856239"/>
              <a:ext cx="2593328" cy="227755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 algn="l"/>
              <a:r>
                <a:rPr sz="850" b="0" i="0" dirty="0" err="1">
                  <a:solidFill>
                    <a:srgbClr val="132A32"/>
                  </a:solidFill>
                  <a:latin typeface="Aptos"/>
                </a:rPr>
                <a:t>Indicadores</a:t>
              </a:r>
              <a:r>
                <a:rPr sz="850" b="0" i="0" dirty="0">
                  <a:solidFill>
                    <a:srgbClr val="132A32"/>
                  </a:solidFill>
                  <a:latin typeface="Aptos"/>
                </a:rPr>
                <a:t>, </a:t>
              </a:r>
              <a:r>
                <a:rPr sz="850" b="0" i="0" dirty="0" err="1">
                  <a:solidFill>
                    <a:srgbClr val="132A32"/>
                  </a:solidFill>
                  <a:latin typeface="Aptos"/>
                </a:rPr>
                <a:t>resultados</a:t>
              </a:r>
              <a:r>
                <a:rPr sz="850" b="0" i="0" dirty="0">
                  <a:solidFill>
                    <a:srgbClr val="132A32"/>
                  </a:solidFill>
                  <a:latin typeface="Aptos"/>
                </a:rPr>
                <a:t> e </a:t>
              </a:r>
              <a:r>
                <a:rPr sz="850" b="0" i="0" dirty="0" err="1">
                  <a:solidFill>
                    <a:srgbClr val="132A32"/>
                  </a:solidFill>
                  <a:latin typeface="Aptos"/>
                </a:rPr>
                <a:t>prestação</a:t>
              </a:r>
              <a:r>
                <a:rPr sz="850" b="0" i="0" dirty="0">
                  <a:solidFill>
                    <a:srgbClr val="132A32"/>
                  </a:solidFill>
                  <a:latin typeface="Aptos"/>
                </a:rPr>
                <a:t> </a:t>
              </a:r>
              <a:r>
                <a:rPr sz="850" b="0" i="0" dirty="0" err="1">
                  <a:solidFill>
                    <a:srgbClr val="132A32"/>
                  </a:solidFill>
                  <a:latin typeface="Aptos"/>
                </a:rPr>
                <a:t>institucional</a:t>
              </a:r>
              <a:r>
                <a:rPr sz="850" b="0" i="0" dirty="0">
                  <a:solidFill>
                    <a:srgbClr val="132A32"/>
                  </a:solidFill>
                  <a:latin typeface="Aptos"/>
                </a:rPr>
                <a:t>.</a:t>
              </a:r>
              <a:endParaRPr lang="pt-BR" sz="850" b="0" i="0" dirty="0">
                <a:solidFill>
                  <a:srgbClr val="132A32"/>
                </a:solidFill>
                <a:latin typeface="Aptos"/>
              </a:endParaRPr>
            </a:p>
          </p:txBody>
        </p:sp>
      </p:grpSp>
      <p:sp>
        <p:nvSpPr>
          <p:cNvPr id="31" name="TextBox 30"/>
          <p:cNvSpPr txBox="1"/>
          <p:nvPr/>
        </p:nvSpPr>
        <p:spPr>
          <a:xfrm>
            <a:off x="749511" y="5778190"/>
            <a:ext cx="5584159" cy="320040"/>
          </a:xfrm>
          <a:prstGeom prst="rect">
            <a:avLst/>
          </a:prstGeom>
          <a:noFill/>
        </p:spPr>
        <p:txBody>
          <a:bodyPr wrap="square" lIns="91440" tIns="45720" rIns="91440" bIns="45720" anchor="ctr">
            <a:spAutoFit/>
          </a:bodyPr>
          <a:lstStyle/>
          <a:p>
            <a:pPr algn="l"/>
            <a:r>
              <a:rPr sz="1400" b="1" i="0">
                <a:solidFill>
                  <a:srgbClr val="D8C7A8"/>
                </a:solidFill>
                <a:latin typeface="Aptos"/>
              </a:rPr>
              <a:t>Segurança operacional para parceiros públicos, privados e sociais.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02920" y="6446520"/>
            <a:ext cx="365760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750" b="1" i="0">
                <a:solidFill>
                  <a:srgbClr val="D8C7A8"/>
                </a:solidFill>
                <a:latin typeface="Aptos"/>
              </a:rPr>
              <a:t>ASSOCIAÇÃO SAN MARCO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1109960" y="6446520"/>
            <a:ext cx="64008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700" b="0" i="0">
                <a:solidFill>
                  <a:srgbClr val="B7B4AB"/>
                </a:solidFill>
                <a:latin typeface="Aptos"/>
              </a:rPr>
              <a:t>05 / 15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02920" y="6318504"/>
            <a:ext cx="11173968" cy="9144"/>
          </a:xfrm>
          <a:prstGeom prst="rect">
            <a:avLst/>
          </a:prstGeom>
          <a:solidFill>
            <a:srgbClr val="C8A4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0" name="TextBox 3">
            <a:extLst>
              <a:ext uri="{FF2B5EF4-FFF2-40B4-BE49-F238E27FC236}">
                <a16:creationId xmlns:a16="http://schemas.microsoft.com/office/drawing/2014/main" id="{09533970-4D36-4B0F-431A-B9F4D5336B9B}"/>
              </a:ext>
            </a:extLst>
          </p:cNvPr>
          <p:cNvSpPr txBox="1"/>
          <p:nvPr/>
        </p:nvSpPr>
        <p:spPr>
          <a:xfrm>
            <a:off x="713232" y="407465"/>
            <a:ext cx="4599878" cy="22775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80" b="1" i="0">
                <a:solidFill>
                  <a:srgbClr val="C8A45D"/>
                </a:solidFill>
                <a:latin typeface="Aptos"/>
              </a:rPr>
              <a:t>PORTFÓLIO INSTITUCIONAL</a:t>
            </a:r>
          </a:p>
        </p:txBody>
      </p:sp>
      <p:sp>
        <p:nvSpPr>
          <p:cNvPr id="52" name="Rectangle 4">
            <a:extLst>
              <a:ext uri="{FF2B5EF4-FFF2-40B4-BE49-F238E27FC236}">
                <a16:creationId xmlns:a16="http://schemas.microsoft.com/office/drawing/2014/main" id="{B6E56FCC-0A62-25D6-8C5A-3B30CC186B9A}"/>
              </a:ext>
            </a:extLst>
          </p:cNvPr>
          <p:cNvSpPr/>
          <p:nvPr/>
        </p:nvSpPr>
        <p:spPr>
          <a:xfrm>
            <a:off x="815452" y="681340"/>
            <a:ext cx="558230" cy="13568"/>
          </a:xfrm>
          <a:prstGeom prst="rect">
            <a:avLst/>
          </a:prstGeom>
          <a:solidFill>
            <a:srgbClr val="C8A4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037C9376-1E81-D7EB-9893-B70DEB9C9D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93280" y="1303655"/>
            <a:ext cx="4480560" cy="4017010"/>
          </a:xfrm>
          <a:prstGeom prst="roundRect">
            <a:avLst/>
          </a:prstGeom>
          <a:ln w="57150">
            <a:solidFill>
              <a:srgbClr val="C8A45D"/>
            </a:solidFill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ight_b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50848" y="896112"/>
            <a:ext cx="4711391" cy="120032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sz="3600" b="1" i="0" dirty="0">
                <a:solidFill>
                  <a:srgbClr val="101416"/>
                </a:solidFill>
                <a:latin typeface="Aptos"/>
              </a:rPr>
              <a:t>Frentes e </a:t>
            </a:r>
            <a:r>
              <a:rPr sz="3600" b="1" i="0">
                <a:solidFill>
                  <a:srgbClr val="101416"/>
                </a:solidFill>
                <a:latin typeface="Aptos"/>
              </a:rPr>
              <a:t>locais</a:t>
            </a:r>
            <a:endParaRPr lang="pt-BR" sz="3600" b="1" dirty="0">
              <a:solidFill>
                <a:srgbClr val="101416"/>
              </a:solidFill>
              <a:latin typeface="Aptos"/>
            </a:endParaRPr>
          </a:p>
          <a:p>
            <a:pPr algn="l"/>
            <a:r>
              <a:rPr sz="3600" b="1" i="0" dirty="0">
                <a:solidFill>
                  <a:srgbClr val="101416"/>
                </a:solidFill>
                <a:latin typeface="Aptos"/>
              </a:rPr>
              <a:t>de </a:t>
            </a:r>
            <a:r>
              <a:rPr sz="3600" b="1" i="0" dirty="0" err="1">
                <a:solidFill>
                  <a:srgbClr val="101416"/>
                </a:solidFill>
                <a:latin typeface="Aptos"/>
              </a:rPr>
              <a:t>atuação</a:t>
            </a:r>
            <a:endParaRPr sz="3600" b="1" i="0" dirty="0">
              <a:solidFill>
                <a:srgbClr val="101416"/>
              </a:solidFill>
              <a:latin typeface="Apto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10060" y="2175899"/>
            <a:ext cx="3665159" cy="47705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50" b="0" i="0">
                <a:solidFill>
                  <a:srgbClr val="5F5E59"/>
                </a:solidFill>
                <a:latin typeface="Aptos"/>
              </a:rPr>
              <a:t>A associação se adapta à realidade local mantendo padrão de cuidado e organização.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451992" y="3148361"/>
            <a:ext cx="3246120" cy="1115568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C8A45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5572690" y="3424465"/>
            <a:ext cx="1914663" cy="284693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l"/>
            <a:r>
              <a:rPr sz="1250" b="1" i="0" dirty="0">
                <a:solidFill>
                  <a:srgbClr val="132A32"/>
                </a:solidFill>
                <a:latin typeface="Aptos"/>
              </a:rPr>
              <a:t>UBS e </a:t>
            </a:r>
            <a:r>
              <a:rPr sz="1250" b="1" i="0" dirty="0" err="1">
                <a:solidFill>
                  <a:srgbClr val="132A32"/>
                </a:solidFill>
                <a:latin typeface="Aptos"/>
              </a:rPr>
              <a:t>postos</a:t>
            </a:r>
            <a:r>
              <a:rPr sz="1250" b="1" i="0" dirty="0">
                <a:solidFill>
                  <a:srgbClr val="132A32"/>
                </a:solidFill>
                <a:latin typeface="Aptos"/>
              </a:rPr>
              <a:t> de </a:t>
            </a:r>
            <a:r>
              <a:rPr sz="1250" b="1" i="0" dirty="0" err="1">
                <a:solidFill>
                  <a:srgbClr val="132A32"/>
                </a:solidFill>
                <a:latin typeface="Aptos"/>
              </a:rPr>
              <a:t>saúde</a:t>
            </a:r>
            <a:endParaRPr lang="pt-BR" sz="1250" b="1" i="0" dirty="0" err="1">
              <a:solidFill>
                <a:srgbClr val="132A32"/>
              </a:solidFill>
              <a:latin typeface="Apto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572690" y="3668825"/>
            <a:ext cx="1896822" cy="36317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sz="850" b="0" i="0" dirty="0" err="1">
                <a:solidFill>
                  <a:srgbClr val="132A32"/>
                </a:solidFill>
                <a:latin typeface="Aptos"/>
              </a:rPr>
              <a:t>Apoio</a:t>
            </a:r>
            <a:r>
              <a:rPr sz="850" b="0" i="0" dirty="0">
                <a:solidFill>
                  <a:srgbClr val="132A32"/>
                </a:solidFill>
                <a:latin typeface="Aptos"/>
              </a:rPr>
              <a:t> à </a:t>
            </a:r>
            <a:r>
              <a:rPr sz="850" b="0" i="0" dirty="0" err="1">
                <a:solidFill>
                  <a:srgbClr val="132A32"/>
                </a:solidFill>
                <a:latin typeface="Aptos"/>
              </a:rPr>
              <a:t>demanda</a:t>
            </a:r>
            <a:r>
              <a:rPr sz="850" b="0" i="0">
                <a:solidFill>
                  <a:srgbClr val="132A32"/>
                </a:solidFill>
                <a:latin typeface="Aptos"/>
              </a:rPr>
              <a:t> local e</a:t>
            </a:r>
            <a:endParaRPr lang="pt-BR" sz="850" dirty="0">
              <a:solidFill>
                <a:srgbClr val="132A32"/>
              </a:solidFill>
              <a:latin typeface="Aptos"/>
            </a:endParaRPr>
          </a:p>
          <a:p>
            <a:pPr algn="l"/>
            <a:r>
              <a:rPr sz="850" b="0" i="0">
                <a:solidFill>
                  <a:srgbClr val="132A32"/>
                </a:solidFill>
                <a:latin typeface="Aptos"/>
              </a:rPr>
              <a:t>organização</a:t>
            </a:r>
            <a:r>
              <a:rPr sz="850" b="0" i="0" dirty="0">
                <a:solidFill>
                  <a:srgbClr val="132A32"/>
                </a:solidFill>
                <a:latin typeface="Aptos"/>
              </a:rPr>
              <a:t> do </a:t>
            </a:r>
            <a:r>
              <a:rPr sz="850" b="0" i="0" dirty="0" err="1">
                <a:solidFill>
                  <a:srgbClr val="132A32"/>
                </a:solidFill>
                <a:latin typeface="Aptos"/>
              </a:rPr>
              <a:t>acesso</a:t>
            </a:r>
            <a:r>
              <a:rPr sz="850" b="0" i="0" dirty="0">
                <a:solidFill>
                  <a:srgbClr val="132A32"/>
                </a:solidFill>
                <a:latin typeface="Aptos"/>
              </a:rPr>
              <a:t>.</a:t>
            </a:r>
            <a:endParaRPr lang="pt-BR" sz="850" b="0" i="0">
              <a:solidFill>
                <a:srgbClr val="132A32"/>
              </a:solidFill>
              <a:latin typeface="Aptos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7884040" y="3148361"/>
            <a:ext cx="3246120" cy="1115568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C8A45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9004738" y="3424465"/>
            <a:ext cx="1914663" cy="284693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l"/>
            <a:r>
              <a:rPr sz="1250" b="1" i="0" dirty="0">
                <a:solidFill>
                  <a:srgbClr val="132A32"/>
                </a:solidFill>
                <a:latin typeface="Aptos"/>
              </a:rPr>
              <a:t>Policlínicas e </a:t>
            </a:r>
            <a:r>
              <a:rPr sz="1250" b="1" i="0" dirty="0" err="1">
                <a:solidFill>
                  <a:srgbClr val="132A32"/>
                </a:solidFill>
                <a:latin typeface="Aptos"/>
              </a:rPr>
              <a:t>hospitais</a:t>
            </a:r>
            <a:endParaRPr lang="pt-BR" sz="1250" b="1" i="0" dirty="0" err="1">
              <a:solidFill>
                <a:srgbClr val="132A32"/>
              </a:solidFill>
              <a:latin typeface="Apto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9004738" y="3668825"/>
            <a:ext cx="1896822" cy="36317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sz="850" b="0" i="0" dirty="0" err="1">
                <a:solidFill>
                  <a:srgbClr val="132A32"/>
                </a:solidFill>
                <a:latin typeface="Aptos"/>
              </a:rPr>
              <a:t>Atendimento</a:t>
            </a:r>
            <a:r>
              <a:rPr sz="850" b="0" i="0" dirty="0">
                <a:solidFill>
                  <a:srgbClr val="132A32"/>
                </a:solidFill>
                <a:latin typeface="Aptos"/>
              </a:rPr>
              <a:t> </a:t>
            </a:r>
            <a:r>
              <a:rPr sz="850" b="0" i="0">
                <a:solidFill>
                  <a:srgbClr val="132A32"/>
                </a:solidFill>
                <a:latin typeface="Aptos"/>
              </a:rPr>
              <a:t>estruturado</a:t>
            </a:r>
            <a:endParaRPr lang="pt-BR" sz="850">
              <a:solidFill>
                <a:srgbClr val="132A32"/>
              </a:solidFill>
              <a:latin typeface="Aptos"/>
            </a:endParaRPr>
          </a:p>
          <a:p>
            <a:pPr algn="l"/>
            <a:r>
              <a:rPr sz="850" b="0" i="0">
                <a:solidFill>
                  <a:srgbClr val="132A32"/>
                </a:solidFill>
                <a:latin typeface="Aptos"/>
              </a:rPr>
              <a:t>com </a:t>
            </a:r>
            <a:r>
              <a:rPr sz="850" b="0" i="0" dirty="0" err="1">
                <a:solidFill>
                  <a:srgbClr val="132A32"/>
                </a:solidFill>
                <a:latin typeface="Aptos"/>
              </a:rPr>
              <a:t>parceiros</a:t>
            </a:r>
            <a:r>
              <a:rPr sz="850" b="0" i="0" dirty="0">
                <a:solidFill>
                  <a:srgbClr val="132A32"/>
                </a:solidFill>
                <a:latin typeface="Aptos"/>
              </a:rPr>
              <a:t>.</a:t>
            </a:r>
            <a:endParaRPr lang="pt-BR" sz="850" b="0" i="0">
              <a:solidFill>
                <a:srgbClr val="132A32"/>
              </a:solidFill>
              <a:latin typeface="Aptos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4451992" y="4565681"/>
            <a:ext cx="3246120" cy="1115568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C8A45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5572690" y="4841785"/>
            <a:ext cx="1914663" cy="29260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l"/>
            <a:r>
              <a:rPr sz="1250" b="1" i="0" dirty="0" err="1">
                <a:solidFill>
                  <a:srgbClr val="132A32"/>
                </a:solidFill>
                <a:latin typeface="Aptos"/>
              </a:rPr>
              <a:t>Espaços</a:t>
            </a:r>
            <a:r>
              <a:rPr sz="1250" b="1" i="0" dirty="0">
                <a:solidFill>
                  <a:srgbClr val="132A32"/>
                </a:solidFill>
                <a:latin typeface="Aptos"/>
              </a:rPr>
              <a:t> </a:t>
            </a:r>
            <a:r>
              <a:rPr sz="1250" b="1" i="0" dirty="0" err="1">
                <a:solidFill>
                  <a:srgbClr val="132A32"/>
                </a:solidFill>
                <a:latin typeface="Aptos"/>
              </a:rPr>
              <a:t>municipais</a:t>
            </a:r>
            <a:endParaRPr lang="pt-BR" sz="1250" b="1" i="0" dirty="0" err="1">
              <a:solidFill>
                <a:srgbClr val="132A32"/>
              </a:solidFill>
              <a:latin typeface="Aptos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572690" y="5086145"/>
            <a:ext cx="1896822" cy="353943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sz="850" b="0" i="0" dirty="0" err="1">
                <a:solidFill>
                  <a:srgbClr val="132A32"/>
                </a:solidFill>
                <a:latin typeface="Aptos"/>
              </a:rPr>
              <a:t>Execução</a:t>
            </a:r>
            <a:r>
              <a:rPr sz="850" b="0" i="0" dirty="0">
                <a:solidFill>
                  <a:srgbClr val="132A32"/>
                </a:solidFill>
                <a:latin typeface="Aptos"/>
              </a:rPr>
              <a:t> com </a:t>
            </a:r>
            <a:r>
              <a:rPr sz="850" b="0" i="0">
                <a:solidFill>
                  <a:srgbClr val="132A32"/>
                </a:solidFill>
                <a:latin typeface="Aptos"/>
              </a:rPr>
              <a:t>logística</a:t>
            </a:r>
            <a:endParaRPr lang="pt-BR" sz="850" dirty="0">
              <a:solidFill>
                <a:srgbClr val="132A32"/>
              </a:solidFill>
              <a:latin typeface="Aptos"/>
            </a:endParaRPr>
          </a:p>
          <a:p>
            <a:pPr algn="l"/>
            <a:r>
              <a:rPr sz="850" b="0" i="0">
                <a:solidFill>
                  <a:srgbClr val="132A32"/>
                </a:solidFill>
                <a:latin typeface="Aptos"/>
              </a:rPr>
              <a:t>planejada.</a:t>
            </a:r>
            <a:endParaRPr lang="pt-BR" sz="850" b="0" i="0">
              <a:solidFill>
                <a:srgbClr val="132A32"/>
              </a:solidFill>
              <a:latin typeface="Aptos"/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7884040" y="4565681"/>
            <a:ext cx="3246120" cy="1115568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C8A45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9004738" y="4841785"/>
            <a:ext cx="1914663" cy="29260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l"/>
            <a:r>
              <a:rPr sz="1250" b="1" i="0" dirty="0" err="1">
                <a:solidFill>
                  <a:srgbClr val="132A32"/>
                </a:solidFill>
                <a:latin typeface="Aptos"/>
              </a:rPr>
              <a:t>Projetos</a:t>
            </a:r>
            <a:r>
              <a:rPr sz="1250" b="1" i="0" dirty="0">
                <a:solidFill>
                  <a:srgbClr val="132A32"/>
                </a:solidFill>
                <a:latin typeface="Aptos"/>
              </a:rPr>
              <a:t> </a:t>
            </a:r>
            <a:r>
              <a:rPr sz="1250" b="1" i="0" dirty="0" err="1">
                <a:solidFill>
                  <a:srgbClr val="132A32"/>
                </a:solidFill>
                <a:latin typeface="Aptos"/>
              </a:rPr>
              <a:t>itinerantes</a:t>
            </a:r>
            <a:endParaRPr lang="pt-BR" sz="1250" b="1" i="0" dirty="0" err="1">
              <a:solidFill>
                <a:srgbClr val="132A32"/>
              </a:solidFill>
              <a:latin typeface="Aptos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9004738" y="5086145"/>
            <a:ext cx="1896822" cy="36317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sz="850" b="0" i="0" dirty="0" err="1">
                <a:solidFill>
                  <a:srgbClr val="132A32"/>
                </a:solidFill>
                <a:latin typeface="Aptos"/>
              </a:rPr>
              <a:t>Presença</a:t>
            </a:r>
            <a:r>
              <a:rPr sz="850" b="0" i="0" dirty="0">
                <a:solidFill>
                  <a:srgbClr val="132A32"/>
                </a:solidFill>
                <a:latin typeface="Aptos"/>
              </a:rPr>
              <a:t> </a:t>
            </a:r>
            <a:r>
              <a:rPr sz="850" b="0" i="0" dirty="0" err="1">
                <a:solidFill>
                  <a:srgbClr val="132A32"/>
                </a:solidFill>
                <a:latin typeface="Aptos"/>
              </a:rPr>
              <a:t>em</a:t>
            </a:r>
            <a:r>
              <a:rPr sz="850" b="0" i="0" dirty="0">
                <a:solidFill>
                  <a:srgbClr val="132A32"/>
                </a:solidFill>
                <a:latin typeface="Aptos"/>
              </a:rPr>
              <a:t> </a:t>
            </a:r>
            <a:r>
              <a:rPr sz="850" b="0" i="0" dirty="0" err="1">
                <a:solidFill>
                  <a:srgbClr val="132A32"/>
                </a:solidFill>
                <a:latin typeface="Aptos"/>
              </a:rPr>
              <a:t>territórios</a:t>
            </a:r>
            <a:r>
              <a:rPr sz="850" b="0" i="0" dirty="0">
                <a:solidFill>
                  <a:srgbClr val="132A32"/>
                </a:solidFill>
                <a:latin typeface="Aptos"/>
              </a:rPr>
              <a:t> </a:t>
            </a:r>
            <a:endParaRPr lang="pt-BR" sz="850" dirty="0">
              <a:solidFill>
                <a:srgbClr val="132A32"/>
              </a:solidFill>
              <a:latin typeface="Aptos"/>
            </a:endParaRPr>
          </a:p>
          <a:p>
            <a:pPr algn="l"/>
            <a:r>
              <a:rPr sz="850" b="0" i="0">
                <a:solidFill>
                  <a:srgbClr val="132A32"/>
                </a:solidFill>
                <a:latin typeface="Aptos"/>
              </a:rPr>
              <a:t>com </a:t>
            </a:r>
            <a:r>
              <a:rPr sz="850" b="0" i="0" err="1">
                <a:solidFill>
                  <a:srgbClr val="132A32"/>
                </a:solidFill>
                <a:latin typeface="Aptos"/>
              </a:rPr>
              <a:t>menor</a:t>
            </a:r>
            <a:r>
              <a:rPr sz="850" b="0" i="0" dirty="0">
                <a:solidFill>
                  <a:srgbClr val="132A32"/>
                </a:solidFill>
                <a:latin typeface="Aptos"/>
              </a:rPr>
              <a:t> </a:t>
            </a:r>
            <a:r>
              <a:rPr sz="850" b="0" i="0" err="1">
                <a:solidFill>
                  <a:srgbClr val="132A32"/>
                </a:solidFill>
                <a:latin typeface="Aptos"/>
              </a:rPr>
              <a:t>acesso</a:t>
            </a:r>
            <a:r>
              <a:rPr sz="850" b="0" i="0" dirty="0">
                <a:solidFill>
                  <a:srgbClr val="132A32"/>
                </a:solidFill>
                <a:latin typeface="Aptos"/>
              </a:rPr>
              <a:t>.</a:t>
            </a:r>
            <a:endParaRPr lang="pt-BR" sz="850" b="0" i="0">
              <a:solidFill>
                <a:srgbClr val="132A32"/>
              </a:solidFill>
              <a:latin typeface="Aptos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02920" y="6446520"/>
            <a:ext cx="365760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750" b="1" i="0">
                <a:solidFill>
                  <a:srgbClr val="0F3D36"/>
                </a:solidFill>
                <a:latin typeface="Aptos"/>
              </a:rPr>
              <a:t>ASSOCIAÇÃO SAN MARCO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1109960" y="6446520"/>
            <a:ext cx="64008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700" b="0" i="0">
                <a:solidFill>
                  <a:srgbClr val="6B6B63"/>
                </a:solidFill>
                <a:latin typeface="Aptos"/>
              </a:rPr>
              <a:t>06 / 15</a:t>
            </a:r>
          </a:p>
        </p:txBody>
      </p:sp>
      <p:sp>
        <p:nvSpPr>
          <p:cNvPr id="32" name="Rectangle 31"/>
          <p:cNvSpPr/>
          <p:nvPr/>
        </p:nvSpPr>
        <p:spPr>
          <a:xfrm>
            <a:off x="502920" y="6318504"/>
            <a:ext cx="11173968" cy="9144"/>
          </a:xfrm>
          <a:prstGeom prst="rect">
            <a:avLst/>
          </a:prstGeom>
          <a:solidFill>
            <a:srgbClr val="D7D3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3" name="Agrupar 2">
            <a:extLst>
              <a:ext uri="{FF2B5EF4-FFF2-40B4-BE49-F238E27FC236}">
                <a16:creationId xmlns:a16="http://schemas.microsoft.com/office/drawing/2014/main" id="{E6E8C357-C3CA-8468-70FC-5028BD76BB55}"/>
              </a:ext>
            </a:extLst>
          </p:cNvPr>
          <p:cNvGrpSpPr/>
          <p:nvPr/>
        </p:nvGrpSpPr>
        <p:grpSpPr>
          <a:xfrm>
            <a:off x="4448048" y="1736121"/>
            <a:ext cx="3255683" cy="1105408"/>
            <a:chOff x="749808" y="3158521"/>
            <a:chExt cx="3255683" cy="1105408"/>
          </a:xfrm>
        </p:grpSpPr>
        <p:sp>
          <p:nvSpPr>
            <p:cNvPr id="7" name="Rounded Rectangle 6"/>
            <p:cNvSpPr/>
            <p:nvPr/>
          </p:nvSpPr>
          <p:spPr>
            <a:xfrm>
              <a:off x="749808" y="3158521"/>
              <a:ext cx="3255683" cy="1105408"/>
            </a:xfrm>
            <a:prstGeom prst="roundRect">
              <a:avLst/>
            </a:prstGeom>
            <a:solidFill>
              <a:srgbClr val="FFFFFF"/>
            </a:solidFill>
            <a:ln w="28575">
              <a:solidFill>
                <a:srgbClr val="C8A45D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1870505" y="3424465"/>
              <a:ext cx="1914663" cy="292608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 lIns="91440" tIns="45720" rIns="91440" bIns="45720" anchor="t">
              <a:spAutoFit/>
            </a:bodyPr>
            <a:lstStyle/>
            <a:p>
              <a:pPr algn="l"/>
              <a:r>
                <a:rPr sz="1250" b="1" i="0" dirty="0" err="1">
                  <a:solidFill>
                    <a:srgbClr val="132A32"/>
                  </a:solidFill>
                  <a:latin typeface="Aptos"/>
                </a:rPr>
                <a:t>Escolas</a:t>
              </a:r>
              <a:endParaRPr lang="pt-BR" sz="1250" b="1" i="0" dirty="0" err="1">
                <a:solidFill>
                  <a:srgbClr val="132A32"/>
                </a:solidFill>
                <a:latin typeface="Aptos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870505" y="3668825"/>
              <a:ext cx="1896822" cy="363176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 lIns="91440" tIns="45720" rIns="91440" bIns="45720" anchor="t">
              <a:spAutoFit/>
            </a:bodyPr>
            <a:lstStyle/>
            <a:p>
              <a:pPr algn="l"/>
              <a:r>
                <a:rPr sz="850" b="0" i="0" dirty="0" err="1">
                  <a:solidFill>
                    <a:srgbClr val="132A32"/>
                  </a:solidFill>
                  <a:latin typeface="Aptos"/>
                </a:rPr>
                <a:t>Triagem</a:t>
              </a:r>
              <a:r>
                <a:rPr sz="850" b="0" i="0" dirty="0">
                  <a:solidFill>
                    <a:srgbClr val="132A32"/>
                  </a:solidFill>
                  <a:latin typeface="Aptos"/>
                </a:rPr>
                <a:t> e </a:t>
              </a:r>
              <a:r>
                <a:rPr sz="850" b="0" i="0" dirty="0" err="1">
                  <a:solidFill>
                    <a:srgbClr val="132A32"/>
                  </a:solidFill>
                  <a:latin typeface="Aptos"/>
                </a:rPr>
                <a:t>cuidado</a:t>
              </a:r>
              <a:r>
                <a:rPr sz="850" b="0" i="0" dirty="0">
                  <a:solidFill>
                    <a:srgbClr val="132A32"/>
                  </a:solidFill>
                  <a:latin typeface="Aptos"/>
                </a:rPr>
                <a:t> visual para </a:t>
              </a:r>
              <a:r>
                <a:rPr sz="850" b="0" i="0" dirty="0" err="1">
                  <a:solidFill>
                    <a:srgbClr val="132A32"/>
                  </a:solidFill>
                  <a:latin typeface="Aptos"/>
                </a:rPr>
                <a:t>crianças</a:t>
              </a:r>
              <a:r>
                <a:rPr sz="850" b="0" i="0" dirty="0">
                  <a:solidFill>
                    <a:srgbClr val="132A32"/>
                  </a:solidFill>
                  <a:latin typeface="Aptos"/>
                </a:rPr>
                <a:t> e </a:t>
              </a:r>
              <a:r>
                <a:rPr sz="850" b="0" i="0" dirty="0" err="1">
                  <a:solidFill>
                    <a:srgbClr val="132A32"/>
                  </a:solidFill>
                  <a:latin typeface="Aptos"/>
                </a:rPr>
                <a:t>adolescentes</a:t>
              </a:r>
              <a:r>
                <a:rPr sz="850" b="0" i="0" dirty="0">
                  <a:solidFill>
                    <a:srgbClr val="132A32"/>
                  </a:solidFill>
                  <a:latin typeface="Aptos"/>
                </a:rPr>
                <a:t>.</a:t>
              </a:r>
              <a:endParaRPr lang="pt-BR" sz="850" b="0" i="0" dirty="0">
                <a:solidFill>
                  <a:srgbClr val="132A32"/>
                </a:solidFill>
                <a:latin typeface="Aptos"/>
              </a:endParaRPr>
            </a:p>
          </p:txBody>
        </p:sp>
        <p:pic>
          <p:nvPicPr>
            <p:cNvPr id="37" name="Gráfico 36" descr="Livros na prateleira com preenchimento sólido">
              <a:extLst>
                <a:ext uri="{FF2B5EF4-FFF2-40B4-BE49-F238E27FC236}">
                  <a16:creationId xmlns:a16="http://schemas.microsoft.com/office/drawing/2014/main" id="{C447BEC0-311F-993D-6EC9-02BF3285978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21976" y="3393141"/>
              <a:ext cx="627530" cy="627530"/>
            </a:xfrm>
            <a:prstGeom prst="rect">
              <a:avLst/>
            </a:prstGeom>
          </p:spPr>
        </p:pic>
      </p:grpSp>
      <p:pic>
        <p:nvPicPr>
          <p:cNvPr id="38" name="Gráfico 37" descr="Usuários com preenchimento sólido">
            <a:extLst>
              <a:ext uri="{FF2B5EF4-FFF2-40B4-BE49-F238E27FC236}">
                <a16:creationId xmlns:a16="http://schemas.microsoft.com/office/drawing/2014/main" id="{E3DB96A4-7044-474A-8D55-9B5ACB9B08D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30413" y="4773145"/>
            <a:ext cx="627530" cy="627530"/>
          </a:xfrm>
          <a:prstGeom prst="rect">
            <a:avLst/>
          </a:prstGeom>
        </p:spPr>
      </p:pic>
      <p:pic>
        <p:nvPicPr>
          <p:cNvPr id="39" name="Gráfico 38" descr="Estetoscópio com preenchimento sólido">
            <a:extLst>
              <a:ext uri="{FF2B5EF4-FFF2-40B4-BE49-F238E27FC236}">
                <a16:creationId xmlns:a16="http://schemas.microsoft.com/office/drawing/2014/main" id="{27E84CAD-006D-D167-A682-E279846306B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150784" y="3427880"/>
            <a:ext cx="627530" cy="627530"/>
          </a:xfrm>
          <a:prstGeom prst="rect">
            <a:avLst/>
          </a:prstGeom>
        </p:spPr>
      </p:pic>
      <p:pic>
        <p:nvPicPr>
          <p:cNvPr id="40" name="Gráfico 39" descr="Médico com preenchimento sólido">
            <a:extLst>
              <a:ext uri="{FF2B5EF4-FFF2-40B4-BE49-F238E27FC236}">
                <a16:creationId xmlns:a16="http://schemas.microsoft.com/office/drawing/2014/main" id="{F7CCE278-4A14-CF2C-1805-DCE0DF5B4FC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729294" y="3391460"/>
            <a:ext cx="627530" cy="627530"/>
          </a:xfrm>
          <a:prstGeom prst="rect">
            <a:avLst/>
          </a:prstGeom>
        </p:spPr>
      </p:pic>
      <p:grpSp>
        <p:nvGrpSpPr>
          <p:cNvPr id="4" name="Agrupar 3">
            <a:extLst>
              <a:ext uri="{FF2B5EF4-FFF2-40B4-BE49-F238E27FC236}">
                <a16:creationId xmlns:a16="http://schemas.microsoft.com/office/drawing/2014/main" id="{33B1A32E-4156-5991-F132-4C9F6413E4BE}"/>
              </a:ext>
            </a:extLst>
          </p:cNvPr>
          <p:cNvGrpSpPr/>
          <p:nvPr/>
        </p:nvGrpSpPr>
        <p:grpSpPr>
          <a:xfrm>
            <a:off x="7882128" y="1741201"/>
            <a:ext cx="3245523" cy="1105408"/>
            <a:chOff x="749808" y="4575841"/>
            <a:chExt cx="3245523" cy="1105408"/>
          </a:xfrm>
        </p:grpSpPr>
        <p:sp>
          <p:nvSpPr>
            <p:cNvPr id="16" name="Rounded Rectangle 15"/>
            <p:cNvSpPr/>
            <p:nvPr/>
          </p:nvSpPr>
          <p:spPr>
            <a:xfrm>
              <a:off x="749808" y="4575841"/>
              <a:ext cx="3245523" cy="1105408"/>
            </a:xfrm>
            <a:prstGeom prst="roundRect">
              <a:avLst/>
            </a:prstGeom>
            <a:solidFill>
              <a:srgbClr val="FFFFFF"/>
            </a:solidFill>
            <a:ln w="28575">
              <a:solidFill>
                <a:srgbClr val="C8A45D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1870505" y="4841785"/>
              <a:ext cx="1914663" cy="292608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 lIns="91440" tIns="45720" rIns="91440" bIns="45720" anchor="t">
              <a:spAutoFit/>
            </a:bodyPr>
            <a:lstStyle/>
            <a:p>
              <a:pPr algn="l"/>
              <a:r>
                <a:rPr sz="1250" b="1" i="0" dirty="0" err="1">
                  <a:solidFill>
                    <a:srgbClr val="132A32"/>
                  </a:solidFill>
                  <a:latin typeface="Aptos"/>
                </a:rPr>
                <a:t>Ações</a:t>
              </a:r>
              <a:r>
                <a:rPr sz="1250" b="1" i="0" dirty="0">
                  <a:solidFill>
                    <a:srgbClr val="132A32"/>
                  </a:solidFill>
                  <a:latin typeface="Aptos"/>
                </a:rPr>
                <a:t> </a:t>
              </a:r>
              <a:r>
                <a:rPr sz="1250" b="1" i="0" dirty="0" err="1">
                  <a:solidFill>
                    <a:srgbClr val="132A32"/>
                  </a:solidFill>
                  <a:latin typeface="Aptos"/>
                </a:rPr>
                <a:t>sociais</a:t>
              </a:r>
              <a:endParaRPr lang="pt-BR" sz="1250" b="1" i="0" dirty="0" err="1">
                <a:solidFill>
                  <a:srgbClr val="132A32"/>
                </a:solidFill>
                <a:latin typeface="Aptos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870505" y="5086145"/>
              <a:ext cx="1896822" cy="363176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 lIns="91440" tIns="45720" rIns="91440" bIns="45720" anchor="t">
              <a:spAutoFit/>
            </a:bodyPr>
            <a:lstStyle/>
            <a:p>
              <a:r>
                <a:rPr sz="850" b="0" i="0" dirty="0" err="1">
                  <a:solidFill>
                    <a:srgbClr val="132A32"/>
                  </a:solidFill>
                  <a:latin typeface="Aptos"/>
                </a:rPr>
                <a:t>Mobilização</a:t>
              </a:r>
              <a:r>
                <a:rPr sz="850" b="0" i="0" dirty="0">
                  <a:solidFill>
                    <a:srgbClr val="132A32"/>
                  </a:solidFill>
                  <a:latin typeface="Aptos"/>
                </a:rPr>
                <a:t> </a:t>
              </a:r>
              <a:r>
                <a:rPr sz="850" b="0" i="0" dirty="0" err="1">
                  <a:solidFill>
                    <a:srgbClr val="132A32"/>
                  </a:solidFill>
                  <a:latin typeface="Aptos"/>
                </a:rPr>
                <a:t>comunitária</a:t>
              </a:r>
              <a:r>
                <a:rPr sz="850" b="0" i="0" dirty="0">
                  <a:solidFill>
                    <a:srgbClr val="132A32"/>
                  </a:solidFill>
                  <a:latin typeface="Aptos"/>
                </a:rPr>
                <a:t> </a:t>
              </a:r>
              <a:endParaRPr lang="pt-BR" sz="850" dirty="0">
                <a:solidFill>
                  <a:srgbClr val="132A32"/>
                </a:solidFill>
                <a:latin typeface="Aptos"/>
              </a:endParaRPr>
            </a:p>
            <a:p>
              <a:pPr algn="l"/>
              <a:r>
                <a:rPr sz="850" b="0" i="0">
                  <a:solidFill>
                    <a:srgbClr val="132A32"/>
                  </a:solidFill>
                  <a:latin typeface="Aptos"/>
                </a:rPr>
                <a:t>e </a:t>
              </a:r>
              <a:r>
                <a:rPr sz="850" b="0" i="0" dirty="0" err="1">
                  <a:solidFill>
                    <a:srgbClr val="132A32"/>
                  </a:solidFill>
                  <a:latin typeface="Aptos"/>
                </a:rPr>
                <a:t>acesso</a:t>
              </a:r>
              <a:r>
                <a:rPr sz="850" b="0" i="0" dirty="0">
                  <a:solidFill>
                    <a:srgbClr val="132A32"/>
                  </a:solidFill>
                  <a:latin typeface="Aptos"/>
                </a:rPr>
                <a:t> </a:t>
              </a:r>
              <a:r>
                <a:rPr sz="850" b="0" i="0" dirty="0" err="1">
                  <a:solidFill>
                    <a:srgbClr val="132A32"/>
                  </a:solidFill>
                  <a:latin typeface="Aptos"/>
                </a:rPr>
                <a:t>ampliado</a:t>
              </a:r>
              <a:r>
                <a:rPr sz="850" b="0" i="0" dirty="0">
                  <a:solidFill>
                    <a:srgbClr val="132A32"/>
                  </a:solidFill>
                  <a:latin typeface="Aptos"/>
                </a:rPr>
                <a:t>.</a:t>
              </a:r>
              <a:endParaRPr lang="pt-BR" sz="850" b="0" i="0">
                <a:solidFill>
                  <a:srgbClr val="132A32"/>
                </a:solidFill>
                <a:latin typeface="Aptos"/>
              </a:endParaRPr>
            </a:p>
          </p:txBody>
        </p:sp>
        <p:pic>
          <p:nvPicPr>
            <p:cNvPr id="42" name="Gráfico 41" descr="Grupo com preenchimento sólido">
              <a:extLst>
                <a:ext uri="{FF2B5EF4-FFF2-40B4-BE49-F238E27FC236}">
                  <a16:creationId xmlns:a16="http://schemas.microsoft.com/office/drawing/2014/main" id="{4CDBE04F-CD6E-BF7A-A625-6555CCCCCA9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021976" y="4773706"/>
              <a:ext cx="627530" cy="627530"/>
            </a:xfrm>
            <a:prstGeom prst="rect">
              <a:avLst/>
            </a:prstGeom>
          </p:spPr>
        </p:pic>
      </p:grpSp>
      <p:pic>
        <p:nvPicPr>
          <p:cNvPr id="44" name="Gráfico 43" descr="Cena suburbana com preenchimento sólido">
            <a:extLst>
              <a:ext uri="{FF2B5EF4-FFF2-40B4-BE49-F238E27FC236}">
                <a16:creationId xmlns:a16="http://schemas.microsoft.com/office/drawing/2014/main" id="{5EE67500-01B5-1E71-DC60-3280F19E05A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150784" y="4772585"/>
            <a:ext cx="627530" cy="627530"/>
          </a:xfrm>
          <a:prstGeom prst="rect">
            <a:avLst/>
          </a:prstGeom>
        </p:spPr>
      </p:pic>
      <p:sp>
        <p:nvSpPr>
          <p:cNvPr id="46" name="TextBox 3">
            <a:extLst>
              <a:ext uri="{FF2B5EF4-FFF2-40B4-BE49-F238E27FC236}">
                <a16:creationId xmlns:a16="http://schemas.microsoft.com/office/drawing/2014/main" id="{815FF926-C5A0-1374-CC76-0541A187CBB3}"/>
              </a:ext>
            </a:extLst>
          </p:cNvPr>
          <p:cNvSpPr txBox="1"/>
          <p:nvPr/>
        </p:nvSpPr>
        <p:spPr>
          <a:xfrm>
            <a:off x="713232" y="407465"/>
            <a:ext cx="4599878" cy="22775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80" b="1" i="0">
                <a:solidFill>
                  <a:srgbClr val="C8A45D"/>
                </a:solidFill>
                <a:latin typeface="Aptos"/>
              </a:rPr>
              <a:t>PORTFÓLIO INSTITUCIONAL</a:t>
            </a:r>
          </a:p>
        </p:txBody>
      </p:sp>
      <p:sp>
        <p:nvSpPr>
          <p:cNvPr id="48" name="Rectangle 4">
            <a:extLst>
              <a:ext uri="{FF2B5EF4-FFF2-40B4-BE49-F238E27FC236}">
                <a16:creationId xmlns:a16="http://schemas.microsoft.com/office/drawing/2014/main" id="{74E9D353-CEF7-0359-BE4E-6D402FA8B4F4}"/>
              </a:ext>
            </a:extLst>
          </p:cNvPr>
          <p:cNvSpPr/>
          <p:nvPr/>
        </p:nvSpPr>
        <p:spPr>
          <a:xfrm>
            <a:off x="815452" y="681340"/>
            <a:ext cx="558230" cy="13568"/>
          </a:xfrm>
          <a:prstGeom prst="rect">
            <a:avLst/>
          </a:prstGeom>
          <a:solidFill>
            <a:srgbClr val="C8A4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5" name="Imagem 24">
            <a:extLst>
              <a:ext uri="{FF2B5EF4-FFF2-40B4-BE49-F238E27FC236}">
                <a16:creationId xmlns:a16="http://schemas.microsoft.com/office/drawing/2014/main" id="{957AB546-6FC7-CE0E-33B2-7B0BC7276CE7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775" t="2247" r="18346" b="19382"/>
          <a:stretch>
            <a:fillRect/>
          </a:stretch>
        </p:blipFill>
        <p:spPr>
          <a:xfrm>
            <a:off x="750848" y="2843561"/>
            <a:ext cx="3173923" cy="2829181"/>
          </a:xfrm>
          <a:prstGeom prst="roundRect">
            <a:avLst/>
          </a:prstGeom>
          <a:ln w="28575">
            <a:solidFill>
              <a:srgbClr val="C8A45D"/>
            </a:solidFill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Padrão do plano de fundo">
            <a:extLst>
              <a:ext uri="{FF2B5EF4-FFF2-40B4-BE49-F238E27FC236}">
                <a16:creationId xmlns:a16="http://schemas.microsoft.com/office/drawing/2014/main" id="{F7BDA8D5-35A7-150B-3AE5-987AD902EE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810215" y="896112"/>
            <a:ext cx="6858000" cy="64633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600" b="1" i="0">
                <a:solidFill>
                  <a:srgbClr val="FFFFFF"/>
                </a:solidFill>
                <a:latin typeface="Aptos"/>
              </a:rPr>
              <a:t>Impacto social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10066" y="1460364"/>
            <a:ext cx="576072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50" b="0" i="0">
                <a:solidFill>
                  <a:srgbClr val="B7B4AB"/>
                </a:solidFill>
                <a:latin typeface="Aptos"/>
              </a:rPr>
              <a:t>O cuidado visual adequado transforma rotinas, trajetórias e oportunidades.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035040" y="2439887"/>
            <a:ext cx="4572000" cy="70788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4000" b="1" i="0">
                <a:solidFill>
                  <a:srgbClr val="F6F1E8"/>
                </a:solidFill>
                <a:latin typeface="Aptos"/>
              </a:rPr>
              <a:t>Ver é dignidade.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080760" y="3217127"/>
            <a:ext cx="4754880" cy="6583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50" b="0" i="0">
                <a:solidFill>
                  <a:srgbClr val="B7B4AB"/>
                </a:solidFill>
                <a:latin typeface="Aptos"/>
              </a:rPr>
              <a:t>Para crianças, pode significar melhor aprendizagem. Para adultos, mais produtividade. Para idosos, mais autonomia e segurança.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080760" y="4268687"/>
            <a:ext cx="1691640" cy="329184"/>
          </a:xfrm>
          <a:prstGeom prst="roundRect">
            <a:avLst/>
          </a:prstGeom>
          <a:solidFill>
            <a:srgbClr val="C8A45D"/>
          </a:solidFill>
          <a:ln>
            <a:solidFill>
              <a:srgbClr val="2841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6080760" y="4337267"/>
            <a:ext cx="1691640" cy="21236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sz="750" b="1" i="0" dirty="0" err="1">
                <a:solidFill>
                  <a:srgbClr val="F6F1E8"/>
                </a:solidFill>
                <a:latin typeface="Aptos"/>
              </a:rPr>
              <a:t>Aprendizagem</a:t>
            </a:r>
            <a:endParaRPr lang="pt-BR" sz="750" b="1" i="0">
              <a:solidFill>
                <a:srgbClr val="F6F1E8"/>
              </a:solidFill>
              <a:latin typeface="Aptos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8019288" y="4268687"/>
            <a:ext cx="1691640" cy="329184"/>
          </a:xfrm>
          <a:prstGeom prst="roundRect">
            <a:avLst/>
          </a:prstGeom>
          <a:solidFill>
            <a:srgbClr val="C8A45D"/>
          </a:solidFill>
          <a:ln>
            <a:solidFill>
              <a:srgbClr val="2841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8019288" y="4337267"/>
            <a:ext cx="1691640" cy="21236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sz="750" b="1" i="0" dirty="0" err="1">
                <a:solidFill>
                  <a:srgbClr val="F6F1E8"/>
                </a:solidFill>
                <a:latin typeface="Aptos"/>
              </a:rPr>
              <a:t>Autonomia</a:t>
            </a:r>
            <a:endParaRPr lang="pt-BR" sz="750" b="1" i="0">
              <a:solidFill>
                <a:srgbClr val="F6F1E8"/>
              </a:solidFill>
              <a:latin typeface="Aptos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6080760" y="4771607"/>
            <a:ext cx="1691640" cy="329184"/>
          </a:xfrm>
          <a:prstGeom prst="roundRect">
            <a:avLst/>
          </a:prstGeom>
          <a:solidFill>
            <a:srgbClr val="C8A45D"/>
          </a:solidFill>
          <a:ln>
            <a:solidFill>
              <a:srgbClr val="2841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6080760" y="4840187"/>
            <a:ext cx="1691640" cy="21236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sz="750" b="1" i="0" dirty="0" err="1">
                <a:solidFill>
                  <a:srgbClr val="F6F1E8"/>
                </a:solidFill>
                <a:latin typeface="Aptos"/>
              </a:rPr>
              <a:t>Produtividade</a:t>
            </a:r>
            <a:endParaRPr lang="pt-BR" sz="750" b="1" i="0">
              <a:solidFill>
                <a:srgbClr val="F6F1E8"/>
              </a:solidFill>
              <a:latin typeface="Aptos"/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8019288" y="4771607"/>
            <a:ext cx="1691640" cy="329184"/>
          </a:xfrm>
          <a:prstGeom prst="roundRect">
            <a:avLst/>
          </a:prstGeom>
          <a:solidFill>
            <a:srgbClr val="C8A45D"/>
          </a:solidFill>
          <a:ln>
            <a:solidFill>
              <a:srgbClr val="2841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8019288" y="4840187"/>
            <a:ext cx="1691640" cy="21236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sz="750" b="1" i="0" dirty="0" err="1">
                <a:solidFill>
                  <a:srgbClr val="F6F1E8"/>
                </a:solidFill>
                <a:latin typeface="Aptos"/>
              </a:rPr>
              <a:t>Prevenção</a:t>
            </a:r>
            <a:endParaRPr lang="pt-BR" sz="750" b="1" i="0">
              <a:solidFill>
                <a:srgbClr val="F6F1E8"/>
              </a:solidFill>
              <a:latin typeface="Aptos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6080760" y="5274527"/>
            <a:ext cx="1691640" cy="329184"/>
          </a:xfrm>
          <a:prstGeom prst="roundRect">
            <a:avLst/>
          </a:prstGeom>
          <a:solidFill>
            <a:srgbClr val="C8A45D"/>
          </a:solidFill>
          <a:ln>
            <a:solidFill>
              <a:srgbClr val="C8A45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6080760" y="5343107"/>
            <a:ext cx="1691640" cy="21236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sz="750" b="1" i="0" dirty="0" err="1">
                <a:solidFill>
                  <a:srgbClr val="F6F1E8"/>
                </a:solidFill>
                <a:latin typeface="Aptos"/>
              </a:rPr>
              <a:t>Dignidade</a:t>
            </a:r>
            <a:endParaRPr lang="pt-BR" sz="750" b="1" i="0">
              <a:solidFill>
                <a:srgbClr val="F6F1E8"/>
              </a:solidFill>
              <a:latin typeface="Aptos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02920" y="6446520"/>
            <a:ext cx="365760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750" b="1" i="0">
                <a:solidFill>
                  <a:srgbClr val="D8C7A8"/>
                </a:solidFill>
                <a:latin typeface="Aptos"/>
              </a:rPr>
              <a:t>ASSOCIAÇÃO SAN MARCO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1109960" y="6446520"/>
            <a:ext cx="64008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700" b="0" i="0">
                <a:solidFill>
                  <a:srgbClr val="B7B4AB"/>
                </a:solidFill>
                <a:latin typeface="Aptos"/>
              </a:rPr>
              <a:t>07 / 15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02920" y="6318504"/>
            <a:ext cx="11173968" cy="9144"/>
          </a:xfrm>
          <a:prstGeom prst="rect">
            <a:avLst/>
          </a:prstGeom>
          <a:solidFill>
            <a:srgbClr val="C8A4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Rounded Rectangle 20">
            <a:extLst>
              <a:ext uri="{FF2B5EF4-FFF2-40B4-BE49-F238E27FC236}">
                <a16:creationId xmlns:a16="http://schemas.microsoft.com/office/drawing/2014/main" id="{9ED8DCAC-B42B-3CF8-5687-5BA10210771A}"/>
              </a:ext>
            </a:extLst>
          </p:cNvPr>
          <p:cNvSpPr/>
          <p:nvPr/>
        </p:nvSpPr>
        <p:spPr>
          <a:xfrm>
            <a:off x="8028580" y="5264119"/>
            <a:ext cx="1691640" cy="329184"/>
          </a:xfrm>
          <a:prstGeom prst="roundRect">
            <a:avLst/>
          </a:prstGeom>
          <a:solidFill>
            <a:srgbClr val="C8A45D"/>
          </a:solidFill>
          <a:ln>
            <a:solidFill>
              <a:srgbClr val="2841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21">
            <a:extLst>
              <a:ext uri="{FF2B5EF4-FFF2-40B4-BE49-F238E27FC236}">
                <a16:creationId xmlns:a16="http://schemas.microsoft.com/office/drawing/2014/main" id="{604E2DC4-304F-2C23-AA33-8BFB1007BE5C}"/>
              </a:ext>
            </a:extLst>
          </p:cNvPr>
          <p:cNvSpPr txBox="1"/>
          <p:nvPr/>
        </p:nvSpPr>
        <p:spPr>
          <a:xfrm>
            <a:off x="8028580" y="5332699"/>
            <a:ext cx="1691640" cy="21236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pt-BR" sz="750" b="1">
                <a:solidFill>
                  <a:srgbClr val="F6F1E8"/>
                </a:solidFill>
                <a:latin typeface="Aptos"/>
              </a:rPr>
              <a:t>Segurança</a:t>
            </a:r>
            <a:endParaRPr lang="pt-BR" sz="750" b="1" i="0">
              <a:solidFill>
                <a:srgbClr val="F6F1E8"/>
              </a:solidFill>
              <a:latin typeface="Aptos"/>
            </a:endParaRPr>
          </a:p>
        </p:txBody>
      </p:sp>
      <p:pic>
        <p:nvPicPr>
          <p:cNvPr id="34" name="Imagem 33" descr="Logotipo&#10;&#10;O conteúdo gerado por IA pode estar incorreto.">
            <a:extLst>
              <a:ext uri="{FF2B5EF4-FFF2-40B4-BE49-F238E27FC236}">
                <a16:creationId xmlns:a16="http://schemas.microsoft.com/office/drawing/2014/main" id="{2AA22030-7AC8-0FA9-9084-E8F527EF3E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3578" y="4198666"/>
            <a:ext cx="274135" cy="244862"/>
          </a:xfrm>
          <a:prstGeom prst="rect">
            <a:avLst/>
          </a:prstGeom>
        </p:spPr>
      </p:pic>
      <p:pic>
        <p:nvPicPr>
          <p:cNvPr id="35" name="Imagem 34" descr="Logotipo&#10;&#10;O conteúdo gerado por IA pode estar incorreto.">
            <a:extLst>
              <a:ext uri="{FF2B5EF4-FFF2-40B4-BE49-F238E27FC236}">
                <a16:creationId xmlns:a16="http://schemas.microsoft.com/office/drawing/2014/main" id="{296276E8-F09B-0319-5D64-0645B6F6C9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96455" y="4198666"/>
            <a:ext cx="274135" cy="244862"/>
          </a:xfrm>
          <a:prstGeom prst="rect">
            <a:avLst/>
          </a:prstGeom>
        </p:spPr>
      </p:pic>
      <p:pic>
        <p:nvPicPr>
          <p:cNvPr id="36" name="Imagem 35" descr="Logotipo&#10;&#10;O conteúdo gerado por IA pode estar incorreto.">
            <a:extLst>
              <a:ext uri="{FF2B5EF4-FFF2-40B4-BE49-F238E27FC236}">
                <a16:creationId xmlns:a16="http://schemas.microsoft.com/office/drawing/2014/main" id="{2D05B470-5A38-CE76-396A-8B03356858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3578" y="4700470"/>
            <a:ext cx="274135" cy="244862"/>
          </a:xfrm>
          <a:prstGeom prst="rect">
            <a:avLst/>
          </a:prstGeom>
        </p:spPr>
      </p:pic>
      <p:pic>
        <p:nvPicPr>
          <p:cNvPr id="37" name="Imagem 36" descr="Logotipo&#10;&#10;O conteúdo gerado por IA pode estar incorreto.">
            <a:extLst>
              <a:ext uri="{FF2B5EF4-FFF2-40B4-BE49-F238E27FC236}">
                <a16:creationId xmlns:a16="http://schemas.microsoft.com/office/drawing/2014/main" id="{5955BB79-2C64-8B54-2775-C0607F9D61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96455" y="4700470"/>
            <a:ext cx="274135" cy="244862"/>
          </a:xfrm>
          <a:prstGeom prst="rect">
            <a:avLst/>
          </a:prstGeom>
        </p:spPr>
      </p:pic>
      <p:pic>
        <p:nvPicPr>
          <p:cNvPr id="38" name="Imagem 37" descr="Logotipo&#10;&#10;O conteúdo gerado por IA pode estar incorreto.">
            <a:extLst>
              <a:ext uri="{FF2B5EF4-FFF2-40B4-BE49-F238E27FC236}">
                <a16:creationId xmlns:a16="http://schemas.microsoft.com/office/drawing/2014/main" id="{497A8EEA-1587-0AC2-B063-6D6DDAA78B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3577" y="5202274"/>
            <a:ext cx="274135" cy="244862"/>
          </a:xfrm>
          <a:prstGeom prst="rect">
            <a:avLst/>
          </a:prstGeom>
        </p:spPr>
      </p:pic>
      <p:pic>
        <p:nvPicPr>
          <p:cNvPr id="39" name="Imagem 38" descr="Logotipo&#10;&#10;O conteúdo gerado por IA pode estar incorreto.">
            <a:extLst>
              <a:ext uri="{FF2B5EF4-FFF2-40B4-BE49-F238E27FC236}">
                <a16:creationId xmlns:a16="http://schemas.microsoft.com/office/drawing/2014/main" id="{D55F910F-5C5A-3925-66BF-DA35AAAACD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96454" y="5202274"/>
            <a:ext cx="274135" cy="244862"/>
          </a:xfrm>
          <a:prstGeom prst="rect">
            <a:avLst/>
          </a:prstGeom>
        </p:spPr>
      </p:pic>
      <p:sp>
        <p:nvSpPr>
          <p:cNvPr id="41" name="TextBox 3">
            <a:extLst>
              <a:ext uri="{FF2B5EF4-FFF2-40B4-BE49-F238E27FC236}">
                <a16:creationId xmlns:a16="http://schemas.microsoft.com/office/drawing/2014/main" id="{A96D0030-1DDD-1D33-DF33-E1AFB5C2E4FC}"/>
              </a:ext>
            </a:extLst>
          </p:cNvPr>
          <p:cNvSpPr txBox="1"/>
          <p:nvPr/>
        </p:nvSpPr>
        <p:spPr>
          <a:xfrm>
            <a:off x="713232" y="407465"/>
            <a:ext cx="4599878" cy="22775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80" b="1" i="0">
                <a:solidFill>
                  <a:srgbClr val="C8A45D"/>
                </a:solidFill>
                <a:latin typeface="Aptos"/>
              </a:rPr>
              <a:t>PORTFÓLIO INSTITUCIONAL</a:t>
            </a:r>
          </a:p>
        </p:txBody>
      </p:sp>
      <p:sp>
        <p:nvSpPr>
          <p:cNvPr id="43" name="Rectangle 4">
            <a:extLst>
              <a:ext uri="{FF2B5EF4-FFF2-40B4-BE49-F238E27FC236}">
                <a16:creationId xmlns:a16="http://schemas.microsoft.com/office/drawing/2014/main" id="{965D69AE-50FA-15DA-DCA8-9FF4AD1AAC3B}"/>
              </a:ext>
            </a:extLst>
          </p:cNvPr>
          <p:cNvSpPr/>
          <p:nvPr/>
        </p:nvSpPr>
        <p:spPr>
          <a:xfrm>
            <a:off x="815452" y="681340"/>
            <a:ext cx="558230" cy="13568"/>
          </a:xfrm>
          <a:prstGeom prst="rect">
            <a:avLst/>
          </a:prstGeom>
          <a:solidFill>
            <a:srgbClr val="C8A4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4" name="Imagem 43">
            <a:extLst>
              <a:ext uri="{FF2B5EF4-FFF2-40B4-BE49-F238E27FC236}">
                <a16:creationId xmlns:a16="http://schemas.microsoft.com/office/drawing/2014/main" id="{F405DC74-5236-CBDE-ED73-2DBD43D4048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673" t="18293" r="964" b="22493"/>
          <a:stretch>
            <a:fillRect/>
          </a:stretch>
        </p:blipFill>
        <p:spPr>
          <a:xfrm>
            <a:off x="1911720" y="1959962"/>
            <a:ext cx="3757376" cy="4060905"/>
          </a:xfrm>
          <a:prstGeom prst="roundRect">
            <a:avLst/>
          </a:prstGeom>
          <a:ln w="28575">
            <a:solidFill>
              <a:srgbClr val="C8A45D"/>
            </a:solidFill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ight_b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85800" y="1509429"/>
            <a:ext cx="6858000" cy="64633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l"/>
            <a:r>
              <a:rPr sz="3600" b="1" i="0" dirty="0" err="1">
                <a:solidFill>
                  <a:srgbClr val="132A32"/>
                </a:solidFill>
                <a:latin typeface="Aptos"/>
              </a:rPr>
              <a:t>Estrutura</a:t>
            </a:r>
            <a:r>
              <a:rPr sz="3600" b="1" i="0" dirty="0">
                <a:solidFill>
                  <a:srgbClr val="132A32"/>
                </a:solidFill>
                <a:latin typeface="Aptos"/>
              </a:rPr>
              <a:t> e </a:t>
            </a:r>
            <a:r>
              <a:rPr sz="3600" b="1" i="0" dirty="0" err="1">
                <a:solidFill>
                  <a:srgbClr val="132A32"/>
                </a:solidFill>
                <a:latin typeface="Aptos"/>
              </a:rPr>
              <a:t>capacidade</a:t>
            </a:r>
            <a:endParaRPr lang="pt-BR" sz="3600" b="1" i="0">
              <a:solidFill>
                <a:srgbClr val="132A32"/>
              </a:solidFill>
              <a:latin typeface="Apto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50700" y="2250242"/>
            <a:ext cx="3874306" cy="47705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l"/>
            <a:r>
              <a:rPr sz="1250" b="0" i="0" dirty="0">
                <a:solidFill>
                  <a:srgbClr val="132A32"/>
                </a:solidFill>
                <a:latin typeface="Aptos"/>
              </a:rPr>
              <a:t>Equipe, </a:t>
            </a:r>
            <a:r>
              <a:rPr sz="1250" b="0" i="0" dirty="0" err="1">
                <a:solidFill>
                  <a:srgbClr val="132A32"/>
                </a:solidFill>
                <a:latin typeface="Aptos"/>
              </a:rPr>
              <a:t>equipamentos</a:t>
            </a:r>
            <a:r>
              <a:rPr sz="1250" b="0" i="0" dirty="0">
                <a:solidFill>
                  <a:srgbClr val="132A32"/>
                </a:solidFill>
                <a:latin typeface="Aptos"/>
              </a:rPr>
              <a:t>, </a:t>
            </a:r>
            <a:r>
              <a:rPr sz="1250" b="0" i="0" dirty="0" err="1">
                <a:solidFill>
                  <a:srgbClr val="132A32"/>
                </a:solidFill>
                <a:latin typeface="Aptos"/>
              </a:rPr>
              <a:t>logística</a:t>
            </a:r>
            <a:r>
              <a:rPr sz="1250" b="0" i="0" dirty="0">
                <a:solidFill>
                  <a:srgbClr val="132A32"/>
                </a:solidFill>
                <a:latin typeface="Aptos"/>
              </a:rPr>
              <a:t> e </a:t>
            </a:r>
            <a:r>
              <a:rPr sz="1250" b="0" i="0" dirty="0" err="1">
                <a:solidFill>
                  <a:srgbClr val="132A32"/>
                </a:solidFill>
                <a:latin typeface="Aptos"/>
              </a:rPr>
              <a:t>protocolo</a:t>
            </a:r>
            <a:r>
              <a:rPr sz="1250" b="0" i="0" dirty="0">
                <a:solidFill>
                  <a:srgbClr val="132A32"/>
                </a:solidFill>
                <a:latin typeface="Aptos"/>
              </a:rPr>
              <a:t> para </a:t>
            </a:r>
            <a:r>
              <a:rPr sz="1250" b="0" i="0" dirty="0" err="1">
                <a:solidFill>
                  <a:srgbClr val="132A32"/>
                </a:solidFill>
                <a:latin typeface="Aptos"/>
              </a:rPr>
              <a:t>transformar</a:t>
            </a:r>
            <a:r>
              <a:rPr sz="1250" b="0" i="0" dirty="0">
                <a:solidFill>
                  <a:srgbClr val="132A32"/>
                </a:solidFill>
                <a:latin typeface="Aptos"/>
              </a:rPr>
              <a:t> </a:t>
            </a:r>
            <a:r>
              <a:rPr sz="1250" b="0" i="0" dirty="0" err="1">
                <a:solidFill>
                  <a:srgbClr val="132A32"/>
                </a:solidFill>
                <a:latin typeface="Aptos"/>
              </a:rPr>
              <a:t>demanda</a:t>
            </a:r>
            <a:r>
              <a:rPr sz="1250" b="0" i="0" dirty="0">
                <a:solidFill>
                  <a:srgbClr val="132A32"/>
                </a:solidFill>
                <a:latin typeface="Aptos"/>
              </a:rPr>
              <a:t> </a:t>
            </a:r>
            <a:r>
              <a:rPr sz="1250" b="0" i="0" dirty="0" err="1">
                <a:solidFill>
                  <a:srgbClr val="132A32"/>
                </a:solidFill>
                <a:latin typeface="Aptos"/>
              </a:rPr>
              <a:t>em</a:t>
            </a:r>
            <a:r>
              <a:rPr sz="1250" b="0" i="0" dirty="0">
                <a:solidFill>
                  <a:srgbClr val="132A32"/>
                </a:solidFill>
                <a:latin typeface="Aptos"/>
              </a:rPr>
              <a:t> </a:t>
            </a:r>
            <a:r>
              <a:rPr sz="1250" b="0" i="0" dirty="0" err="1">
                <a:solidFill>
                  <a:srgbClr val="132A32"/>
                </a:solidFill>
                <a:latin typeface="Aptos"/>
              </a:rPr>
              <a:t>atendimento</a:t>
            </a:r>
            <a:r>
              <a:rPr sz="1250" b="0" i="0" dirty="0">
                <a:solidFill>
                  <a:srgbClr val="132A32"/>
                </a:solidFill>
                <a:latin typeface="Aptos"/>
              </a:rPr>
              <a:t> </a:t>
            </a:r>
            <a:r>
              <a:rPr sz="1250" b="0" i="0" dirty="0" err="1">
                <a:solidFill>
                  <a:srgbClr val="132A32"/>
                </a:solidFill>
                <a:latin typeface="Aptos"/>
              </a:rPr>
              <a:t>estruturado</a:t>
            </a:r>
            <a:r>
              <a:rPr sz="1250" b="0" i="0" dirty="0">
                <a:solidFill>
                  <a:srgbClr val="132A32"/>
                </a:solidFill>
                <a:latin typeface="Aptos"/>
              </a:rPr>
              <a:t>.</a:t>
            </a:r>
            <a:endParaRPr lang="pt-BR" sz="1250" b="0" i="0">
              <a:solidFill>
                <a:srgbClr val="132A32"/>
              </a:solidFill>
              <a:latin typeface="Apto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49808" y="2906304"/>
            <a:ext cx="3602216" cy="104644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l"/>
            <a:r>
              <a:rPr sz="1550" b="1" i="0" dirty="0">
                <a:solidFill>
                  <a:srgbClr val="132A32"/>
                </a:solidFill>
                <a:latin typeface="Aptos"/>
              </a:rPr>
              <a:t>A </a:t>
            </a:r>
            <a:r>
              <a:rPr sz="1550" b="1" i="0" dirty="0" err="1">
                <a:solidFill>
                  <a:srgbClr val="132A32"/>
                </a:solidFill>
                <a:latin typeface="Aptos"/>
              </a:rPr>
              <a:t>capacidade</a:t>
            </a:r>
            <a:r>
              <a:rPr sz="1550" b="1" i="0" dirty="0">
                <a:solidFill>
                  <a:srgbClr val="132A32"/>
                </a:solidFill>
                <a:latin typeface="Aptos"/>
              </a:rPr>
              <a:t> </a:t>
            </a:r>
            <a:r>
              <a:rPr sz="1550" b="1" i="0" dirty="0" err="1">
                <a:solidFill>
                  <a:srgbClr val="132A32"/>
                </a:solidFill>
                <a:latin typeface="Aptos"/>
              </a:rPr>
              <a:t>operacional</a:t>
            </a:r>
            <a:r>
              <a:rPr sz="1550" b="1" i="0" dirty="0">
                <a:solidFill>
                  <a:srgbClr val="132A32"/>
                </a:solidFill>
                <a:latin typeface="Aptos"/>
              </a:rPr>
              <a:t> é </a:t>
            </a:r>
            <a:r>
              <a:rPr sz="1550" b="1" i="0" dirty="0" err="1">
                <a:solidFill>
                  <a:srgbClr val="132A32"/>
                </a:solidFill>
                <a:latin typeface="Aptos"/>
              </a:rPr>
              <a:t>ajustada</a:t>
            </a:r>
            <a:r>
              <a:rPr sz="1550" b="1" i="0" dirty="0">
                <a:solidFill>
                  <a:srgbClr val="132A32"/>
                </a:solidFill>
                <a:latin typeface="Aptos"/>
              </a:rPr>
              <a:t> </a:t>
            </a:r>
            <a:r>
              <a:rPr sz="1550" b="1" i="0" dirty="0" err="1">
                <a:solidFill>
                  <a:srgbClr val="132A32"/>
                </a:solidFill>
                <a:latin typeface="Aptos"/>
              </a:rPr>
              <a:t>conforme</a:t>
            </a:r>
            <a:r>
              <a:rPr sz="1550" b="1" i="0" dirty="0">
                <a:solidFill>
                  <a:srgbClr val="132A32"/>
                </a:solidFill>
                <a:latin typeface="Aptos"/>
              </a:rPr>
              <a:t> o </a:t>
            </a:r>
            <a:r>
              <a:rPr sz="1550" b="1" i="0" dirty="0" err="1">
                <a:solidFill>
                  <a:srgbClr val="132A32"/>
                </a:solidFill>
                <a:latin typeface="Aptos"/>
              </a:rPr>
              <a:t>tamanho</a:t>
            </a:r>
            <a:r>
              <a:rPr sz="1550" b="1" i="0" dirty="0">
                <a:solidFill>
                  <a:srgbClr val="132A32"/>
                </a:solidFill>
                <a:latin typeface="Aptos"/>
              </a:rPr>
              <a:t> do </a:t>
            </a:r>
            <a:r>
              <a:rPr sz="1550" b="1" i="0" dirty="0" err="1">
                <a:solidFill>
                  <a:srgbClr val="132A32"/>
                </a:solidFill>
                <a:latin typeface="Aptos"/>
              </a:rPr>
              <a:t>projeto</a:t>
            </a:r>
            <a:r>
              <a:rPr sz="1550" b="1" i="0" dirty="0">
                <a:solidFill>
                  <a:srgbClr val="132A32"/>
                </a:solidFill>
                <a:latin typeface="Aptos"/>
              </a:rPr>
              <a:t>, o </a:t>
            </a:r>
            <a:r>
              <a:rPr sz="1550" b="1" i="0" dirty="0" err="1">
                <a:solidFill>
                  <a:srgbClr val="132A32"/>
                </a:solidFill>
                <a:latin typeface="Aptos"/>
              </a:rPr>
              <a:t>público-alvo</a:t>
            </a:r>
            <a:r>
              <a:rPr sz="1550" b="1" i="0" dirty="0">
                <a:solidFill>
                  <a:srgbClr val="132A32"/>
                </a:solidFill>
                <a:latin typeface="Aptos"/>
              </a:rPr>
              <a:t> e </a:t>
            </a:r>
            <a:r>
              <a:rPr sz="1550" b="1" i="0" dirty="0" err="1">
                <a:solidFill>
                  <a:srgbClr val="132A32"/>
                </a:solidFill>
                <a:latin typeface="Aptos"/>
              </a:rPr>
              <a:t>a</a:t>
            </a:r>
            <a:r>
              <a:rPr sz="1550" b="1" i="0" dirty="0">
                <a:solidFill>
                  <a:srgbClr val="132A32"/>
                </a:solidFill>
                <a:latin typeface="Aptos"/>
              </a:rPr>
              <a:t> </a:t>
            </a:r>
            <a:r>
              <a:rPr sz="1550" b="1" i="0" dirty="0" err="1">
                <a:solidFill>
                  <a:srgbClr val="132A32"/>
                </a:solidFill>
                <a:latin typeface="Aptos"/>
              </a:rPr>
              <a:t>infraestrutura</a:t>
            </a:r>
            <a:r>
              <a:rPr sz="1550" b="1" i="0" dirty="0">
                <a:solidFill>
                  <a:srgbClr val="132A32"/>
                </a:solidFill>
                <a:latin typeface="Aptos"/>
              </a:rPr>
              <a:t> </a:t>
            </a:r>
            <a:r>
              <a:rPr sz="1550" b="1" i="0" dirty="0" err="1">
                <a:solidFill>
                  <a:srgbClr val="132A32"/>
                </a:solidFill>
                <a:latin typeface="Aptos"/>
              </a:rPr>
              <a:t>disponível</a:t>
            </a:r>
            <a:r>
              <a:rPr sz="1550" b="1" i="0" dirty="0">
                <a:solidFill>
                  <a:srgbClr val="132A32"/>
                </a:solidFill>
                <a:latin typeface="Aptos"/>
              </a:rPr>
              <a:t>.</a:t>
            </a:r>
            <a:endParaRPr lang="pt-BR" sz="1550" b="1" i="0">
              <a:solidFill>
                <a:srgbClr val="132A32"/>
              </a:solidFill>
              <a:latin typeface="Aptos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777686" y="4099931"/>
            <a:ext cx="1561989" cy="654206"/>
          </a:xfrm>
          <a:prstGeom prst="roundRect">
            <a:avLst/>
          </a:prstGeom>
          <a:solidFill>
            <a:srgbClr val="00427B"/>
          </a:solidFill>
          <a:ln w="6350">
            <a:solidFill>
              <a:srgbClr val="E1D8C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904066" y="4190182"/>
            <a:ext cx="1252728" cy="29260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l"/>
            <a:r>
              <a:rPr sz="1250" b="1" i="0">
                <a:solidFill>
                  <a:srgbClr val="F6F1E8"/>
                </a:solidFill>
                <a:latin typeface="Aptos"/>
              </a:rPr>
              <a:t>Equipe</a:t>
            </a:r>
            <a:endParaRPr lang="pt-BR" sz="1250" b="1" i="0">
              <a:solidFill>
                <a:srgbClr val="F6F1E8"/>
              </a:solidFill>
              <a:latin typeface="Apto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04066" y="4406665"/>
            <a:ext cx="1439325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80" b="0" i="0">
                <a:solidFill>
                  <a:srgbClr val="FFFFFF"/>
                </a:solidFill>
                <a:latin typeface="Aptos"/>
              </a:rPr>
              <a:t>profissionais qualificados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2475644" y="4099931"/>
            <a:ext cx="1747842" cy="654206"/>
          </a:xfrm>
          <a:prstGeom prst="roundRect">
            <a:avLst/>
          </a:prstGeom>
          <a:solidFill>
            <a:srgbClr val="00427B"/>
          </a:solidFill>
          <a:ln w="6350">
            <a:solidFill>
              <a:srgbClr val="E1D8C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2592732" y="4190182"/>
            <a:ext cx="1252728" cy="29260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l"/>
            <a:r>
              <a:rPr sz="1250" b="1" i="0" dirty="0" err="1">
                <a:solidFill>
                  <a:srgbClr val="F6F1E8"/>
                </a:solidFill>
                <a:latin typeface="Aptos"/>
              </a:rPr>
              <a:t>Equipamentos</a:t>
            </a:r>
            <a:endParaRPr lang="pt-BR" sz="1250" b="1" i="0" dirty="0" err="1">
              <a:solidFill>
                <a:srgbClr val="F6F1E8"/>
              </a:solidFill>
              <a:latin typeface="Apto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592732" y="4406665"/>
            <a:ext cx="1513666" cy="22775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80" b="0" i="0">
                <a:solidFill>
                  <a:srgbClr val="FFFFFF"/>
                </a:solidFill>
                <a:latin typeface="Aptos"/>
              </a:rPr>
              <a:t>tecnologia oftalmológica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350165" y="4099931"/>
            <a:ext cx="1292501" cy="654206"/>
          </a:xfrm>
          <a:prstGeom prst="roundRect">
            <a:avLst/>
          </a:prstGeom>
          <a:solidFill>
            <a:srgbClr val="00427B"/>
          </a:solidFill>
          <a:ln w="6350">
            <a:solidFill>
              <a:srgbClr val="E1D8C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4476546" y="4190182"/>
            <a:ext cx="1252728" cy="29260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l"/>
            <a:r>
              <a:rPr sz="1250" b="1" i="0" dirty="0" err="1">
                <a:solidFill>
                  <a:srgbClr val="F6F1E8"/>
                </a:solidFill>
                <a:latin typeface="Aptos"/>
              </a:rPr>
              <a:t>Triagem</a:t>
            </a:r>
            <a:endParaRPr lang="pt-BR" sz="1250" b="1" i="0" dirty="0" err="1">
              <a:solidFill>
                <a:srgbClr val="F6F1E8"/>
              </a:solidFill>
              <a:latin typeface="Apto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476546" y="4406665"/>
            <a:ext cx="1207008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80" b="0" i="0">
                <a:solidFill>
                  <a:srgbClr val="FFFFFF"/>
                </a:solidFill>
                <a:latin typeface="Aptos"/>
              </a:rPr>
              <a:t>organização inicial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686" y="4852787"/>
            <a:ext cx="1561989" cy="654206"/>
          </a:xfrm>
          <a:prstGeom prst="roundRect">
            <a:avLst/>
          </a:prstGeom>
          <a:solidFill>
            <a:srgbClr val="00427B"/>
          </a:solidFill>
          <a:ln w="6350">
            <a:solidFill>
              <a:srgbClr val="E1D8C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904066" y="4943038"/>
            <a:ext cx="1252728" cy="29260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l"/>
            <a:r>
              <a:rPr sz="1250" b="1" i="0" dirty="0" err="1">
                <a:solidFill>
                  <a:srgbClr val="F6F1E8"/>
                </a:solidFill>
                <a:latin typeface="Aptos"/>
              </a:rPr>
              <a:t>Atendimento</a:t>
            </a:r>
            <a:endParaRPr lang="pt-BR" sz="1250" b="1" i="0" dirty="0" err="1">
              <a:solidFill>
                <a:srgbClr val="F6F1E8"/>
              </a:solidFill>
              <a:latin typeface="Aptos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904066" y="5159521"/>
            <a:ext cx="1207008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80" b="0" i="0">
                <a:solidFill>
                  <a:srgbClr val="FFFFFF"/>
                </a:solidFill>
                <a:latin typeface="Aptos"/>
              </a:rPr>
              <a:t>consulta e escuta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2475644" y="4852787"/>
            <a:ext cx="1747842" cy="654206"/>
          </a:xfrm>
          <a:prstGeom prst="roundRect">
            <a:avLst/>
          </a:prstGeom>
          <a:solidFill>
            <a:srgbClr val="00427B"/>
          </a:solidFill>
          <a:ln w="6350">
            <a:solidFill>
              <a:srgbClr val="E1D8C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2592732" y="4943038"/>
            <a:ext cx="1587264" cy="284693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l"/>
            <a:r>
              <a:rPr sz="1250" b="1" i="0" dirty="0" err="1">
                <a:solidFill>
                  <a:srgbClr val="F6F1E8"/>
                </a:solidFill>
                <a:latin typeface="Aptos"/>
              </a:rPr>
              <a:t>Encaminhamento</a:t>
            </a:r>
            <a:endParaRPr lang="pt-BR" sz="1250" b="1" i="0" dirty="0" err="1">
              <a:solidFill>
                <a:srgbClr val="F6F1E8"/>
              </a:solidFill>
              <a:latin typeface="Aptos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592732" y="5159521"/>
            <a:ext cx="1513666" cy="22775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80" b="0" i="0">
                <a:solidFill>
                  <a:srgbClr val="FFFFFF"/>
                </a:solidFill>
                <a:latin typeface="Aptos"/>
              </a:rPr>
              <a:t>continuidade assistencial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359457" y="4852787"/>
            <a:ext cx="1469062" cy="654206"/>
          </a:xfrm>
          <a:prstGeom prst="roundRect">
            <a:avLst/>
          </a:prstGeom>
          <a:solidFill>
            <a:srgbClr val="00427B"/>
          </a:solidFill>
          <a:ln w="6350">
            <a:solidFill>
              <a:srgbClr val="E1D8C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4476546" y="4943038"/>
            <a:ext cx="1252728" cy="29260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l"/>
            <a:r>
              <a:rPr sz="1250" b="1" i="0" dirty="0" err="1">
                <a:solidFill>
                  <a:srgbClr val="F6F1E8"/>
                </a:solidFill>
                <a:latin typeface="Aptos"/>
              </a:rPr>
              <a:t>Relatórios</a:t>
            </a:r>
            <a:endParaRPr lang="pt-BR" sz="1250" b="1" i="0" dirty="0" err="1">
              <a:solidFill>
                <a:srgbClr val="F6F1E8"/>
              </a:solidFill>
              <a:latin typeface="Aptos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476546" y="5159521"/>
            <a:ext cx="1448617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80" b="0" i="0">
                <a:solidFill>
                  <a:srgbClr val="FFFFFF"/>
                </a:solidFill>
                <a:latin typeface="Aptos"/>
              </a:rPr>
              <a:t>prestação institucional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583680" y="1088360"/>
            <a:ext cx="4535698" cy="4669634"/>
          </a:xfrm>
          <a:prstGeom prst="roundRect">
            <a:avLst/>
          </a:prstGeom>
          <a:noFill/>
          <a:ln w="9525">
            <a:solidFill>
              <a:srgbClr val="00427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502920" y="6446520"/>
            <a:ext cx="365760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750" b="1" i="0">
                <a:solidFill>
                  <a:srgbClr val="0F3D36"/>
                </a:solidFill>
                <a:latin typeface="Aptos"/>
              </a:rPr>
              <a:t>ASSOCIAÇÃO SAN MARCO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1109960" y="6446520"/>
            <a:ext cx="64008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700" b="0" i="0">
                <a:solidFill>
                  <a:srgbClr val="6B6B63"/>
                </a:solidFill>
                <a:latin typeface="Aptos"/>
              </a:rPr>
              <a:t>08 / 15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02920" y="6318504"/>
            <a:ext cx="11173968" cy="9144"/>
          </a:xfrm>
          <a:prstGeom prst="rect">
            <a:avLst/>
          </a:prstGeom>
          <a:solidFill>
            <a:srgbClr val="D7D3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TextBox 3">
            <a:extLst>
              <a:ext uri="{FF2B5EF4-FFF2-40B4-BE49-F238E27FC236}">
                <a16:creationId xmlns:a16="http://schemas.microsoft.com/office/drawing/2014/main" id="{1745D635-38D7-B618-4F6E-1B007A7905A6}"/>
              </a:ext>
            </a:extLst>
          </p:cNvPr>
          <p:cNvSpPr txBox="1"/>
          <p:nvPr/>
        </p:nvSpPr>
        <p:spPr>
          <a:xfrm>
            <a:off x="713232" y="407465"/>
            <a:ext cx="4599878" cy="22775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80" b="1" i="0">
                <a:solidFill>
                  <a:srgbClr val="C8A45D"/>
                </a:solidFill>
                <a:latin typeface="Aptos"/>
              </a:rPr>
              <a:t>PORTFÓLIO INSTITUCIONAL</a:t>
            </a:r>
          </a:p>
        </p:txBody>
      </p:sp>
      <p:sp>
        <p:nvSpPr>
          <p:cNvPr id="42" name="Rectangle 4">
            <a:extLst>
              <a:ext uri="{FF2B5EF4-FFF2-40B4-BE49-F238E27FC236}">
                <a16:creationId xmlns:a16="http://schemas.microsoft.com/office/drawing/2014/main" id="{28C06FB4-48FF-2C58-B639-21EBCC63B007}"/>
              </a:ext>
            </a:extLst>
          </p:cNvPr>
          <p:cNvSpPr/>
          <p:nvPr/>
        </p:nvSpPr>
        <p:spPr>
          <a:xfrm>
            <a:off x="815452" y="681340"/>
            <a:ext cx="558230" cy="13568"/>
          </a:xfrm>
          <a:prstGeom prst="rect">
            <a:avLst/>
          </a:prstGeom>
          <a:solidFill>
            <a:srgbClr val="C8A4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9EE37F65-0EFB-9517-D336-E94E7124B5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5712" y="1296670"/>
            <a:ext cx="5017135" cy="4213860"/>
          </a:xfrm>
          <a:prstGeom prst="roundRect">
            <a:avLst/>
          </a:prstGeom>
          <a:ln w="57150">
            <a:solidFill>
              <a:srgbClr val="00427B"/>
            </a:solidFill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Imagem 39" descr="Padrão do plano de fundo">
            <a:extLst>
              <a:ext uri="{FF2B5EF4-FFF2-40B4-BE49-F238E27FC236}">
                <a16:creationId xmlns:a16="http://schemas.microsoft.com/office/drawing/2014/main" id="{AE1BAEFA-AE5F-56B1-A486-4C318988FB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85800" y="1528014"/>
            <a:ext cx="6858000" cy="64633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l"/>
            <a:r>
              <a:rPr sz="3600" b="1" i="0" dirty="0" err="1">
                <a:solidFill>
                  <a:srgbClr val="C8A45D"/>
                </a:solidFill>
                <a:latin typeface="Aptos"/>
              </a:rPr>
              <a:t>Diferenciais</a:t>
            </a:r>
            <a:endParaRPr lang="pt-BR" sz="3600" b="1" i="0" dirty="0" err="1">
              <a:solidFill>
                <a:srgbClr val="C8A45D"/>
              </a:solidFill>
              <a:latin typeface="Apto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5652" y="2278119"/>
            <a:ext cx="2703428" cy="95410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Aptos"/>
                <a:ea typeface="+mn-lt"/>
                <a:cs typeface="+mn-lt"/>
              </a:rPr>
              <a:t>A San Marco </a:t>
            </a:r>
            <a:r>
              <a:rPr lang="en-US" sz="1400" dirty="0" err="1">
                <a:solidFill>
                  <a:schemeClr val="bg1"/>
                </a:solidFill>
                <a:latin typeface="Aptos"/>
                <a:ea typeface="+mn-lt"/>
                <a:cs typeface="+mn-lt"/>
              </a:rPr>
              <a:t>une</a:t>
            </a:r>
            <a:r>
              <a:rPr lang="en-US" sz="1400" dirty="0">
                <a:solidFill>
                  <a:schemeClr val="bg1"/>
                </a:solidFill>
                <a:latin typeface="Aptos"/>
                <a:ea typeface="+mn-lt"/>
                <a:cs typeface="+mn-lt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Aptos"/>
                <a:ea typeface="+mn-lt"/>
                <a:cs typeface="+mn-lt"/>
              </a:rPr>
              <a:t>propósito</a:t>
            </a:r>
            <a:r>
              <a:rPr lang="en-US" sz="1400" dirty="0">
                <a:solidFill>
                  <a:schemeClr val="bg1"/>
                </a:solidFill>
                <a:latin typeface="Aptos"/>
                <a:ea typeface="+mn-lt"/>
                <a:cs typeface="+mn-lt"/>
              </a:rPr>
              <a:t> </a:t>
            </a:r>
            <a:r>
              <a:rPr lang="en-US" sz="1400" b="0" i="0" dirty="0">
                <a:solidFill>
                  <a:schemeClr val="bg1"/>
                </a:solidFill>
                <a:latin typeface="Aptos"/>
                <a:ea typeface="+mn-lt"/>
                <a:cs typeface="+mn-lt"/>
              </a:rPr>
              <a:t>social,</a:t>
            </a:r>
            <a:r>
              <a:rPr lang="en-US" sz="1400" dirty="0">
                <a:solidFill>
                  <a:schemeClr val="bg1"/>
                </a:solidFill>
                <a:latin typeface="Aptos"/>
                <a:ea typeface="+mn-lt"/>
                <a:cs typeface="+mn-lt"/>
              </a:rPr>
              <a:t> </a:t>
            </a:r>
            <a:r>
              <a:rPr lang="en-US" sz="1400" b="0" i="0" dirty="0" err="1">
                <a:solidFill>
                  <a:schemeClr val="bg1"/>
                </a:solidFill>
                <a:latin typeface="Aptos"/>
                <a:ea typeface="+mn-lt"/>
                <a:cs typeface="+mn-lt"/>
              </a:rPr>
              <a:t>padrão</a:t>
            </a:r>
            <a:r>
              <a:rPr lang="en-US" sz="1400" dirty="0">
                <a:solidFill>
                  <a:schemeClr val="bg1"/>
                </a:solidFill>
                <a:latin typeface="Aptos"/>
                <a:ea typeface="+mn-lt"/>
                <a:cs typeface="+mn-lt"/>
              </a:rPr>
              <a:t> </a:t>
            </a:r>
            <a:r>
              <a:rPr lang="en-US" sz="1400" b="0" i="0" dirty="0" err="1">
                <a:solidFill>
                  <a:schemeClr val="bg1"/>
                </a:solidFill>
                <a:latin typeface="Aptos"/>
                <a:ea typeface="+mn-lt"/>
                <a:cs typeface="+mn-lt"/>
              </a:rPr>
              <a:t>técnico</a:t>
            </a:r>
            <a:r>
              <a:rPr lang="en-US" sz="1400" b="0" i="0" dirty="0">
                <a:solidFill>
                  <a:schemeClr val="bg1"/>
                </a:solidFill>
                <a:latin typeface="Aptos"/>
                <a:ea typeface="+mn-lt"/>
                <a:cs typeface="+mn-lt"/>
              </a:rPr>
              <a:t>,</a:t>
            </a:r>
            <a:r>
              <a:rPr lang="en-US" sz="1400" dirty="0">
                <a:solidFill>
                  <a:schemeClr val="bg1"/>
                </a:solidFill>
                <a:latin typeface="Aptos"/>
                <a:ea typeface="+mn-lt"/>
                <a:cs typeface="+mn-lt"/>
              </a:rPr>
              <a:t> </a:t>
            </a:r>
            <a:r>
              <a:rPr lang="en-US" sz="1400" b="0" i="0" dirty="0" err="1">
                <a:solidFill>
                  <a:schemeClr val="bg1"/>
                </a:solidFill>
                <a:latin typeface="Aptos"/>
                <a:ea typeface="+mn-lt"/>
                <a:cs typeface="+mn-lt"/>
              </a:rPr>
              <a:t>flexibilidade</a:t>
            </a:r>
            <a:r>
              <a:rPr lang="en-US" sz="1400" dirty="0">
                <a:solidFill>
                  <a:schemeClr val="bg1"/>
                </a:solidFill>
                <a:latin typeface="Aptos"/>
                <a:ea typeface="+mn-lt"/>
                <a:cs typeface="+mn-lt"/>
              </a:rPr>
              <a:t> </a:t>
            </a:r>
            <a:r>
              <a:rPr lang="en-US" sz="1400" b="0" i="0" dirty="0" err="1">
                <a:solidFill>
                  <a:schemeClr val="bg1"/>
                </a:solidFill>
                <a:latin typeface="Aptos"/>
                <a:ea typeface="+mn-lt"/>
                <a:cs typeface="+mn-lt"/>
              </a:rPr>
              <a:t>operacional</a:t>
            </a:r>
            <a:r>
              <a:rPr lang="en-US" sz="1400" dirty="0">
                <a:solidFill>
                  <a:schemeClr val="bg1"/>
                </a:solidFill>
                <a:latin typeface="Aptos"/>
                <a:ea typeface="+mn-lt"/>
                <a:cs typeface="+mn-lt"/>
              </a:rPr>
              <a:t> </a:t>
            </a:r>
            <a:r>
              <a:rPr lang="en-US" sz="1400" b="0" i="0" dirty="0">
                <a:solidFill>
                  <a:schemeClr val="bg1"/>
                </a:solidFill>
                <a:latin typeface="Aptos"/>
                <a:ea typeface="+mn-lt"/>
                <a:cs typeface="+mn-lt"/>
              </a:rPr>
              <a:t>e</a:t>
            </a:r>
            <a:r>
              <a:rPr lang="en-US" sz="1400" dirty="0">
                <a:solidFill>
                  <a:schemeClr val="bg1"/>
                </a:solidFill>
                <a:latin typeface="Aptos"/>
                <a:ea typeface="+mn-lt"/>
                <a:cs typeface="+mn-lt"/>
              </a:rPr>
              <a:t> </a:t>
            </a:r>
            <a:r>
              <a:rPr lang="en-US" sz="1400" b="0" i="0" dirty="0" err="1">
                <a:solidFill>
                  <a:schemeClr val="bg1"/>
                </a:solidFill>
                <a:latin typeface="Aptos"/>
                <a:ea typeface="+mn-lt"/>
                <a:cs typeface="+mn-lt"/>
              </a:rPr>
              <a:t>responsabilidade</a:t>
            </a:r>
            <a:r>
              <a:rPr lang="en-US" sz="1400" dirty="0">
                <a:solidFill>
                  <a:schemeClr val="bg1"/>
                </a:solidFill>
                <a:latin typeface="Aptos"/>
                <a:ea typeface="+mn-lt"/>
                <a:cs typeface="+mn-lt"/>
              </a:rPr>
              <a:t> </a:t>
            </a:r>
            <a:r>
              <a:rPr lang="en-US" sz="1400" b="0" i="0" dirty="0" err="1">
                <a:solidFill>
                  <a:schemeClr val="bg1"/>
                </a:solidFill>
                <a:latin typeface="Aptos"/>
                <a:ea typeface="+mn-lt"/>
                <a:cs typeface="+mn-lt"/>
              </a:rPr>
              <a:t>na</a:t>
            </a:r>
            <a:r>
              <a:rPr lang="en-US" sz="1400" dirty="0">
                <a:solidFill>
                  <a:schemeClr val="bg1"/>
                </a:solidFill>
                <a:latin typeface="Aptos"/>
                <a:ea typeface="+mn-lt"/>
                <a:cs typeface="+mn-lt"/>
              </a:rPr>
              <a:t> </a:t>
            </a:r>
            <a:r>
              <a:rPr lang="en-US" sz="1400" b="0" i="0" dirty="0" err="1">
                <a:solidFill>
                  <a:schemeClr val="bg1"/>
                </a:solidFill>
                <a:latin typeface="Aptos"/>
                <a:ea typeface="+mn-lt"/>
                <a:cs typeface="+mn-lt"/>
              </a:rPr>
              <a:t>entrega</a:t>
            </a:r>
            <a:r>
              <a:rPr lang="en-US" sz="1400" b="0" i="0" dirty="0">
                <a:solidFill>
                  <a:schemeClr val="bg1"/>
                </a:solidFill>
                <a:latin typeface="Aptos"/>
                <a:ea typeface="+mn-lt"/>
                <a:cs typeface="+mn-lt"/>
              </a:rPr>
              <a:t>.</a:t>
            </a:r>
            <a:r>
              <a:rPr lang="en-US" sz="1400" dirty="0">
                <a:solidFill>
                  <a:schemeClr val="bg1"/>
                </a:solidFill>
                <a:latin typeface="Aptos"/>
                <a:ea typeface="+mn-lt"/>
                <a:cs typeface="+mn-lt"/>
              </a:rPr>
              <a:t> </a:t>
            </a:r>
            <a:endParaRPr lang="pt-BR" sz="1400" dirty="0">
              <a:solidFill>
                <a:schemeClr val="bg1"/>
              </a:solidFill>
              <a:latin typeface="Aptos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4903637" y="1559312"/>
            <a:ext cx="2883260" cy="1170432"/>
          </a:xfrm>
          <a:prstGeom prst="roundRect">
            <a:avLst/>
          </a:prstGeom>
          <a:solidFill>
            <a:srgbClr val="00142D"/>
          </a:solidFill>
          <a:ln w="10160">
            <a:solidFill>
              <a:srgbClr val="C8A45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5578285" y="1723904"/>
            <a:ext cx="1997853" cy="47705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sz="1250" b="1" i="0" err="1">
                <a:solidFill>
                  <a:srgbClr val="FFFFFF"/>
                </a:solidFill>
                <a:latin typeface="Aptos"/>
              </a:rPr>
              <a:t>Padrão</a:t>
            </a:r>
            <a:r>
              <a:rPr sz="1250" b="1" i="0" dirty="0">
                <a:solidFill>
                  <a:srgbClr val="FFFFFF"/>
                </a:solidFill>
                <a:latin typeface="Aptos"/>
              </a:rPr>
              <a:t> </a:t>
            </a:r>
            <a:r>
              <a:rPr lang="pt-BR" sz="1250" b="1">
                <a:solidFill>
                  <a:srgbClr val="FFFFFF"/>
                </a:solidFill>
                <a:latin typeface="Aptos"/>
              </a:rPr>
              <a:t>técnico</a:t>
            </a:r>
            <a:endParaRPr lang="pt-BR" sz="1250" b="1" dirty="0">
              <a:solidFill>
                <a:srgbClr val="FFFFFF"/>
              </a:solidFill>
              <a:latin typeface="Aptos"/>
            </a:endParaRPr>
          </a:p>
          <a:p>
            <a:pPr algn="l"/>
            <a:r>
              <a:rPr lang="pt-BR" sz="1250" b="1">
                <a:solidFill>
                  <a:srgbClr val="FFFFFF"/>
                </a:solidFill>
                <a:latin typeface="Aptos"/>
              </a:rPr>
              <a:t>de</a:t>
            </a:r>
            <a:r>
              <a:rPr sz="1250" b="1" i="0" dirty="0">
                <a:solidFill>
                  <a:srgbClr val="FFFFFF"/>
                </a:solidFill>
                <a:latin typeface="Aptos"/>
              </a:rPr>
              <a:t> </a:t>
            </a:r>
            <a:r>
              <a:rPr sz="1250" b="1" i="0" err="1">
                <a:solidFill>
                  <a:srgbClr val="FFFFFF"/>
                </a:solidFill>
                <a:latin typeface="Aptos"/>
              </a:rPr>
              <a:t>atendimento</a:t>
            </a:r>
            <a:endParaRPr lang="pt-BR" sz="1250" b="1" i="0">
              <a:solidFill>
                <a:srgbClr val="FFFFFF"/>
              </a:solidFill>
              <a:latin typeface="Apto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587578" y="2172703"/>
            <a:ext cx="1970718" cy="36317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80" b="0" i="0" dirty="0" err="1">
                <a:solidFill>
                  <a:srgbClr val="B7B4AB"/>
                </a:solidFill>
                <a:latin typeface="Aptos"/>
              </a:rPr>
              <a:t>Protocolos</a:t>
            </a:r>
            <a:r>
              <a:rPr sz="880" b="0" i="0" dirty="0">
                <a:solidFill>
                  <a:srgbClr val="B7B4AB"/>
                </a:solidFill>
                <a:latin typeface="Aptos"/>
              </a:rPr>
              <a:t> e equipe </a:t>
            </a:r>
            <a:r>
              <a:rPr sz="880" b="0" i="0" dirty="0" err="1">
                <a:solidFill>
                  <a:srgbClr val="B7B4AB"/>
                </a:solidFill>
                <a:latin typeface="Aptos"/>
              </a:rPr>
              <a:t>preparados</a:t>
            </a:r>
            <a:r>
              <a:rPr sz="880" b="0" i="0" dirty="0">
                <a:solidFill>
                  <a:srgbClr val="B7B4AB"/>
                </a:solidFill>
                <a:latin typeface="Aptos"/>
              </a:rPr>
              <a:t> para </a:t>
            </a:r>
            <a:r>
              <a:rPr sz="880" b="0" i="0" dirty="0" err="1">
                <a:solidFill>
                  <a:srgbClr val="B7B4AB"/>
                </a:solidFill>
                <a:latin typeface="Aptos"/>
              </a:rPr>
              <a:t>uma</a:t>
            </a:r>
            <a:r>
              <a:rPr sz="880" b="0" i="0" dirty="0">
                <a:solidFill>
                  <a:srgbClr val="B7B4AB"/>
                </a:solidFill>
                <a:latin typeface="Aptos"/>
              </a:rPr>
              <a:t> jornada </a:t>
            </a:r>
            <a:r>
              <a:rPr sz="880" b="0" i="0" dirty="0" err="1">
                <a:solidFill>
                  <a:srgbClr val="B7B4AB"/>
                </a:solidFill>
                <a:latin typeface="Aptos"/>
              </a:rPr>
              <a:t>assistencial</a:t>
            </a:r>
            <a:r>
              <a:rPr sz="880" b="0" i="0" dirty="0">
                <a:solidFill>
                  <a:srgbClr val="B7B4AB"/>
                </a:solidFill>
                <a:latin typeface="Aptos"/>
              </a:rPr>
              <a:t> </a:t>
            </a:r>
            <a:r>
              <a:rPr sz="880" b="0" i="0" dirty="0" err="1">
                <a:solidFill>
                  <a:srgbClr val="B7B4AB"/>
                </a:solidFill>
                <a:latin typeface="Aptos"/>
              </a:rPr>
              <a:t>segura</a:t>
            </a:r>
            <a:r>
              <a:rPr sz="880" b="0" i="0" dirty="0">
                <a:solidFill>
                  <a:srgbClr val="B7B4AB"/>
                </a:solidFill>
                <a:latin typeface="Aptos"/>
              </a:rPr>
              <a:t>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907428" y="3027556"/>
            <a:ext cx="2883260" cy="1170432"/>
          </a:xfrm>
          <a:prstGeom prst="roundRect">
            <a:avLst/>
          </a:prstGeom>
          <a:solidFill>
            <a:srgbClr val="00142D"/>
          </a:solidFill>
          <a:ln w="6350">
            <a:solidFill>
              <a:srgbClr val="C8A45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5582077" y="3192148"/>
            <a:ext cx="1997853" cy="47705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50" b="1" i="0">
                <a:solidFill>
                  <a:srgbClr val="FFFFFF"/>
                </a:solidFill>
                <a:latin typeface="Aptos"/>
              </a:rPr>
              <a:t>Operação itinerante organizada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591370" y="3640947"/>
            <a:ext cx="1970718" cy="36317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80" b="0" i="0">
                <a:solidFill>
                  <a:srgbClr val="B7B4AB"/>
                </a:solidFill>
                <a:latin typeface="Aptos"/>
              </a:rPr>
              <a:t>Modelo de implantação capaz de se adaptar ao território.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674756" y="3027556"/>
            <a:ext cx="2883260" cy="1170432"/>
          </a:xfrm>
          <a:prstGeom prst="roundRect">
            <a:avLst/>
          </a:prstGeom>
          <a:solidFill>
            <a:srgbClr val="00142D"/>
          </a:solidFill>
          <a:ln w="6350">
            <a:solidFill>
              <a:srgbClr val="C8A45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9349405" y="3340831"/>
            <a:ext cx="1997853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50" b="1" i="0">
                <a:solidFill>
                  <a:srgbClr val="FFFFFF"/>
                </a:solidFill>
                <a:latin typeface="Aptos"/>
              </a:rPr>
              <a:t>Cuidado humanizado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58698" y="3585191"/>
            <a:ext cx="1970718" cy="36317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80" b="0" i="0">
                <a:solidFill>
                  <a:srgbClr val="B7B4AB"/>
                </a:solidFill>
                <a:latin typeface="Aptos"/>
              </a:rPr>
              <a:t>Acolhimento, escuta e proximidade com pacientes.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630002" y="1572396"/>
            <a:ext cx="2883260" cy="1170432"/>
          </a:xfrm>
          <a:prstGeom prst="roundRect">
            <a:avLst/>
          </a:prstGeom>
          <a:solidFill>
            <a:srgbClr val="00142D"/>
          </a:solidFill>
          <a:ln w="6350">
            <a:solidFill>
              <a:srgbClr val="C8A45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9304650" y="1820622"/>
            <a:ext cx="1997853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50" b="1" i="0">
                <a:solidFill>
                  <a:srgbClr val="FFFFFF"/>
                </a:solidFill>
                <a:latin typeface="Aptos"/>
              </a:rPr>
              <a:t>Flexibilidade territorial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313943" y="2064982"/>
            <a:ext cx="1970718" cy="49859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80" b="0" i="0">
                <a:solidFill>
                  <a:srgbClr val="B7B4AB"/>
                </a:solidFill>
                <a:latin typeface="Aptos"/>
              </a:rPr>
              <a:t>Atuação possível em escolas, unidades de saúde, ações sociais e parceiros.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907428" y="4508884"/>
            <a:ext cx="2883260" cy="1170432"/>
          </a:xfrm>
          <a:prstGeom prst="roundRect">
            <a:avLst/>
          </a:prstGeom>
          <a:solidFill>
            <a:srgbClr val="00142D"/>
          </a:solidFill>
          <a:ln w="6350">
            <a:solidFill>
              <a:srgbClr val="C8A45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5582077" y="4794281"/>
            <a:ext cx="1997853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50" b="1" i="0">
                <a:solidFill>
                  <a:srgbClr val="FFFFFF"/>
                </a:solidFill>
                <a:latin typeface="Aptos"/>
              </a:rPr>
              <a:t>Relatórios e indicadores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591370" y="5038641"/>
            <a:ext cx="1970718" cy="36317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80" b="0" i="0">
                <a:solidFill>
                  <a:srgbClr val="B7B4AB"/>
                </a:solidFill>
                <a:latin typeface="Aptos"/>
              </a:rPr>
              <a:t>Transparência para acompanhar alcance, eficiência e impacto.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674756" y="4508884"/>
            <a:ext cx="2883260" cy="1170432"/>
          </a:xfrm>
          <a:prstGeom prst="roundRect">
            <a:avLst/>
          </a:prstGeom>
          <a:solidFill>
            <a:srgbClr val="00142D"/>
          </a:solidFill>
          <a:ln w="6350">
            <a:solidFill>
              <a:srgbClr val="C8A45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9349405" y="4673476"/>
            <a:ext cx="1997853" cy="47705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50" b="1" i="0">
                <a:solidFill>
                  <a:srgbClr val="FFFFFF"/>
                </a:solidFill>
                <a:latin typeface="Aptos"/>
              </a:rPr>
              <a:t>Integração com parceiros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358698" y="5122275"/>
            <a:ext cx="1970718" cy="36317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80" b="0" i="0">
                <a:solidFill>
                  <a:srgbClr val="B7B4AB"/>
                </a:solidFill>
                <a:latin typeface="Aptos"/>
              </a:rPr>
              <a:t>Conexão entre poder público, empresas, clínicas e comunidade.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02920" y="6446520"/>
            <a:ext cx="365760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750" b="1" i="0">
                <a:solidFill>
                  <a:srgbClr val="D8C7A8"/>
                </a:solidFill>
                <a:latin typeface="Aptos"/>
              </a:rPr>
              <a:t>ASSOCIAÇÃO SAN MARCO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1109960" y="6446520"/>
            <a:ext cx="64008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700" b="0" i="0">
                <a:solidFill>
                  <a:srgbClr val="B7B4AB"/>
                </a:solidFill>
                <a:latin typeface="Aptos"/>
              </a:rPr>
              <a:t>09 / 15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02920" y="6318504"/>
            <a:ext cx="11173968" cy="9144"/>
          </a:xfrm>
          <a:prstGeom prst="rect">
            <a:avLst/>
          </a:prstGeom>
          <a:solidFill>
            <a:srgbClr val="C8A4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5">
            <a:extLst>
              <a:ext uri="{FF2B5EF4-FFF2-40B4-BE49-F238E27FC236}">
                <a16:creationId xmlns:a16="http://schemas.microsoft.com/office/drawing/2014/main" id="{7DB41487-D1AA-E154-1F17-E25B4FE97464}"/>
              </a:ext>
            </a:extLst>
          </p:cNvPr>
          <p:cNvSpPr txBox="1"/>
          <p:nvPr/>
        </p:nvSpPr>
        <p:spPr>
          <a:xfrm>
            <a:off x="685652" y="3374655"/>
            <a:ext cx="2591916" cy="212365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171450" indent="-171450">
              <a:buFont typeface="Arial"/>
              <a:buChar char="•"/>
            </a:pPr>
            <a:r>
              <a:rPr lang="en-US" sz="1200" dirty="0" err="1">
                <a:solidFill>
                  <a:srgbClr val="C8A45D"/>
                </a:solidFill>
                <a:latin typeface="Aptos"/>
                <a:ea typeface="+mn-lt"/>
                <a:cs typeface="+mn-lt"/>
              </a:rPr>
              <a:t>Nosso</a:t>
            </a:r>
            <a:r>
              <a:rPr lang="en-US" sz="1200" dirty="0">
                <a:solidFill>
                  <a:srgbClr val="C8A45D"/>
                </a:solidFill>
                <a:latin typeface="Aptos"/>
                <a:ea typeface="+mn-lt"/>
                <a:cs typeface="+mn-lt"/>
              </a:rPr>
              <a:t> </a:t>
            </a:r>
            <a:r>
              <a:rPr lang="en-US" sz="1200" dirty="0" err="1">
                <a:solidFill>
                  <a:srgbClr val="C8A45D"/>
                </a:solidFill>
                <a:latin typeface="Aptos"/>
                <a:ea typeface="+mn-lt"/>
                <a:cs typeface="+mn-lt"/>
              </a:rPr>
              <a:t>diferencial</a:t>
            </a:r>
            <a:r>
              <a:rPr lang="en-US" sz="1200" dirty="0">
                <a:solidFill>
                  <a:srgbClr val="C8A45D"/>
                </a:solidFill>
                <a:latin typeface="Aptos"/>
                <a:ea typeface="+mn-lt"/>
                <a:cs typeface="+mn-lt"/>
              </a:rPr>
              <a:t> </a:t>
            </a:r>
            <a:r>
              <a:rPr lang="en-US" sz="1200" dirty="0" err="1">
                <a:solidFill>
                  <a:srgbClr val="C8A45D"/>
                </a:solidFill>
                <a:latin typeface="Aptos"/>
                <a:ea typeface="+mn-lt"/>
                <a:cs typeface="+mn-lt"/>
              </a:rPr>
              <a:t>está</a:t>
            </a:r>
            <a:r>
              <a:rPr lang="en-US" sz="1200" dirty="0">
                <a:solidFill>
                  <a:srgbClr val="C8A45D"/>
                </a:solidFill>
                <a:latin typeface="Aptos"/>
                <a:ea typeface="+mn-lt"/>
                <a:cs typeface="+mn-lt"/>
              </a:rPr>
              <a:t> </a:t>
            </a:r>
            <a:r>
              <a:rPr lang="en-US" sz="1200" dirty="0" err="1">
                <a:solidFill>
                  <a:srgbClr val="C8A45D"/>
                </a:solidFill>
                <a:latin typeface="Aptos"/>
                <a:ea typeface="+mn-lt"/>
                <a:cs typeface="+mn-lt"/>
              </a:rPr>
              <a:t>na</a:t>
            </a:r>
            <a:r>
              <a:rPr lang="en-US" sz="1200" dirty="0">
                <a:solidFill>
                  <a:srgbClr val="C8A45D"/>
                </a:solidFill>
                <a:latin typeface="Aptos"/>
                <a:ea typeface="+mn-lt"/>
                <a:cs typeface="+mn-lt"/>
              </a:rPr>
              <a:t> </a:t>
            </a:r>
            <a:r>
              <a:rPr lang="en-US" sz="1200" dirty="0" err="1">
                <a:solidFill>
                  <a:srgbClr val="C8A45D"/>
                </a:solidFill>
                <a:latin typeface="Aptos"/>
                <a:ea typeface="+mn-lt"/>
                <a:cs typeface="+mn-lt"/>
              </a:rPr>
              <a:t>combinação</a:t>
            </a:r>
            <a:r>
              <a:rPr lang="en-US" sz="1200" dirty="0">
                <a:solidFill>
                  <a:srgbClr val="C8A45D"/>
                </a:solidFill>
                <a:latin typeface="Aptos"/>
                <a:ea typeface="+mn-lt"/>
                <a:cs typeface="+mn-lt"/>
              </a:rPr>
              <a:t> entre </a:t>
            </a:r>
            <a:r>
              <a:rPr lang="en-US" sz="1200" dirty="0" err="1">
                <a:solidFill>
                  <a:srgbClr val="C8A45D"/>
                </a:solidFill>
                <a:latin typeface="Aptos"/>
                <a:ea typeface="+mn-lt"/>
                <a:cs typeface="+mn-lt"/>
              </a:rPr>
              <a:t>cuidado</a:t>
            </a:r>
            <a:r>
              <a:rPr lang="en-US" sz="1200" dirty="0">
                <a:solidFill>
                  <a:srgbClr val="C8A45D"/>
                </a:solidFill>
                <a:latin typeface="Aptos"/>
                <a:ea typeface="+mn-lt"/>
                <a:cs typeface="+mn-lt"/>
              </a:rPr>
              <a:t> </a:t>
            </a:r>
            <a:r>
              <a:rPr lang="en-US" sz="1200" dirty="0" err="1">
                <a:solidFill>
                  <a:srgbClr val="C8A45D"/>
                </a:solidFill>
                <a:latin typeface="Aptos"/>
                <a:ea typeface="+mn-lt"/>
                <a:cs typeface="+mn-lt"/>
              </a:rPr>
              <a:t>humanizado</a:t>
            </a:r>
            <a:r>
              <a:rPr lang="en-US" sz="1200" dirty="0">
                <a:solidFill>
                  <a:srgbClr val="C8A45D"/>
                </a:solidFill>
                <a:latin typeface="Aptos"/>
                <a:ea typeface="+mn-lt"/>
                <a:cs typeface="+mn-lt"/>
              </a:rPr>
              <a:t>, </a:t>
            </a:r>
            <a:r>
              <a:rPr lang="en-US" sz="1200" dirty="0" err="1">
                <a:solidFill>
                  <a:srgbClr val="C8A45D"/>
                </a:solidFill>
                <a:latin typeface="Aptos"/>
                <a:ea typeface="+mn-lt"/>
                <a:cs typeface="+mn-lt"/>
              </a:rPr>
              <a:t>organização</a:t>
            </a:r>
            <a:r>
              <a:rPr lang="en-US" sz="1200" dirty="0">
                <a:solidFill>
                  <a:srgbClr val="C8A45D"/>
                </a:solidFill>
                <a:latin typeface="Aptos"/>
                <a:ea typeface="+mn-lt"/>
                <a:cs typeface="+mn-lt"/>
              </a:rPr>
              <a:t> de campo, equipe </a:t>
            </a:r>
            <a:r>
              <a:rPr lang="en-US" sz="1200" dirty="0" err="1">
                <a:solidFill>
                  <a:srgbClr val="C8A45D"/>
                </a:solidFill>
                <a:latin typeface="Aptos"/>
                <a:ea typeface="+mn-lt"/>
                <a:cs typeface="+mn-lt"/>
              </a:rPr>
              <a:t>qualificada</a:t>
            </a:r>
            <a:r>
              <a:rPr lang="en-US" sz="1200" dirty="0">
                <a:solidFill>
                  <a:srgbClr val="C8A45D"/>
                </a:solidFill>
                <a:latin typeface="Aptos"/>
                <a:ea typeface="+mn-lt"/>
                <a:cs typeface="+mn-lt"/>
              </a:rPr>
              <a:t> e </a:t>
            </a:r>
            <a:r>
              <a:rPr lang="en-US" sz="1200" dirty="0" err="1">
                <a:solidFill>
                  <a:srgbClr val="C8A45D"/>
                </a:solidFill>
                <a:latin typeface="Aptos"/>
                <a:ea typeface="+mn-lt"/>
                <a:cs typeface="+mn-lt"/>
              </a:rPr>
              <a:t>capacidade</a:t>
            </a:r>
            <a:r>
              <a:rPr lang="en-US" sz="1200" dirty="0">
                <a:solidFill>
                  <a:srgbClr val="C8A45D"/>
                </a:solidFill>
                <a:latin typeface="Aptos"/>
                <a:ea typeface="+mn-lt"/>
                <a:cs typeface="+mn-lt"/>
              </a:rPr>
              <a:t> de </a:t>
            </a:r>
            <a:r>
              <a:rPr lang="en-US" sz="1200" dirty="0" err="1">
                <a:solidFill>
                  <a:srgbClr val="C8A45D"/>
                </a:solidFill>
                <a:latin typeface="Aptos"/>
                <a:ea typeface="+mn-lt"/>
                <a:cs typeface="+mn-lt"/>
              </a:rPr>
              <a:t>construir</a:t>
            </a:r>
            <a:r>
              <a:rPr lang="en-US" sz="1200" dirty="0">
                <a:solidFill>
                  <a:srgbClr val="C8A45D"/>
                </a:solidFill>
                <a:latin typeface="Aptos"/>
                <a:ea typeface="+mn-lt"/>
                <a:cs typeface="+mn-lt"/>
              </a:rPr>
              <a:t> </a:t>
            </a:r>
            <a:r>
              <a:rPr lang="en-US" sz="1200" dirty="0" err="1">
                <a:solidFill>
                  <a:srgbClr val="C8A45D"/>
                </a:solidFill>
                <a:latin typeface="Aptos"/>
                <a:ea typeface="+mn-lt"/>
                <a:cs typeface="+mn-lt"/>
              </a:rPr>
              <a:t>soluções</a:t>
            </a:r>
            <a:r>
              <a:rPr lang="en-US" sz="1200" dirty="0">
                <a:solidFill>
                  <a:srgbClr val="C8A45D"/>
                </a:solidFill>
                <a:latin typeface="Aptos"/>
                <a:ea typeface="+mn-lt"/>
                <a:cs typeface="+mn-lt"/>
              </a:rPr>
              <a:t> com </a:t>
            </a:r>
            <a:r>
              <a:rPr lang="en-US" sz="1200" dirty="0" err="1">
                <a:solidFill>
                  <a:srgbClr val="C8A45D"/>
                </a:solidFill>
                <a:latin typeface="Aptos"/>
                <a:ea typeface="+mn-lt"/>
                <a:cs typeface="+mn-lt"/>
              </a:rPr>
              <a:t>parceiros</a:t>
            </a:r>
            <a:r>
              <a:rPr lang="en-US" sz="1200" dirty="0">
                <a:solidFill>
                  <a:srgbClr val="C8A45D"/>
                </a:solidFill>
                <a:latin typeface="Aptos"/>
                <a:ea typeface="+mn-lt"/>
                <a:cs typeface="+mn-lt"/>
              </a:rPr>
              <a:t>. </a:t>
            </a:r>
            <a:endParaRPr lang="pt-BR" sz="1200" dirty="0">
              <a:solidFill>
                <a:srgbClr val="C8A45D"/>
              </a:solidFill>
              <a:latin typeface="Aptos"/>
              <a:ea typeface="Calibri"/>
              <a:cs typeface="Calibri"/>
            </a:endParaRPr>
          </a:p>
          <a:p>
            <a:endParaRPr lang="pt-BR" sz="1200" dirty="0">
              <a:solidFill>
                <a:srgbClr val="C8A45D"/>
              </a:solidFill>
              <a:latin typeface="Aptos"/>
              <a:ea typeface="Calibri"/>
              <a:cs typeface="Calibri"/>
            </a:endParaRPr>
          </a:p>
          <a:p>
            <a:pPr marL="171450" indent="-171450">
              <a:buFont typeface="Arial"/>
              <a:buChar char="•"/>
            </a:pPr>
            <a:r>
              <a:rPr lang="en-US" sz="1200" dirty="0">
                <a:solidFill>
                  <a:srgbClr val="C8A45D"/>
                </a:solidFill>
                <a:latin typeface="Aptos"/>
                <a:ea typeface="+mn-lt"/>
                <a:cs typeface="+mn-lt"/>
              </a:rPr>
              <a:t>Mais do </a:t>
            </a:r>
            <a:r>
              <a:rPr lang="en-US" sz="1200" dirty="0" err="1">
                <a:solidFill>
                  <a:srgbClr val="C8A45D"/>
                </a:solidFill>
                <a:latin typeface="Aptos"/>
                <a:ea typeface="+mn-lt"/>
                <a:cs typeface="+mn-lt"/>
              </a:rPr>
              <a:t>que</a:t>
            </a:r>
            <a:r>
              <a:rPr lang="en-US" sz="1200" dirty="0">
                <a:solidFill>
                  <a:srgbClr val="C8A45D"/>
                </a:solidFill>
                <a:latin typeface="Aptos"/>
                <a:ea typeface="+mn-lt"/>
                <a:cs typeface="+mn-lt"/>
              </a:rPr>
              <a:t> </a:t>
            </a:r>
            <a:r>
              <a:rPr lang="en-US" sz="1200" dirty="0" err="1">
                <a:solidFill>
                  <a:srgbClr val="C8A45D"/>
                </a:solidFill>
                <a:latin typeface="Aptos"/>
                <a:ea typeface="+mn-lt"/>
                <a:cs typeface="+mn-lt"/>
              </a:rPr>
              <a:t>realizar</a:t>
            </a:r>
            <a:r>
              <a:rPr lang="en-US" sz="1200" dirty="0">
                <a:solidFill>
                  <a:srgbClr val="C8A45D"/>
                </a:solidFill>
                <a:latin typeface="Aptos"/>
                <a:ea typeface="+mn-lt"/>
                <a:cs typeface="+mn-lt"/>
              </a:rPr>
              <a:t> </a:t>
            </a:r>
            <a:r>
              <a:rPr lang="en-US" sz="1200" dirty="0" err="1">
                <a:solidFill>
                  <a:srgbClr val="C8A45D"/>
                </a:solidFill>
                <a:latin typeface="Aptos"/>
                <a:ea typeface="+mn-lt"/>
                <a:cs typeface="+mn-lt"/>
              </a:rPr>
              <a:t>atendimentos</a:t>
            </a:r>
            <a:r>
              <a:rPr lang="en-US" sz="1200" dirty="0">
                <a:solidFill>
                  <a:srgbClr val="C8A45D"/>
                </a:solidFill>
                <a:latin typeface="Aptos"/>
                <a:ea typeface="+mn-lt"/>
                <a:cs typeface="+mn-lt"/>
              </a:rPr>
              <a:t>, </a:t>
            </a:r>
            <a:r>
              <a:rPr lang="en-US" sz="1200" dirty="0" err="1">
                <a:solidFill>
                  <a:srgbClr val="C8A45D"/>
                </a:solidFill>
                <a:latin typeface="Aptos"/>
                <a:ea typeface="+mn-lt"/>
                <a:cs typeface="+mn-lt"/>
              </a:rPr>
              <a:t>buscamos</a:t>
            </a:r>
            <a:r>
              <a:rPr lang="en-US" sz="1200" dirty="0">
                <a:solidFill>
                  <a:srgbClr val="C8A45D"/>
                </a:solidFill>
                <a:latin typeface="Aptos"/>
                <a:ea typeface="+mn-lt"/>
                <a:cs typeface="+mn-lt"/>
              </a:rPr>
              <a:t> </a:t>
            </a:r>
            <a:r>
              <a:rPr lang="en-US" sz="1200" dirty="0" err="1">
                <a:solidFill>
                  <a:srgbClr val="C8A45D"/>
                </a:solidFill>
                <a:latin typeface="Aptos"/>
                <a:ea typeface="+mn-lt"/>
                <a:cs typeface="+mn-lt"/>
              </a:rPr>
              <a:t>criar</a:t>
            </a:r>
            <a:r>
              <a:rPr lang="en-US" sz="1200" dirty="0">
                <a:solidFill>
                  <a:srgbClr val="C8A45D"/>
                </a:solidFill>
                <a:latin typeface="Aptos"/>
                <a:ea typeface="+mn-lt"/>
                <a:cs typeface="+mn-lt"/>
              </a:rPr>
              <a:t> </a:t>
            </a:r>
            <a:r>
              <a:rPr lang="en-US" sz="1200" dirty="0" err="1">
                <a:solidFill>
                  <a:srgbClr val="C8A45D"/>
                </a:solidFill>
                <a:latin typeface="Aptos"/>
                <a:ea typeface="+mn-lt"/>
                <a:cs typeface="+mn-lt"/>
              </a:rPr>
              <a:t>projetos</a:t>
            </a:r>
            <a:r>
              <a:rPr lang="en-US" sz="1200" dirty="0">
                <a:solidFill>
                  <a:srgbClr val="C8A45D"/>
                </a:solidFill>
                <a:latin typeface="Aptos"/>
                <a:ea typeface="+mn-lt"/>
                <a:cs typeface="+mn-lt"/>
              </a:rPr>
              <a:t> com </a:t>
            </a:r>
            <a:r>
              <a:rPr lang="en-US" sz="1200" dirty="0" err="1">
                <a:solidFill>
                  <a:srgbClr val="C8A45D"/>
                </a:solidFill>
                <a:latin typeface="Aptos"/>
                <a:ea typeface="+mn-lt"/>
                <a:cs typeface="+mn-lt"/>
              </a:rPr>
              <a:t>método</a:t>
            </a:r>
            <a:r>
              <a:rPr lang="en-US" sz="1200" dirty="0">
                <a:solidFill>
                  <a:srgbClr val="C8A45D"/>
                </a:solidFill>
                <a:latin typeface="Aptos"/>
                <a:ea typeface="+mn-lt"/>
                <a:cs typeface="+mn-lt"/>
              </a:rPr>
              <a:t>, </a:t>
            </a:r>
            <a:r>
              <a:rPr lang="en-US" sz="1200" dirty="0" err="1">
                <a:solidFill>
                  <a:srgbClr val="C8A45D"/>
                </a:solidFill>
                <a:latin typeface="Aptos"/>
                <a:ea typeface="+mn-lt"/>
                <a:cs typeface="+mn-lt"/>
              </a:rPr>
              <a:t>impacto</a:t>
            </a:r>
            <a:r>
              <a:rPr lang="en-US" sz="1200" dirty="0">
                <a:solidFill>
                  <a:srgbClr val="C8A45D"/>
                </a:solidFill>
                <a:latin typeface="Aptos"/>
                <a:ea typeface="+mn-lt"/>
                <a:cs typeface="+mn-lt"/>
              </a:rPr>
              <a:t> e </a:t>
            </a:r>
            <a:r>
              <a:rPr lang="en-US" sz="1200" dirty="0" err="1">
                <a:solidFill>
                  <a:srgbClr val="C8A45D"/>
                </a:solidFill>
                <a:latin typeface="Aptos"/>
                <a:ea typeface="+mn-lt"/>
                <a:cs typeface="+mn-lt"/>
              </a:rPr>
              <a:t>continuidade</a:t>
            </a:r>
            <a:r>
              <a:rPr lang="en-US" sz="1200" dirty="0">
                <a:solidFill>
                  <a:srgbClr val="C8A45D"/>
                </a:solidFill>
                <a:latin typeface="Aptos"/>
                <a:ea typeface="+mn-lt"/>
                <a:cs typeface="+mn-lt"/>
              </a:rPr>
              <a:t>. </a:t>
            </a:r>
            <a:endParaRPr sz="1200">
              <a:solidFill>
                <a:srgbClr val="C8A45D"/>
              </a:solidFill>
              <a:latin typeface="Aptos"/>
              <a:ea typeface="Calibri"/>
              <a:cs typeface="Calibri"/>
            </a:endParaRPr>
          </a:p>
        </p:txBody>
      </p:sp>
      <p:sp>
        <p:nvSpPr>
          <p:cNvPr id="34" name="Retângulo: Cantos Arredondados 33">
            <a:extLst>
              <a:ext uri="{FF2B5EF4-FFF2-40B4-BE49-F238E27FC236}">
                <a16:creationId xmlns:a16="http://schemas.microsoft.com/office/drawing/2014/main" id="{A574D089-D133-671D-24A8-723EF974D0F9}"/>
              </a:ext>
            </a:extLst>
          </p:cNvPr>
          <p:cNvSpPr/>
          <p:nvPr/>
        </p:nvSpPr>
        <p:spPr>
          <a:xfrm>
            <a:off x="4505093" y="1698703"/>
            <a:ext cx="923692" cy="914400"/>
          </a:xfrm>
          <a:prstGeom prst="roundRect">
            <a:avLst/>
          </a:prstGeom>
          <a:solidFill>
            <a:srgbClr val="C8A45D"/>
          </a:solidFill>
          <a:ln>
            <a:solidFill>
              <a:srgbClr val="132A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Retângulo: Cantos Arredondados 2">
            <a:extLst>
              <a:ext uri="{FF2B5EF4-FFF2-40B4-BE49-F238E27FC236}">
                <a16:creationId xmlns:a16="http://schemas.microsoft.com/office/drawing/2014/main" id="{938F17CF-B996-BF0A-524C-52FFFA556C70}"/>
              </a:ext>
            </a:extLst>
          </p:cNvPr>
          <p:cNvSpPr/>
          <p:nvPr/>
        </p:nvSpPr>
        <p:spPr>
          <a:xfrm>
            <a:off x="8222166" y="1698703"/>
            <a:ext cx="923692" cy="914400"/>
          </a:xfrm>
          <a:prstGeom prst="roundRect">
            <a:avLst/>
          </a:prstGeom>
          <a:solidFill>
            <a:srgbClr val="C8A45D"/>
          </a:solidFill>
          <a:ln>
            <a:solidFill>
              <a:srgbClr val="132A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9C2D7A21-CB87-4A70-13B6-E5991520FF42}"/>
              </a:ext>
            </a:extLst>
          </p:cNvPr>
          <p:cNvSpPr/>
          <p:nvPr/>
        </p:nvSpPr>
        <p:spPr>
          <a:xfrm>
            <a:off x="4505093" y="3157654"/>
            <a:ext cx="923692" cy="914400"/>
          </a:xfrm>
          <a:prstGeom prst="roundRect">
            <a:avLst/>
          </a:prstGeom>
          <a:solidFill>
            <a:srgbClr val="C8A45D"/>
          </a:solidFill>
          <a:ln>
            <a:solidFill>
              <a:srgbClr val="132A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8" name="Retângulo: Cantos Arredondados 27">
            <a:extLst>
              <a:ext uri="{FF2B5EF4-FFF2-40B4-BE49-F238E27FC236}">
                <a16:creationId xmlns:a16="http://schemas.microsoft.com/office/drawing/2014/main" id="{F6DBB98F-AF49-8FF9-9335-F3B6197D4838}"/>
              </a:ext>
            </a:extLst>
          </p:cNvPr>
          <p:cNvSpPr/>
          <p:nvPr/>
        </p:nvSpPr>
        <p:spPr>
          <a:xfrm>
            <a:off x="8222166" y="3157654"/>
            <a:ext cx="923692" cy="914400"/>
          </a:xfrm>
          <a:prstGeom prst="roundRect">
            <a:avLst/>
          </a:prstGeom>
          <a:solidFill>
            <a:srgbClr val="C8A45D"/>
          </a:solidFill>
          <a:ln>
            <a:solidFill>
              <a:srgbClr val="132A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9" name="Retângulo: Cantos Arredondados 28">
            <a:extLst>
              <a:ext uri="{FF2B5EF4-FFF2-40B4-BE49-F238E27FC236}">
                <a16:creationId xmlns:a16="http://schemas.microsoft.com/office/drawing/2014/main" id="{704FCA0D-AC1A-3885-1E12-4F4641BF4FD3}"/>
              </a:ext>
            </a:extLst>
          </p:cNvPr>
          <p:cNvSpPr/>
          <p:nvPr/>
        </p:nvSpPr>
        <p:spPr>
          <a:xfrm>
            <a:off x="4505093" y="4653775"/>
            <a:ext cx="923692" cy="914400"/>
          </a:xfrm>
          <a:prstGeom prst="roundRect">
            <a:avLst/>
          </a:prstGeom>
          <a:solidFill>
            <a:srgbClr val="C8A45D"/>
          </a:solidFill>
          <a:ln>
            <a:solidFill>
              <a:srgbClr val="132A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0" name="Retângulo: Cantos Arredondados 29">
            <a:extLst>
              <a:ext uri="{FF2B5EF4-FFF2-40B4-BE49-F238E27FC236}">
                <a16:creationId xmlns:a16="http://schemas.microsoft.com/office/drawing/2014/main" id="{DC423767-ECE8-3D43-BEB0-11907ADD142E}"/>
              </a:ext>
            </a:extLst>
          </p:cNvPr>
          <p:cNvSpPr/>
          <p:nvPr/>
        </p:nvSpPr>
        <p:spPr>
          <a:xfrm>
            <a:off x="8222166" y="4653775"/>
            <a:ext cx="923692" cy="914400"/>
          </a:xfrm>
          <a:prstGeom prst="roundRect">
            <a:avLst/>
          </a:prstGeom>
          <a:solidFill>
            <a:srgbClr val="C8A45D"/>
          </a:solidFill>
          <a:ln>
            <a:solidFill>
              <a:srgbClr val="132A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2" name="Gráfico 31" descr="Call center com preenchimento sólido">
            <a:extLst>
              <a:ext uri="{FF2B5EF4-FFF2-40B4-BE49-F238E27FC236}">
                <a16:creationId xmlns:a16="http://schemas.microsoft.com/office/drawing/2014/main" id="{F57F9B68-23A2-FAB4-8B55-8AE3593EC04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625227" y="1814792"/>
            <a:ext cx="663389" cy="663389"/>
          </a:xfrm>
          <a:prstGeom prst="rect">
            <a:avLst/>
          </a:prstGeom>
        </p:spPr>
      </p:pic>
      <p:pic>
        <p:nvPicPr>
          <p:cNvPr id="35" name="Gráfico 34" descr="Conexões com preenchimento sólido">
            <a:extLst>
              <a:ext uri="{FF2B5EF4-FFF2-40B4-BE49-F238E27FC236}">
                <a16:creationId xmlns:a16="http://schemas.microsoft.com/office/drawing/2014/main" id="{3D5CEF79-035C-5770-9245-53E94F44EEB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45019" y="4790514"/>
            <a:ext cx="663389" cy="663389"/>
          </a:xfrm>
          <a:prstGeom prst="rect">
            <a:avLst/>
          </a:prstGeom>
        </p:spPr>
      </p:pic>
      <p:pic>
        <p:nvPicPr>
          <p:cNvPr id="36" name="Gráfico 35" descr="Globo terrestre: Américas com preenchimento sólido">
            <a:extLst>
              <a:ext uri="{FF2B5EF4-FFF2-40B4-BE49-F238E27FC236}">
                <a16:creationId xmlns:a16="http://schemas.microsoft.com/office/drawing/2014/main" id="{7123DD58-A438-1CF4-0DFB-C43CB40BA70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344459" y="1813671"/>
            <a:ext cx="663389" cy="663389"/>
          </a:xfrm>
          <a:prstGeom prst="rect">
            <a:avLst/>
          </a:prstGeom>
        </p:spPr>
      </p:pic>
      <p:pic>
        <p:nvPicPr>
          <p:cNvPr id="37" name="Gráfico 36" descr="Grupo de mulheres com preenchimento sólido">
            <a:extLst>
              <a:ext uri="{FF2B5EF4-FFF2-40B4-BE49-F238E27FC236}">
                <a16:creationId xmlns:a16="http://schemas.microsoft.com/office/drawing/2014/main" id="{0561CA0D-93C7-A380-835E-70EFF80DC73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43899" y="3283323"/>
            <a:ext cx="663389" cy="663389"/>
          </a:xfrm>
          <a:prstGeom prst="rect">
            <a:avLst/>
          </a:prstGeom>
        </p:spPr>
      </p:pic>
      <p:pic>
        <p:nvPicPr>
          <p:cNvPr id="38" name="Gráfico 37" descr="Documento com preenchimento sólido">
            <a:extLst>
              <a:ext uri="{FF2B5EF4-FFF2-40B4-BE49-F238E27FC236}">
                <a16:creationId xmlns:a16="http://schemas.microsoft.com/office/drawing/2014/main" id="{124467AE-1028-5EB7-0438-0D0E681F05C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634752" y="4791634"/>
            <a:ext cx="663389" cy="663389"/>
          </a:xfrm>
          <a:prstGeom prst="rect">
            <a:avLst/>
          </a:prstGeom>
        </p:spPr>
      </p:pic>
      <p:pic>
        <p:nvPicPr>
          <p:cNvPr id="39" name="Gráfico 38" descr="Montanhas com preenchimento sólido">
            <a:extLst>
              <a:ext uri="{FF2B5EF4-FFF2-40B4-BE49-F238E27FC236}">
                <a16:creationId xmlns:a16="http://schemas.microsoft.com/office/drawing/2014/main" id="{C0C11D39-1E3B-16F2-FCD0-BA3BE33E063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625227" y="3249144"/>
            <a:ext cx="663389" cy="663389"/>
          </a:xfrm>
          <a:prstGeom prst="rect">
            <a:avLst/>
          </a:prstGeom>
        </p:spPr>
      </p:pic>
      <p:sp>
        <p:nvSpPr>
          <p:cNvPr id="41" name="TextBox 3">
            <a:extLst>
              <a:ext uri="{FF2B5EF4-FFF2-40B4-BE49-F238E27FC236}">
                <a16:creationId xmlns:a16="http://schemas.microsoft.com/office/drawing/2014/main" id="{7ABB63CF-F6AC-9795-6FF5-67314F1E2D0E}"/>
              </a:ext>
            </a:extLst>
          </p:cNvPr>
          <p:cNvSpPr txBox="1"/>
          <p:nvPr/>
        </p:nvSpPr>
        <p:spPr>
          <a:xfrm>
            <a:off x="713232" y="407465"/>
            <a:ext cx="4599878" cy="22775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80" b="1" i="0">
                <a:solidFill>
                  <a:srgbClr val="C8A45D"/>
                </a:solidFill>
                <a:latin typeface="Aptos"/>
              </a:rPr>
              <a:t>PORTFÓLIO INSTITUCIONAL</a:t>
            </a:r>
          </a:p>
        </p:txBody>
      </p:sp>
      <p:sp>
        <p:nvSpPr>
          <p:cNvPr id="43" name="Rectangle 4">
            <a:extLst>
              <a:ext uri="{FF2B5EF4-FFF2-40B4-BE49-F238E27FC236}">
                <a16:creationId xmlns:a16="http://schemas.microsoft.com/office/drawing/2014/main" id="{AEE94D24-C8B7-D6D3-5CBB-6C2485C87822}"/>
              </a:ext>
            </a:extLst>
          </p:cNvPr>
          <p:cNvSpPr/>
          <p:nvPr/>
        </p:nvSpPr>
        <p:spPr>
          <a:xfrm>
            <a:off x="815452" y="681340"/>
            <a:ext cx="558230" cy="13568"/>
          </a:xfrm>
          <a:prstGeom prst="rect">
            <a:avLst/>
          </a:prstGeom>
          <a:solidFill>
            <a:srgbClr val="C8A4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13488616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ight_b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85800" y="896112"/>
            <a:ext cx="2955074" cy="120032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sz="3600" b="1" i="0">
                <a:solidFill>
                  <a:srgbClr val="101416"/>
                </a:solidFill>
                <a:latin typeface="Aptos"/>
              </a:rPr>
              <a:t>Parcerias</a:t>
            </a:r>
            <a:endParaRPr lang="pt-BR" sz="3600" b="1">
              <a:solidFill>
                <a:srgbClr val="101416"/>
              </a:solidFill>
              <a:latin typeface="Aptos"/>
            </a:endParaRPr>
          </a:p>
          <a:p>
            <a:pPr algn="l"/>
            <a:r>
              <a:rPr sz="3600" b="1" i="0" dirty="0" err="1">
                <a:solidFill>
                  <a:srgbClr val="101416"/>
                </a:solidFill>
                <a:latin typeface="Aptos"/>
              </a:rPr>
              <a:t>estratégicas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652" y="2426803"/>
            <a:ext cx="2601207" cy="66941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1250" dirty="0" err="1">
                <a:solidFill>
                  <a:srgbClr val="132A32"/>
                </a:solidFill>
                <a:latin typeface="Aptos"/>
                <a:ea typeface="+mn-lt"/>
                <a:cs typeface="+mn-lt"/>
              </a:rPr>
              <a:t>Projetos</a:t>
            </a:r>
            <a:r>
              <a:rPr lang="en-US" sz="1250" dirty="0">
                <a:solidFill>
                  <a:srgbClr val="132A32"/>
                </a:solidFill>
                <a:latin typeface="Aptos"/>
                <a:ea typeface="+mn-lt"/>
                <a:cs typeface="+mn-lt"/>
              </a:rPr>
              <a:t> de </a:t>
            </a:r>
            <a:r>
              <a:rPr lang="en-US" sz="1250" dirty="0" err="1">
                <a:solidFill>
                  <a:srgbClr val="132A32"/>
                </a:solidFill>
                <a:latin typeface="Aptos"/>
                <a:ea typeface="+mn-lt"/>
                <a:cs typeface="+mn-lt"/>
              </a:rPr>
              <a:t>saúde</a:t>
            </a:r>
            <a:r>
              <a:rPr lang="en-US" sz="1250" dirty="0">
                <a:solidFill>
                  <a:srgbClr val="132A32"/>
                </a:solidFill>
                <a:latin typeface="Aptos"/>
                <a:ea typeface="+mn-lt"/>
                <a:cs typeface="+mn-lt"/>
              </a:rPr>
              <a:t> visual </a:t>
            </a:r>
            <a:r>
              <a:rPr lang="en-US" sz="1250" dirty="0" err="1">
                <a:solidFill>
                  <a:srgbClr val="132A32"/>
                </a:solidFill>
                <a:latin typeface="Aptos"/>
                <a:ea typeface="+mn-lt"/>
                <a:cs typeface="+mn-lt"/>
              </a:rPr>
              <a:t>ganham</a:t>
            </a:r>
            <a:r>
              <a:rPr lang="en-US" sz="1250" dirty="0">
                <a:solidFill>
                  <a:srgbClr val="132A32"/>
                </a:solidFill>
                <a:latin typeface="Aptos"/>
                <a:ea typeface="+mn-lt"/>
                <a:cs typeface="+mn-lt"/>
              </a:rPr>
              <a:t> </a:t>
            </a:r>
            <a:r>
              <a:rPr lang="en-US" sz="1250" dirty="0" err="1">
                <a:solidFill>
                  <a:srgbClr val="132A32"/>
                </a:solidFill>
                <a:latin typeface="Aptos"/>
                <a:ea typeface="+mn-lt"/>
                <a:cs typeface="+mn-lt"/>
              </a:rPr>
              <a:t>escala</a:t>
            </a:r>
            <a:r>
              <a:rPr lang="en-US" sz="1250" dirty="0">
                <a:solidFill>
                  <a:srgbClr val="132A32"/>
                </a:solidFill>
                <a:latin typeface="Aptos"/>
                <a:ea typeface="+mn-lt"/>
                <a:cs typeface="+mn-lt"/>
              </a:rPr>
              <a:t> </a:t>
            </a:r>
            <a:r>
              <a:rPr lang="en-US" sz="1250" dirty="0" err="1">
                <a:solidFill>
                  <a:srgbClr val="132A32"/>
                </a:solidFill>
                <a:latin typeface="Aptos"/>
                <a:ea typeface="+mn-lt"/>
                <a:cs typeface="+mn-lt"/>
              </a:rPr>
              <a:t>quando</a:t>
            </a:r>
            <a:r>
              <a:rPr lang="en-US" sz="1250" dirty="0">
                <a:solidFill>
                  <a:srgbClr val="132A32"/>
                </a:solidFill>
                <a:latin typeface="Aptos"/>
                <a:ea typeface="+mn-lt"/>
                <a:cs typeface="+mn-lt"/>
              </a:rPr>
              <a:t> </a:t>
            </a:r>
            <a:r>
              <a:rPr lang="pt-BR" sz="1250" dirty="0">
                <a:solidFill>
                  <a:srgbClr val="132A32"/>
                </a:solidFill>
                <a:latin typeface="Aptos"/>
                <a:ea typeface="+mn-lt"/>
                <a:cs typeface="+mn-lt"/>
              </a:rPr>
              <a:t>instituições</a:t>
            </a:r>
            <a:r>
              <a:rPr lang="en-US" sz="1250" dirty="0">
                <a:solidFill>
                  <a:srgbClr val="132A32"/>
                </a:solidFill>
                <a:latin typeface="Aptos"/>
                <a:ea typeface="+mn-lt"/>
                <a:cs typeface="+mn-lt"/>
              </a:rPr>
              <a:t> se </a:t>
            </a:r>
            <a:r>
              <a:rPr lang="en-US" sz="1250" dirty="0" err="1">
                <a:solidFill>
                  <a:srgbClr val="132A32"/>
                </a:solidFill>
                <a:latin typeface="Aptos"/>
                <a:ea typeface="+mn-lt"/>
                <a:cs typeface="+mn-lt"/>
              </a:rPr>
              <a:t>conectam</a:t>
            </a:r>
            <a:r>
              <a:rPr lang="en-US" sz="1250" dirty="0">
                <a:solidFill>
                  <a:srgbClr val="132A32"/>
                </a:solidFill>
                <a:latin typeface="Aptos"/>
                <a:ea typeface="+mn-lt"/>
                <a:cs typeface="+mn-lt"/>
              </a:rPr>
              <a:t> </a:t>
            </a:r>
            <a:r>
              <a:rPr lang="en-US" sz="1250" dirty="0" err="1">
                <a:solidFill>
                  <a:srgbClr val="132A32"/>
                </a:solidFill>
                <a:latin typeface="Aptos"/>
                <a:ea typeface="+mn-lt"/>
                <a:cs typeface="+mn-lt"/>
              </a:rPr>
              <a:t>por</a:t>
            </a:r>
            <a:r>
              <a:rPr lang="en-US" sz="1250" dirty="0">
                <a:solidFill>
                  <a:srgbClr val="132A32"/>
                </a:solidFill>
                <a:latin typeface="Aptos"/>
                <a:ea typeface="+mn-lt"/>
                <a:cs typeface="+mn-lt"/>
              </a:rPr>
              <a:t> um </a:t>
            </a:r>
            <a:r>
              <a:rPr lang="en-US" sz="1250" dirty="0" err="1">
                <a:solidFill>
                  <a:srgbClr val="132A32"/>
                </a:solidFill>
                <a:latin typeface="Aptos"/>
                <a:ea typeface="+mn-lt"/>
                <a:cs typeface="+mn-lt"/>
              </a:rPr>
              <a:t>objetivo</a:t>
            </a:r>
            <a:r>
              <a:rPr lang="en-US" sz="1250" dirty="0">
                <a:solidFill>
                  <a:srgbClr val="132A32"/>
                </a:solidFill>
                <a:latin typeface="Aptos"/>
                <a:ea typeface="+mn-lt"/>
                <a:cs typeface="+mn-lt"/>
              </a:rPr>
              <a:t> </a:t>
            </a:r>
            <a:r>
              <a:rPr lang="en-US" sz="1250" dirty="0" err="1">
                <a:solidFill>
                  <a:srgbClr val="132A32"/>
                </a:solidFill>
                <a:latin typeface="Aptos"/>
                <a:ea typeface="+mn-lt"/>
                <a:cs typeface="+mn-lt"/>
              </a:rPr>
              <a:t>comum</a:t>
            </a:r>
            <a:r>
              <a:rPr lang="en-US" sz="1250" dirty="0">
                <a:solidFill>
                  <a:srgbClr val="132A32"/>
                </a:solidFill>
                <a:latin typeface="Aptos"/>
                <a:ea typeface="+mn-lt"/>
                <a:cs typeface="+mn-lt"/>
              </a:rPr>
              <a:t>.</a:t>
            </a:r>
            <a:endParaRPr lang="pt-BR">
              <a:solidFill>
                <a:srgbClr val="132A32"/>
              </a:solidFill>
              <a:ea typeface="Calibri"/>
              <a:cs typeface="Calibri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548591" y="3108960"/>
            <a:ext cx="1229534" cy="5232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400" b="1" i="0">
                <a:solidFill>
                  <a:srgbClr val="F6F1E8"/>
                </a:solidFill>
                <a:latin typeface="Aptos"/>
              </a:rPr>
              <a:t>Associação
San Marco</a:t>
            </a:r>
          </a:p>
        </p:txBody>
      </p:sp>
      <p:cxnSp>
        <p:nvCxnSpPr>
          <p:cNvPr id="9" name="Connector 8"/>
          <p:cNvCxnSpPr/>
          <p:nvPr/>
        </p:nvCxnSpPr>
        <p:spPr>
          <a:xfrm flipH="1" flipV="1">
            <a:off x="4326673" y="2910840"/>
            <a:ext cx="2990014" cy="480544"/>
          </a:xfrm>
          <a:prstGeom prst="line">
            <a:avLst/>
          </a:prstGeom>
          <a:ln w="8890">
            <a:solidFill>
              <a:srgbClr val="D6C09C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9"/>
          <p:cNvSpPr/>
          <p:nvPr/>
        </p:nvSpPr>
        <p:spPr>
          <a:xfrm>
            <a:off x="3908131" y="2645069"/>
            <a:ext cx="1202102" cy="530352"/>
          </a:xfrm>
          <a:prstGeom prst="roundRect">
            <a:avLst/>
          </a:prstGeom>
          <a:solidFill>
            <a:srgbClr val="C8A45D"/>
          </a:solidFill>
          <a:ln w="6350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3960170" y="2797282"/>
            <a:ext cx="1097280" cy="261610"/>
          </a:xfrm>
          <a:prstGeom prst="rect">
            <a:avLst/>
          </a:prstGeom>
          <a:noFill/>
        </p:spPr>
        <p:txBody>
          <a:bodyPr wrap="square" lIns="91440" tIns="45720" rIns="91440" bIns="45720" anchor="ctr">
            <a:spAutoFit/>
          </a:bodyPr>
          <a:lstStyle/>
          <a:p>
            <a:pPr algn="ctr"/>
            <a:r>
              <a:rPr sz="1100" b="1" i="0">
                <a:solidFill>
                  <a:srgbClr val="101416"/>
                </a:solidFill>
                <a:latin typeface="Aptos"/>
              </a:rPr>
              <a:t>Municípios</a:t>
            </a:r>
          </a:p>
        </p:txBody>
      </p:sp>
      <p:cxnSp>
        <p:nvCxnSpPr>
          <p:cNvPr id="12" name="Connector 11"/>
          <p:cNvCxnSpPr/>
          <p:nvPr/>
        </p:nvCxnSpPr>
        <p:spPr>
          <a:xfrm flipH="1" flipV="1">
            <a:off x="5899367" y="1783080"/>
            <a:ext cx="1417320" cy="1673352"/>
          </a:xfrm>
          <a:prstGeom prst="line">
            <a:avLst/>
          </a:prstGeom>
          <a:ln w="8890">
            <a:solidFill>
              <a:srgbClr val="D6C09C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12"/>
          <p:cNvSpPr/>
          <p:nvPr/>
        </p:nvSpPr>
        <p:spPr>
          <a:xfrm>
            <a:off x="5332142" y="1247822"/>
            <a:ext cx="1202102" cy="530352"/>
          </a:xfrm>
          <a:prstGeom prst="roundRect">
            <a:avLst/>
          </a:prstGeom>
          <a:solidFill>
            <a:srgbClr val="C8A45D"/>
          </a:solidFill>
          <a:ln w="6350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5189035" y="1323984"/>
            <a:ext cx="1478279" cy="430887"/>
          </a:xfrm>
          <a:prstGeom prst="rect">
            <a:avLst/>
          </a:prstGeom>
          <a:noFill/>
        </p:spPr>
        <p:txBody>
          <a:bodyPr wrap="square" lIns="91440" tIns="45720" rIns="91440" bIns="45720" anchor="ctr">
            <a:spAutoFit/>
          </a:bodyPr>
          <a:lstStyle/>
          <a:p>
            <a:pPr algn="ctr"/>
            <a:r>
              <a:rPr lang="pt-BR" sz="1100" b="1" dirty="0" err="1">
                <a:solidFill>
                  <a:srgbClr val="101416"/>
                </a:solidFill>
                <a:latin typeface="Aptos"/>
              </a:rPr>
              <a:t>Secretarias</a:t>
            </a:r>
          </a:p>
          <a:p>
            <a:pPr algn="ctr"/>
            <a:r>
              <a:rPr lang="pt-BR" sz="1100" b="1" dirty="0">
                <a:solidFill>
                  <a:srgbClr val="101416"/>
                </a:solidFill>
                <a:latin typeface="Aptos"/>
              </a:rPr>
              <a:t>de</a:t>
            </a:r>
            <a:r>
              <a:rPr sz="1100" b="1" i="0" dirty="0">
                <a:solidFill>
                  <a:srgbClr val="101416"/>
                </a:solidFill>
                <a:latin typeface="Aptos"/>
              </a:rPr>
              <a:t> </a:t>
            </a:r>
            <a:r>
              <a:rPr sz="1100" b="1" i="0" dirty="0" err="1">
                <a:solidFill>
                  <a:srgbClr val="101416"/>
                </a:solidFill>
                <a:latin typeface="Aptos"/>
              </a:rPr>
              <a:t>Saúde</a:t>
            </a:r>
            <a:endParaRPr lang="pt-BR" sz="1100" b="1" i="0">
              <a:solidFill>
                <a:srgbClr val="101416"/>
              </a:solidFill>
              <a:latin typeface="Aptos"/>
            </a:endParaRPr>
          </a:p>
        </p:txBody>
      </p:sp>
      <p:cxnSp>
        <p:nvCxnSpPr>
          <p:cNvPr id="15" name="Connector 14"/>
          <p:cNvCxnSpPr/>
          <p:nvPr/>
        </p:nvCxnSpPr>
        <p:spPr>
          <a:xfrm flipV="1">
            <a:off x="7316687" y="1783080"/>
            <a:ext cx="2377440" cy="1673352"/>
          </a:xfrm>
          <a:prstGeom prst="line">
            <a:avLst/>
          </a:prstGeom>
          <a:ln w="8890">
            <a:solidFill>
              <a:srgbClr val="D6C09C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ounded Rectangle 15"/>
          <p:cNvSpPr/>
          <p:nvPr/>
        </p:nvSpPr>
        <p:spPr>
          <a:xfrm>
            <a:off x="9145487" y="1619529"/>
            <a:ext cx="1202102" cy="437425"/>
          </a:xfrm>
          <a:prstGeom prst="roundRect">
            <a:avLst/>
          </a:prstGeom>
          <a:solidFill>
            <a:srgbClr val="C8A45D"/>
          </a:solidFill>
          <a:ln w="6350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9309038" y="1715986"/>
            <a:ext cx="874256" cy="261610"/>
          </a:xfrm>
          <a:prstGeom prst="rect">
            <a:avLst/>
          </a:prstGeom>
          <a:noFill/>
        </p:spPr>
        <p:txBody>
          <a:bodyPr wrap="square" lIns="91440" tIns="45720" rIns="91440" bIns="45720" anchor="ctr">
            <a:spAutoFit/>
          </a:bodyPr>
          <a:lstStyle/>
          <a:p>
            <a:pPr algn="ctr"/>
            <a:r>
              <a:rPr sz="1100" b="1" i="0">
                <a:solidFill>
                  <a:srgbClr val="101416"/>
                </a:solidFill>
                <a:latin typeface="Aptos"/>
              </a:rPr>
              <a:t>Escolas</a:t>
            </a:r>
          </a:p>
        </p:txBody>
      </p:sp>
      <p:cxnSp>
        <p:nvCxnSpPr>
          <p:cNvPr id="18" name="Connector 17"/>
          <p:cNvCxnSpPr/>
          <p:nvPr/>
        </p:nvCxnSpPr>
        <p:spPr>
          <a:xfrm flipV="1">
            <a:off x="7316687" y="3133864"/>
            <a:ext cx="3311913" cy="350446"/>
          </a:xfrm>
          <a:prstGeom prst="line">
            <a:avLst/>
          </a:prstGeom>
          <a:ln w="8890">
            <a:solidFill>
              <a:srgbClr val="D6C09C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Rounded Rectangle 18"/>
          <p:cNvSpPr/>
          <p:nvPr/>
        </p:nvSpPr>
        <p:spPr>
          <a:xfrm>
            <a:off x="10498132" y="2914557"/>
            <a:ext cx="1034834" cy="502474"/>
          </a:xfrm>
          <a:prstGeom prst="roundRect">
            <a:avLst/>
          </a:prstGeom>
          <a:solidFill>
            <a:srgbClr val="C8A45D"/>
          </a:solidFill>
          <a:ln w="6350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10596633" y="2975388"/>
            <a:ext cx="874256" cy="430887"/>
          </a:xfrm>
          <a:prstGeom prst="rect">
            <a:avLst/>
          </a:prstGeom>
          <a:noFill/>
        </p:spPr>
        <p:txBody>
          <a:bodyPr wrap="square" lIns="91440" tIns="45720" rIns="91440" bIns="45720" anchor="ctr">
            <a:spAutoFit/>
          </a:bodyPr>
          <a:lstStyle/>
          <a:p>
            <a:pPr algn="ctr"/>
            <a:r>
              <a:rPr sz="1100" b="1" i="0">
                <a:solidFill>
                  <a:srgbClr val="101416"/>
                </a:solidFill>
                <a:latin typeface="Aptos"/>
              </a:rPr>
              <a:t>Hospitais e clínicas</a:t>
            </a:r>
          </a:p>
        </p:txBody>
      </p:sp>
      <p:cxnSp>
        <p:nvCxnSpPr>
          <p:cNvPr id="21" name="Connector 20"/>
          <p:cNvCxnSpPr/>
          <p:nvPr/>
        </p:nvCxnSpPr>
        <p:spPr>
          <a:xfrm flipH="1">
            <a:off x="4024847" y="3456432"/>
            <a:ext cx="3291840" cy="1481328"/>
          </a:xfrm>
          <a:prstGeom prst="line">
            <a:avLst/>
          </a:prstGeom>
          <a:ln w="8890">
            <a:solidFill>
              <a:srgbClr val="D6C09C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Rounded Rectangle 21"/>
          <p:cNvSpPr/>
          <p:nvPr/>
        </p:nvSpPr>
        <p:spPr>
          <a:xfrm>
            <a:off x="3476207" y="4709160"/>
            <a:ext cx="1202102" cy="428133"/>
          </a:xfrm>
          <a:prstGeom prst="roundRect">
            <a:avLst/>
          </a:prstGeom>
          <a:solidFill>
            <a:srgbClr val="C8A45D"/>
          </a:solidFill>
          <a:ln w="6350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3639758" y="4795620"/>
            <a:ext cx="874256" cy="261610"/>
          </a:xfrm>
          <a:prstGeom prst="rect">
            <a:avLst/>
          </a:prstGeom>
          <a:noFill/>
        </p:spPr>
        <p:txBody>
          <a:bodyPr wrap="square" lIns="91440" tIns="45720" rIns="91440" bIns="45720" anchor="ctr">
            <a:spAutoFit/>
          </a:bodyPr>
          <a:lstStyle/>
          <a:p>
            <a:pPr algn="ctr"/>
            <a:r>
              <a:rPr sz="1100" b="1" i="0">
                <a:solidFill>
                  <a:srgbClr val="101416"/>
                </a:solidFill>
                <a:latin typeface="Aptos"/>
              </a:rPr>
              <a:t>Empresas</a:t>
            </a:r>
          </a:p>
        </p:txBody>
      </p:sp>
      <p:cxnSp>
        <p:nvCxnSpPr>
          <p:cNvPr id="24" name="Connector 23"/>
          <p:cNvCxnSpPr/>
          <p:nvPr/>
        </p:nvCxnSpPr>
        <p:spPr>
          <a:xfrm flipH="1">
            <a:off x="6003446" y="3456432"/>
            <a:ext cx="1313241" cy="2272321"/>
          </a:xfrm>
          <a:prstGeom prst="line">
            <a:avLst/>
          </a:prstGeom>
          <a:ln w="8890">
            <a:solidFill>
              <a:srgbClr val="D6C09C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Rounded Rectangle 24"/>
          <p:cNvSpPr/>
          <p:nvPr/>
        </p:nvSpPr>
        <p:spPr>
          <a:xfrm>
            <a:off x="5278244" y="5686007"/>
            <a:ext cx="1146346" cy="381670"/>
          </a:xfrm>
          <a:prstGeom prst="roundRect">
            <a:avLst/>
          </a:prstGeom>
          <a:solidFill>
            <a:srgbClr val="C8A45D"/>
          </a:solidFill>
          <a:ln w="6350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5376747" y="5772467"/>
            <a:ext cx="874256" cy="261610"/>
          </a:xfrm>
          <a:prstGeom prst="rect">
            <a:avLst/>
          </a:prstGeom>
          <a:noFill/>
        </p:spPr>
        <p:txBody>
          <a:bodyPr wrap="square" lIns="91440" tIns="45720" rIns="91440" bIns="45720" anchor="ctr">
            <a:spAutoFit/>
          </a:bodyPr>
          <a:lstStyle/>
          <a:p>
            <a:pPr algn="ctr"/>
            <a:r>
              <a:rPr sz="1100" b="1" i="0">
                <a:solidFill>
                  <a:srgbClr val="101416"/>
                </a:solidFill>
                <a:latin typeface="Aptos"/>
              </a:rPr>
              <a:t>Filantropia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7316687" y="3456432"/>
            <a:ext cx="2651759" cy="1984248"/>
          </a:xfrm>
          <a:prstGeom prst="line">
            <a:avLst/>
          </a:prstGeom>
          <a:ln w="8890">
            <a:solidFill>
              <a:srgbClr val="D6C09C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Rounded Rectangle 27"/>
          <p:cNvSpPr/>
          <p:nvPr/>
        </p:nvSpPr>
        <p:spPr>
          <a:xfrm>
            <a:off x="9382636" y="5239958"/>
            <a:ext cx="1239272" cy="381670"/>
          </a:xfrm>
          <a:prstGeom prst="roundRect">
            <a:avLst/>
          </a:prstGeom>
          <a:solidFill>
            <a:srgbClr val="C8A45D"/>
          </a:solidFill>
          <a:ln w="6350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9378919" y="5303186"/>
            <a:ext cx="1273841" cy="261610"/>
          </a:xfrm>
          <a:prstGeom prst="rect">
            <a:avLst/>
          </a:prstGeom>
          <a:noFill/>
        </p:spPr>
        <p:txBody>
          <a:bodyPr wrap="square" lIns="91440" tIns="45720" rIns="91440" bIns="45720" anchor="ctr">
            <a:spAutoFit/>
          </a:bodyPr>
          <a:lstStyle/>
          <a:p>
            <a:pPr algn="ctr"/>
            <a:r>
              <a:rPr sz="1100" b="1" i="0">
                <a:solidFill>
                  <a:srgbClr val="101416"/>
                </a:solidFill>
                <a:latin typeface="Aptos"/>
              </a:rPr>
              <a:t>Comunidade</a:t>
            </a:r>
          </a:p>
        </p:txBody>
      </p:sp>
      <p:cxnSp>
        <p:nvCxnSpPr>
          <p:cNvPr id="30" name="Connector 29"/>
          <p:cNvCxnSpPr/>
          <p:nvPr/>
        </p:nvCxnSpPr>
        <p:spPr>
          <a:xfrm>
            <a:off x="7298103" y="3456432"/>
            <a:ext cx="3302619" cy="942353"/>
          </a:xfrm>
          <a:prstGeom prst="line">
            <a:avLst/>
          </a:prstGeom>
          <a:ln w="8890">
            <a:solidFill>
              <a:srgbClr val="D6C09C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Rounded Rectangle 30"/>
          <p:cNvSpPr/>
          <p:nvPr/>
        </p:nvSpPr>
        <p:spPr>
          <a:xfrm>
            <a:off x="10507423" y="4049380"/>
            <a:ext cx="1062712" cy="530352"/>
          </a:xfrm>
          <a:prstGeom prst="roundRect">
            <a:avLst/>
          </a:prstGeom>
          <a:solidFill>
            <a:srgbClr val="C8A45D"/>
          </a:solidFill>
          <a:ln w="6350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10596633" y="4097665"/>
            <a:ext cx="874256" cy="430887"/>
          </a:xfrm>
          <a:prstGeom prst="rect">
            <a:avLst/>
          </a:prstGeom>
          <a:noFill/>
        </p:spPr>
        <p:txBody>
          <a:bodyPr wrap="square" lIns="91440" tIns="45720" rIns="91440" bIns="45720" anchor="ctr">
            <a:spAutoFit/>
          </a:bodyPr>
          <a:lstStyle/>
          <a:p>
            <a:pPr algn="ctr"/>
            <a:r>
              <a:rPr sz="1100" b="1" i="0">
                <a:solidFill>
                  <a:srgbClr val="101416"/>
                </a:solidFill>
                <a:latin typeface="Aptos"/>
              </a:rPr>
              <a:t>Ações sociais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84760" y="5429456"/>
            <a:ext cx="2881475" cy="61555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700" b="1" i="0">
                <a:solidFill>
                  <a:srgbClr val="9F7D37"/>
                </a:solidFill>
                <a:latin typeface="Aptos"/>
              </a:rPr>
              <a:t>A parceria certa transforma acesso em cuidado.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02920" y="6446520"/>
            <a:ext cx="365760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750" b="1" i="0">
                <a:solidFill>
                  <a:srgbClr val="0F3D36"/>
                </a:solidFill>
                <a:latin typeface="Aptos"/>
              </a:rPr>
              <a:t>ASSOCIAÇÃO SAN MARCO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1109960" y="6446520"/>
            <a:ext cx="64008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700" b="0" i="0">
                <a:solidFill>
                  <a:srgbClr val="6B6B63"/>
                </a:solidFill>
                <a:latin typeface="Aptos"/>
              </a:rPr>
              <a:t>10 / 15</a:t>
            </a:r>
          </a:p>
        </p:txBody>
      </p:sp>
      <p:sp>
        <p:nvSpPr>
          <p:cNvPr id="36" name="Rectangle 35"/>
          <p:cNvSpPr/>
          <p:nvPr/>
        </p:nvSpPr>
        <p:spPr>
          <a:xfrm>
            <a:off x="502920" y="6318504"/>
            <a:ext cx="11173968" cy="9144"/>
          </a:xfrm>
          <a:prstGeom prst="rect">
            <a:avLst/>
          </a:prstGeom>
          <a:solidFill>
            <a:srgbClr val="D7D3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TextBox 5">
            <a:extLst>
              <a:ext uri="{FF2B5EF4-FFF2-40B4-BE49-F238E27FC236}">
                <a16:creationId xmlns:a16="http://schemas.microsoft.com/office/drawing/2014/main" id="{FD81C290-B0FC-A03B-1CD8-76059E76DAB6}"/>
              </a:ext>
            </a:extLst>
          </p:cNvPr>
          <p:cNvSpPr txBox="1"/>
          <p:nvPr/>
        </p:nvSpPr>
        <p:spPr>
          <a:xfrm>
            <a:off x="685652" y="3318898"/>
            <a:ext cx="2591916" cy="132343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171450" indent="-171450">
              <a:buFont typeface="Arial"/>
              <a:buChar char="•"/>
            </a:pPr>
            <a:r>
              <a:rPr lang="en-US" sz="1000" dirty="0">
                <a:solidFill>
                  <a:srgbClr val="132A32"/>
                </a:solidFill>
                <a:latin typeface="Aptos"/>
                <a:ea typeface="+mn-lt"/>
                <a:cs typeface="+mn-lt"/>
              </a:rPr>
              <a:t>A San Marco </a:t>
            </a:r>
            <a:r>
              <a:rPr lang="en-US" sz="1000" dirty="0" err="1">
                <a:solidFill>
                  <a:srgbClr val="132A32"/>
                </a:solidFill>
                <a:latin typeface="Aptos"/>
                <a:ea typeface="+mn-lt"/>
                <a:cs typeface="+mn-lt"/>
              </a:rPr>
              <a:t>desenvolve</a:t>
            </a:r>
            <a:r>
              <a:rPr lang="en-US" sz="1000" dirty="0">
                <a:solidFill>
                  <a:srgbClr val="132A32"/>
                </a:solidFill>
                <a:latin typeface="Aptos"/>
                <a:ea typeface="+mn-lt"/>
                <a:cs typeface="+mn-lt"/>
              </a:rPr>
              <a:t> </a:t>
            </a:r>
            <a:r>
              <a:rPr lang="en-US" sz="1000" dirty="0" err="1">
                <a:solidFill>
                  <a:srgbClr val="132A32"/>
                </a:solidFill>
                <a:latin typeface="Aptos"/>
                <a:ea typeface="+mn-lt"/>
                <a:cs typeface="+mn-lt"/>
              </a:rPr>
              <a:t>projetos</a:t>
            </a:r>
            <a:r>
              <a:rPr lang="en-US" sz="1000" dirty="0">
                <a:solidFill>
                  <a:srgbClr val="132A32"/>
                </a:solidFill>
                <a:latin typeface="Aptos"/>
                <a:ea typeface="+mn-lt"/>
                <a:cs typeface="+mn-lt"/>
              </a:rPr>
              <a:t> </a:t>
            </a:r>
            <a:r>
              <a:rPr lang="en-US" sz="1000" dirty="0" err="1">
                <a:solidFill>
                  <a:srgbClr val="132A32"/>
                </a:solidFill>
                <a:latin typeface="Aptos"/>
                <a:ea typeface="+mn-lt"/>
                <a:cs typeface="+mn-lt"/>
              </a:rPr>
              <a:t>em</a:t>
            </a:r>
            <a:r>
              <a:rPr lang="en-US" sz="1000" dirty="0">
                <a:solidFill>
                  <a:srgbClr val="132A32"/>
                </a:solidFill>
                <a:latin typeface="Aptos"/>
                <a:ea typeface="+mn-lt"/>
                <a:cs typeface="+mn-lt"/>
              </a:rPr>
              <a:t> conjunto com </a:t>
            </a:r>
            <a:r>
              <a:rPr lang="en-US" sz="1000" dirty="0" err="1">
                <a:solidFill>
                  <a:srgbClr val="132A32"/>
                </a:solidFill>
                <a:latin typeface="Aptos"/>
                <a:ea typeface="+mn-lt"/>
                <a:cs typeface="+mn-lt"/>
              </a:rPr>
              <a:t>parceiros</a:t>
            </a:r>
            <a:r>
              <a:rPr lang="en-US" sz="1000" dirty="0">
                <a:solidFill>
                  <a:srgbClr val="132A32"/>
                </a:solidFill>
                <a:latin typeface="Aptos"/>
                <a:ea typeface="+mn-lt"/>
                <a:cs typeface="+mn-lt"/>
              </a:rPr>
              <a:t> </a:t>
            </a:r>
            <a:r>
              <a:rPr lang="en-US" sz="1000" dirty="0" err="1">
                <a:solidFill>
                  <a:srgbClr val="132A32"/>
                </a:solidFill>
                <a:latin typeface="Aptos"/>
                <a:ea typeface="+mn-lt"/>
                <a:cs typeface="+mn-lt"/>
              </a:rPr>
              <a:t>institucionais</a:t>
            </a:r>
            <a:r>
              <a:rPr lang="en-US" sz="1000" dirty="0">
                <a:solidFill>
                  <a:srgbClr val="132A32"/>
                </a:solidFill>
                <a:latin typeface="Aptos"/>
                <a:ea typeface="+mn-lt"/>
                <a:cs typeface="+mn-lt"/>
              </a:rPr>
              <a:t>, </a:t>
            </a:r>
            <a:r>
              <a:rPr lang="en-US" sz="1000" dirty="0" err="1">
                <a:solidFill>
                  <a:srgbClr val="132A32"/>
                </a:solidFill>
                <a:latin typeface="Aptos"/>
                <a:ea typeface="+mn-lt"/>
                <a:cs typeface="+mn-lt"/>
              </a:rPr>
              <a:t>públicos</a:t>
            </a:r>
            <a:r>
              <a:rPr lang="en-US" sz="1000" dirty="0">
                <a:solidFill>
                  <a:srgbClr val="132A32"/>
                </a:solidFill>
                <a:latin typeface="Aptos"/>
                <a:ea typeface="+mn-lt"/>
                <a:cs typeface="+mn-lt"/>
              </a:rPr>
              <a:t>, privados e </a:t>
            </a:r>
            <a:r>
              <a:rPr lang="en-US" sz="1000" dirty="0" err="1">
                <a:solidFill>
                  <a:srgbClr val="132A32"/>
                </a:solidFill>
                <a:latin typeface="Aptos"/>
                <a:ea typeface="+mn-lt"/>
                <a:cs typeface="+mn-lt"/>
              </a:rPr>
              <a:t>sociais</a:t>
            </a:r>
            <a:r>
              <a:rPr lang="en-US" sz="1000" dirty="0">
                <a:solidFill>
                  <a:srgbClr val="132A32"/>
                </a:solidFill>
                <a:latin typeface="Aptos"/>
                <a:ea typeface="+mn-lt"/>
                <a:cs typeface="+mn-lt"/>
              </a:rPr>
              <a:t>. </a:t>
            </a:r>
            <a:endParaRPr lang="pt-BR" sz="1000">
              <a:solidFill>
                <a:srgbClr val="132A32"/>
              </a:solidFill>
              <a:latin typeface="Aptos"/>
              <a:ea typeface="+mn-lt"/>
              <a:cs typeface="+mn-lt"/>
            </a:endParaRPr>
          </a:p>
          <a:p>
            <a:pPr>
              <a:buFont typeface="Arial"/>
              <a:buChar char="•"/>
            </a:pPr>
            <a:endParaRPr lang="pt-BR" sz="1000" dirty="0">
              <a:solidFill>
                <a:srgbClr val="132A32"/>
              </a:solidFill>
              <a:latin typeface="Aptos"/>
            </a:endParaRPr>
          </a:p>
          <a:p>
            <a:pPr marL="171450" indent="-171450">
              <a:buFont typeface="Arial"/>
              <a:buChar char="•"/>
            </a:pPr>
            <a:r>
              <a:rPr lang="en-US" sz="1000" dirty="0">
                <a:solidFill>
                  <a:srgbClr val="132A32"/>
                </a:solidFill>
                <a:latin typeface="Aptos"/>
                <a:ea typeface="+mn-lt"/>
                <a:cs typeface="+mn-lt"/>
              </a:rPr>
              <a:t>Cada </a:t>
            </a:r>
            <a:r>
              <a:rPr lang="en-US" sz="1000" dirty="0" err="1">
                <a:solidFill>
                  <a:srgbClr val="132A32"/>
                </a:solidFill>
                <a:latin typeface="Aptos"/>
                <a:ea typeface="+mn-lt"/>
                <a:cs typeface="+mn-lt"/>
              </a:rPr>
              <a:t>parceria</a:t>
            </a:r>
            <a:r>
              <a:rPr lang="en-US" sz="1000" dirty="0">
                <a:solidFill>
                  <a:srgbClr val="132A32"/>
                </a:solidFill>
                <a:latin typeface="Aptos"/>
                <a:ea typeface="+mn-lt"/>
                <a:cs typeface="+mn-lt"/>
              </a:rPr>
              <a:t> </a:t>
            </a:r>
            <a:r>
              <a:rPr lang="en-US" sz="1000" dirty="0" err="1">
                <a:solidFill>
                  <a:srgbClr val="132A32"/>
                </a:solidFill>
                <a:latin typeface="Aptos"/>
                <a:ea typeface="+mn-lt"/>
                <a:cs typeface="+mn-lt"/>
              </a:rPr>
              <a:t>pode</a:t>
            </a:r>
            <a:r>
              <a:rPr lang="en-US" sz="1000" dirty="0">
                <a:solidFill>
                  <a:srgbClr val="132A32"/>
                </a:solidFill>
                <a:latin typeface="Aptos"/>
                <a:ea typeface="+mn-lt"/>
                <a:cs typeface="+mn-lt"/>
              </a:rPr>
              <a:t> ser </a:t>
            </a:r>
            <a:r>
              <a:rPr lang="en-US" sz="1000" dirty="0" err="1">
                <a:solidFill>
                  <a:srgbClr val="132A32"/>
                </a:solidFill>
                <a:latin typeface="Aptos"/>
                <a:ea typeface="+mn-lt"/>
                <a:cs typeface="+mn-lt"/>
              </a:rPr>
              <a:t>estruturada</a:t>
            </a:r>
            <a:r>
              <a:rPr lang="en-US" sz="1000" dirty="0">
                <a:solidFill>
                  <a:srgbClr val="132A32"/>
                </a:solidFill>
                <a:latin typeface="Aptos"/>
                <a:ea typeface="+mn-lt"/>
                <a:cs typeface="+mn-lt"/>
              </a:rPr>
              <a:t> </a:t>
            </a:r>
            <a:r>
              <a:rPr lang="en-US" sz="1000" dirty="0" err="1">
                <a:solidFill>
                  <a:srgbClr val="132A32"/>
                </a:solidFill>
                <a:latin typeface="Aptos"/>
                <a:ea typeface="+mn-lt"/>
                <a:cs typeface="+mn-lt"/>
              </a:rPr>
              <a:t>conforme</a:t>
            </a:r>
            <a:r>
              <a:rPr lang="en-US" sz="1000" dirty="0">
                <a:solidFill>
                  <a:srgbClr val="132A32"/>
                </a:solidFill>
                <a:latin typeface="Aptos"/>
                <a:ea typeface="+mn-lt"/>
                <a:cs typeface="+mn-lt"/>
              </a:rPr>
              <a:t> a </a:t>
            </a:r>
            <a:r>
              <a:rPr lang="en-US" sz="1000" dirty="0" err="1">
                <a:solidFill>
                  <a:srgbClr val="132A32"/>
                </a:solidFill>
                <a:latin typeface="Aptos"/>
                <a:ea typeface="+mn-lt"/>
                <a:cs typeface="+mn-lt"/>
              </a:rPr>
              <a:t>demanda</a:t>
            </a:r>
            <a:r>
              <a:rPr lang="en-US" sz="1000" dirty="0">
                <a:solidFill>
                  <a:srgbClr val="132A32"/>
                </a:solidFill>
                <a:latin typeface="Aptos"/>
                <a:ea typeface="+mn-lt"/>
                <a:cs typeface="+mn-lt"/>
              </a:rPr>
              <a:t> local, a </a:t>
            </a:r>
            <a:r>
              <a:rPr lang="en-US" sz="1000" dirty="0" err="1">
                <a:solidFill>
                  <a:srgbClr val="132A32"/>
                </a:solidFill>
                <a:latin typeface="Aptos"/>
                <a:ea typeface="+mn-lt"/>
                <a:cs typeface="+mn-lt"/>
              </a:rPr>
              <a:t>capacidade</a:t>
            </a:r>
            <a:r>
              <a:rPr lang="en-US" sz="1000" dirty="0">
                <a:solidFill>
                  <a:srgbClr val="132A32"/>
                </a:solidFill>
                <a:latin typeface="Aptos"/>
                <a:ea typeface="+mn-lt"/>
                <a:cs typeface="+mn-lt"/>
              </a:rPr>
              <a:t> de </a:t>
            </a:r>
            <a:r>
              <a:rPr lang="en-US" sz="1000" dirty="0" err="1">
                <a:solidFill>
                  <a:srgbClr val="132A32"/>
                </a:solidFill>
                <a:latin typeface="Aptos"/>
                <a:ea typeface="+mn-lt"/>
                <a:cs typeface="+mn-lt"/>
              </a:rPr>
              <a:t>execução</a:t>
            </a:r>
            <a:r>
              <a:rPr lang="en-US" sz="1000" dirty="0">
                <a:solidFill>
                  <a:srgbClr val="132A32"/>
                </a:solidFill>
                <a:latin typeface="Aptos"/>
                <a:ea typeface="+mn-lt"/>
                <a:cs typeface="+mn-lt"/>
              </a:rPr>
              <a:t> e o </a:t>
            </a:r>
            <a:r>
              <a:rPr lang="en-US" sz="1000" dirty="0" err="1">
                <a:solidFill>
                  <a:srgbClr val="132A32"/>
                </a:solidFill>
                <a:latin typeface="Aptos"/>
                <a:ea typeface="+mn-lt"/>
                <a:cs typeface="+mn-lt"/>
              </a:rPr>
              <a:t>impacto</a:t>
            </a:r>
            <a:r>
              <a:rPr lang="en-US" sz="1000" dirty="0">
                <a:solidFill>
                  <a:srgbClr val="132A32"/>
                </a:solidFill>
                <a:latin typeface="Aptos"/>
                <a:ea typeface="+mn-lt"/>
                <a:cs typeface="+mn-lt"/>
              </a:rPr>
              <a:t> </a:t>
            </a:r>
            <a:r>
              <a:rPr lang="en-US" sz="1000" dirty="0" err="1">
                <a:solidFill>
                  <a:srgbClr val="132A32"/>
                </a:solidFill>
                <a:latin typeface="Aptos"/>
                <a:ea typeface="+mn-lt"/>
                <a:cs typeface="+mn-lt"/>
              </a:rPr>
              <a:t>desejado</a:t>
            </a:r>
            <a:r>
              <a:rPr lang="en-US" sz="1000" dirty="0">
                <a:solidFill>
                  <a:srgbClr val="132A32"/>
                </a:solidFill>
                <a:latin typeface="Aptos"/>
                <a:ea typeface="+mn-lt"/>
                <a:cs typeface="+mn-lt"/>
              </a:rPr>
              <a:t>.  </a:t>
            </a:r>
            <a:endParaRPr sz="1000">
              <a:solidFill>
                <a:srgbClr val="132A32"/>
              </a:solidFill>
              <a:latin typeface="Aptos"/>
              <a:ea typeface="Calibri"/>
              <a:cs typeface="Calibri"/>
            </a:endParaRPr>
          </a:p>
        </p:txBody>
      </p:sp>
      <p:pic>
        <p:nvPicPr>
          <p:cNvPr id="45" name="Imagem 44">
            <a:extLst>
              <a:ext uri="{FF2B5EF4-FFF2-40B4-BE49-F238E27FC236}">
                <a16:creationId xmlns:a16="http://schemas.microsoft.com/office/drawing/2014/main" id="{BA962B1D-A7F4-22F0-8096-A985583D20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8536" y="1839951"/>
            <a:ext cx="3791416" cy="3717074"/>
          </a:xfrm>
          <a:prstGeom prst="rect">
            <a:avLst/>
          </a:prstGeom>
        </p:spPr>
      </p:pic>
      <p:sp>
        <p:nvSpPr>
          <p:cNvPr id="47" name="TextBox 3">
            <a:extLst>
              <a:ext uri="{FF2B5EF4-FFF2-40B4-BE49-F238E27FC236}">
                <a16:creationId xmlns:a16="http://schemas.microsoft.com/office/drawing/2014/main" id="{8161967A-AD65-94CE-9001-6B65ECE71007}"/>
              </a:ext>
            </a:extLst>
          </p:cNvPr>
          <p:cNvSpPr txBox="1"/>
          <p:nvPr/>
        </p:nvSpPr>
        <p:spPr>
          <a:xfrm>
            <a:off x="713232" y="407465"/>
            <a:ext cx="4599878" cy="22775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80" b="1" i="0">
                <a:solidFill>
                  <a:srgbClr val="C8A45D"/>
                </a:solidFill>
                <a:latin typeface="Aptos"/>
              </a:rPr>
              <a:t>PORTFÓLIO INSTITUCIONAL</a:t>
            </a:r>
          </a:p>
        </p:txBody>
      </p:sp>
      <p:sp>
        <p:nvSpPr>
          <p:cNvPr id="49" name="Rectangle 4">
            <a:extLst>
              <a:ext uri="{FF2B5EF4-FFF2-40B4-BE49-F238E27FC236}">
                <a16:creationId xmlns:a16="http://schemas.microsoft.com/office/drawing/2014/main" id="{363004B1-647B-3FE2-3049-7AF4679A1B12}"/>
              </a:ext>
            </a:extLst>
          </p:cNvPr>
          <p:cNvSpPr/>
          <p:nvPr/>
        </p:nvSpPr>
        <p:spPr>
          <a:xfrm>
            <a:off x="815452" y="681340"/>
            <a:ext cx="558230" cy="13568"/>
          </a:xfrm>
          <a:prstGeom prst="rect">
            <a:avLst/>
          </a:prstGeom>
          <a:solidFill>
            <a:srgbClr val="C8A4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Imagem 52" descr="Padrão do plano de fundo">
            <a:extLst>
              <a:ext uri="{FF2B5EF4-FFF2-40B4-BE49-F238E27FC236}">
                <a16:creationId xmlns:a16="http://schemas.microsoft.com/office/drawing/2014/main" id="{E098737F-1566-D5BF-3CE4-075B190C12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85800" y="896112"/>
            <a:ext cx="685800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100" b="1" i="0">
                <a:solidFill>
                  <a:srgbClr val="FFFFFF"/>
                </a:solidFill>
                <a:latin typeface="Aptos"/>
              </a:rPr>
              <a:t>Indicadores e resultados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94944" y="1627632"/>
            <a:ext cx="576072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50" b="0" i="0">
                <a:solidFill>
                  <a:srgbClr val="B7B4AB"/>
                </a:solidFill>
                <a:latin typeface="Aptos"/>
              </a:rPr>
              <a:t>Dados que demonstram alcance, eficiência e transparência para parceiros.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49808" y="2098288"/>
            <a:ext cx="1539240" cy="841248"/>
          </a:xfrm>
          <a:prstGeom prst="roundRect">
            <a:avLst/>
          </a:prstGeom>
          <a:solidFill>
            <a:srgbClr val="132A32"/>
          </a:solidFill>
          <a:ln>
            <a:solidFill>
              <a:srgbClr val="C8A45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14400" y="2217160"/>
            <a:ext cx="11887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200" b="1" i="0">
                <a:solidFill>
                  <a:srgbClr val="C8A45D"/>
                </a:solidFill>
                <a:latin typeface="Aptos"/>
              </a:rPr>
              <a:t>622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32688" y="2573776"/>
            <a:ext cx="1325880" cy="21544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0" i="0">
                <a:solidFill>
                  <a:srgbClr val="B7B4AB"/>
                </a:solidFill>
                <a:latin typeface="Aptos"/>
              </a:rPr>
              <a:t>pacientes atendidos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445930" y="2098288"/>
            <a:ext cx="1539240" cy="841248"/>
          </a:xfrm>
          <a:prstGeom prst="roundRect">
            <a:avLst/>
          </a:prstGeom>
          <a:solidFill>
            <a:srgbClr val="132A32"/>
          </a:solidFill>
          <a:ln>
            <a:solidFill>
              <a:srgbClr val="C8A45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2610522" y="2217160"/>
            <a:ext cx="1188720" cy="43088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l"/>
            <a:r>
              <a:rPr sz="2200" b="1" i="0">
                <a:solidFill>
                  <a:srgbClr val="C8A45D"/>
                </a:solidFill>
                <a:latin typeface="Aptos"/>
              </a:rPr>
              <a:t>800</a:t>
            </a:r>
            <a:endParaRPr lang="pt-BR" sz="2200" b="1" i="0">
              <a:solidFill>
                <a:srgbClr val="C8A45D"/>
              </a:solidFill>
              <a:latin typeface="Apto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628810" y="2573776"/>
            <a:ext cx="1325880" cy="21544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0" i="0">
                <a:solidFill>
                  <a:srgbClr val="B7B4AB"/>
                </a:solidFill>
                <a:latin typeface="Aptos"/>
              </a:rPr>
              <a:t>triagens realizadas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151017" y="2098288"/>
            <a:ext cx="1539240" cy="841248"/>
          </a:xfrm>
          <a:prstGeom prst="roundRect">
            <a:avLst/>
          </a:prstGeom>
          <a:solidFill>
            <a:srgbClr val="132A32"/>
          </a:solidFill>
          <a:ln>
            <a:solidFill>
              <a:srgbClr val="C8A45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4315609" y="2217160"/>
            <a:ext cx="1188720" cy="43088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l"/>
            <a:r>
              <a:rPr sz="2200" b="1" i="0">
                <a:solidFill>
                  <a:srgbClr val="C8A45D"/>
                </a:solidFill>
                <a:latin typeface="Aptos"/>
              </a:rPr>
              <a:t>622</a:t>
            </a:r>
            <a:endParaRPr lang="pt-BR" sz="2200" b="1" i="0">
              <a:solidFill>
                <a:srgbClr val="C8A45D"/>
              </a:solidFill>
              <a:latin typeface="Apto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333897" y="2573776"/>
            <a:ext cx="1325880" cy="21544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0" i="0">
                <a:solidFill>
                  <a:srgbClr val="B7B4AB"/>
                </a:solidFill>
                <a:latin typeface="Aptos"/>
              </a:rPr>
              <a:t>consultas oftalmológicas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49808" y="3149848"/>
            <a:ext cx="1539240" cy="841248"/>
          </a:xfrm>
          <a:prstGeom prst="roundRect">
            <a:avLst/>
          </a:prstGeom>
          <a:solidFill>
            <a:srgbClr val="132A32"/>
          </a:solidFill>
          <a:ln>
            <a:solidFill>
              <a:srgbClr val="C8A45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914400" y="3268720"/>
            <a:ext cx="1188720" cy="43088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l"/>
            <a:r>
              <a:rPr sz="2200" b="1" i="0">
                <a:solidFill>
                  <a:srgbClr val="C8A45D"/>
                </a:solidFill>
                <a:latin typeface="Aptos"/>
              </a:rPr>
              <a:t>160</a:t>
            </a:r>
            <a:endParaRPr lang="pt-BR" sz="2200" b="1" i="0">
              <a:solidFill>
                <a:srgbClr val="C8A45D"/>
              </a:solidFill>
              <a:latin typeface="Aptos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932688" y="3625336"/>
            <a:ext cx="1325880" cy="21544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0" i="0">
                <a:solidFill>
                  <a:srgbClr val="B7B4AB"/>
                </a:solidFill>
                <a:latin typeface="Aptos"/>
              </a:rPr>
              <a:t>encaminhamentos aprox.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2445930" y="3149848"/>
            <a:ext cx="1539240" cy="841248"/>
          </a:xfrm>
          <a:prstGeom prst="roundRect">
            <a:avLst/>
          </a:prstGeom>
          <a:solidFill>
            <a:srgbClr val="132A32"/>
          </a:solidFill>
          <a:ln>
            <a:solidFill>
              <a:srgbClr val="C8A45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2610522" y="3268720"/>
            <a:ext cx="1188720" cy="43088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l"/>
            <a:r>
              <a:rPr sz="2200" b="1" i="0">
                <a:solidFill>
                  <a:srgbClr val="C8A45D"/>
                </a:solidFill>
                <a:latin typeface="Aptos"/>
              </a:rPr>
              <a:t>278</a:t>
            </a:r>
            <a:endParaRPr lang="pt-BR" sz="2200" b="1" i="0">
              <a:solidFill>
                <a:srgbClr val="C8A45D"/>
              </a:solidFill>
              <a:latin typeface="Aptos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628810" y="3625336"/>
            <a:ext cx="1325880" cy="21544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0" i="0">
                <a:solidFill>
                  <a:srgbClr val="B7B4AB"/>
                </a:solidFill>
                <a:latin typeface="Aptos"/>
              </a:rPr>
              <a:t>prescrições emitidas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151017" y="3149848"/>
            <a:ext cx="1539240" cy="841248"/>
          </a:xfrm>
          <a:prstGeom prst="roundRect">
            <a:avLst/>
          </a:prstGeom>
          <a:solidFill>
            <a:srgbClr val="132A32"/>
          </a:solidFill>
          <a:ln>
            <a:solidFill>
              <a:srgbClr val="C8A45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ounded Rectangle 24"/>
          <p:cNvSpPr/>
          <p:nvPr/>
        </p:nvSpPr>
        <p:spPr>
          <a:xfrm>
            <a:off x="719963" y="4132642"/>
            <a:ext cx="3266629" cy="1102483"/>
          </a:xfrm>
          <a:prstGeom prst="roundRect">
            <a:avLst/>
          </a:prstGeom>
          <a:solidFill>
            <a:srgbClr val="C8A45D"/>
          </a:solidFill>
          <a:ln w="10160">
            <a:solidFill>
              <a:srgbClr val="C8A45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1718215" y="4399454"/>
            <a:ext cx="2232102" cy="284693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l"/>
            <a:r>
              <a:rPr sz="1250" b="1" i="0" dirty="0" err="1">
                <a:solidFill>
                  <a:srgbClr val="132A32"/>
                </a:solidFill>
                <a:latin typeface="Aptos"/>
              </a:rPr>
              <a:t>Faixa</a:t>
            </a:r>
            <a:r>
              <a:rPr sz="1250" b="1" i="0" dirty="0">
                <a:solidFill>
                  <a:srgbClr val="132A32"/>
                </a:solidFill>
                <a:latin typeface="Aptos"/>
              </a:rPr>
              <a:t> </a:t>
            </a:r>
            <a:r>
              <a:rPr sz="1250" b="1" i="0" dirty="0" err="1">
                <a:solidFill>
                  <a:srgbClr val="132A32"/>
                </a:solidFill>
                <a:latin typeface="Aptos"/>
              </a:rPr>
              <a:t>etária</a:t>
            </a:r>
            <a:r>
              <a:rPr sz="1250" b="1" i="0" dirty="0">
                <a:solidFill>
                  <a:srgbClr val="132A32"/>
                </a:solidFill>
                <a:latin typeface="Aptos"/>
              </a:rPr>
              <a:t> </a:t>
            </a:r>
            <a:r>
              <a:rPr sz="1250" b="1" i="0" dirty="0" err="1">
                <a:solidFill>
                  <a:srgbClr val="132A32"/>
                </a:solidFill>
                <a:latin typeface="Aptos"/>
              </a:rPr>
              <a:t>predominante</a:t>
            </a:r>
            <a:endParaRPr lang="pt-BR" sz="1250" b="1" i="0" dirty="0" err="1">
              <a:solidFill>
                <a:srgbClr val="132A32"/>
              </a:solidFill>
              <a:latin typeface="Aptos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718215" y="4625228"/>
            <a:ext cx="2372236" cy="40011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l"/>
            <a:r>
              <a:rPr sz="1000" b="0" i="0" dirty="0" err="1">
                <a:solidFill>
                  <a:srgbClr val="132A32"/>
                </a:solidFill>
                <a:latin typeface="Aptos"/>
              </a:rPr>
              <a:t>Adultos</a:t>
            </a:r>
            <a:r>
              <a:rPr sz="1000" b="0" i="0" dirty="0">
                <a:solidFill>
                  <a:srgbClr val="132A32"/>
                </a:solidFill>
                <a:latin typeface="Aptos"/>
              </a:rPr>
              <a:t> e </a:t>
            </a:r>
            <a:r>
              <a:rPr sz="1000" b="0" i="0" dirty="0" err="1">
                <a:solidFill>
                  <a:srgbClr val="132A32"/>
                </a:solidFill>
                <a:latin typeface="Aptos"/>
              </a:rPr>
              <a:t>idosos</a:t>
            </a:r>
            <a:r>
              <a:rPr sz="1000" b="0" i="0" dirty="0">
                <a:solidFill>
                  <a:srgbClr val="132A32"/>
                </a:solidFill>
                <a:latin typeface="Aptos"/>
              </a:rPr>
              <a:t>, com </a:t>
            </a:r>
            <a:r>
              <a:rPr sz="1000" b="0" i="0" dirty="0" err="1">
                <a:solidFill>
                  <a:srgbClr val="132A32"/>
                </a:solidFill>
                <a:latin typeface="Aptos"/>
              </a:rPr>
              <a:t>maior</a:t>
            </a:r>
            <a:r>
              <a:rPr sz="1000" b="0" i="0" dirty="0">
                <a:solidFill>
                  <a:srgbClr val="132A32"/>
                </a:solidFill>
                <a:latin typeface="Aptos"/>
              </a:rPr>
              <a:t> </a:t>
            </a:r>
            <a:r>
              <a:rPr sz="1000" b="0" i="0" dirty="0" err="1">
                <a:solidFill>
                  <a:srgbClr val="132A32"/>
                </a:solidFill>
                <a:latin typeface="Aptos"/>
              </a:rPr>
              <a:t>concentração</a:t>
            </a:r>
            <a:r>
              <a:rPr sz="1000" b="0" i="0" dirty="0">
                <a:solidFill>
                  <a:srgbClr val="132A32"/>
                </a:solidFill>
                <a:latin typeface="Aptos"/>
              </a:rPr>
              <a:t> </a:t>
            </a:r>
            <a:r>
              <a:rPr sz="1000" b="0" i="0" dirty="0" err="1">
                <a:solidFill>
                  <a:srgbClr val="132A32"/>
                </a:solidFill>
                <a:latin typeface="Aptos"/>
              </a:rPr>
              <a:t>acima</a:t>
            </a:r>
            <a:r>
              <a:rPr sz="1000" b="0" i="0" dirty="0">
                <a:solidFill>
                  <a:srgbClr val="132A32"/>
                </a:solidFill>
                <a:latin typeface="Aptos"/>
              </a:rPr>
              <a:t> de 50 </a:t>
            </a:r>
            <a:r>
              <a:rPr sz="1000" b="0" i="0" dirty="0" err="1">
                <a:solidFill>
                  <a:srgbClr val="132A32"/>
                </a:solidFill>
                <a:latin typeface="Aptos"/>
              </a:rPr>
              <a:t>anos</a:t>
            </a:r>
            <a:r>
              <a:rPr sz="1000" b="0" i="0" dirty="0">
                <a:solidFill>
                  <a:srgbClr val="132A32"/>
                </a:solidFill>
                <a:latin typeface="Aptos"/>
              </a:rPr>
              <a:t>.</a:t>
            </a:r>
            <a:endParaRPr lang="pt-BR" sz="1000" b="0" i="0" dirty="0">
              <a:solidFill>
                <a:srgbClr val="132A32"/>
              </a:solidFill>
              <a:latin typeface="Aptos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401412" y="2674433"/>
            <a:ext cx="384048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 i="0">
                <a:solidFill>
                  <a:srgbClr val="F6F1E8"/>
                </a:solidFill>
                <a:latin typeface="Aptos"/>
              </a:rPr>
              <a:t>Recortes clínicos mapeados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401412" y="3140777"/>
            <a:ext cx="1828800" cy="24622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i="0">
                <a:solidFill>
                  <a:srgbClr val="B7B4AB"/>
                </a:solidFill>
                <a:latin typeface="Aptos"/>
              </a:rPr>
              <a:t>Catarata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8367372" y="3168209"/>
            <a:ext cx="2194560" cy="157459"/>
          </a:xfrm>
          <a:prstGeom prst="roundRect">
            <a:avLst/>
          </a:prstGeom>
          <a:solidFill>
            <a:srgbClr val="2433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Rounded Rectangle 30"/>
          <p:cNvSpPr/>
          <p:nvPr/>
        </p:nvSpPr>
        <p:spPr>
          <a:xfrm>
            <a:off x="8367372" y="3168209"/>
            <a:ext cx="2194560" cy="157459"/>
          </a:xfrm>
          <a:prstGeom prst="roundRect">
            <a:avLst/>
          </a:prstGeom>
          <a:solidFill>
            <a:srgbClr val="B0811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10671660" y="3140777"/>
            <a:ext cx="438912" cy="24622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1" i="0">
                <a:solidFill>
                  <a:srgbClr val="FFFFFF"/>
                </a:solidFill>
                <a:latin typeface="Aptos"/>
              </a:rPr>
              <a:t>83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401412" y="3515681"/>
            <a:ext cx="1828800" cy="24622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i="0">
                <a:solidFill>
                  <a:srgbClr val="B7B4AB"/>
                </a:solidFill>
                <a:latin typeface="Aptos"/>
              </a:rPr>
              <a:t>Retina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8367372" y="3543113"/>
            <a:ext cx="2194560" cy="157459"/>
          </a:xfrm>
          <a:prstGeom prst="roundRect">
            <a:avLst/>
          </a:prstGeom>
          <a:solidFill>
            <a:srgbClr val="2433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Rounded Rectangle 34"/>
          <p:cNvSpPr/>
          <p:nvPr/>
        </p:nvSpPr>
        <p:spPr>
          <a:xfrm>
            <a:off x="8367372" y="3543113"/>
            <a:ext cx="2035917" cy="157459"/>
          </a:xfrm>
          <a:prstGeom prst="roundRect">
            <a:avLst/>
          </a:prstGeom>
          <a:solidFill>
            <a:srgbClr val="C8A4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TextBox 35"/>
          <p:cNvSpPr txBox="1"/>
          <p:nvPr/>
        </p:nvSpPr>
        <p:spPr>
          <a:xfrm>
            <a:off x="10671660" y="3515681"/>
            <a:ext cx="438912" cy="24622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1" i="0">
                <a:solidFill>
                  <a:srgbClr val="FFFFFF"/>
                </a:solidFill>
                <a:latin typeface="Aptos"/>
              </a:rPr>
              <a:t>77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401412" y="3890585"/>
            <a:ext cx="1828800" cy="24622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i="0">
                <a:solidFill>
                  <a:srgbClr val="B7B4AB"/>
                </a:solidFill>
                <a:latin typeface="Aptos"/>
              </a:rPr>
              <a:t>Glaucoma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8367372" y="3918017"/>
            <a:ext cx="2194560" cy="157459"/>
          </a:xfrm>
          <a:prstGeom prst="roundRect">
            <a:avLst/>
          </a:prstGeom>
          <a:solidFill>
            <a:srgbClr val="2433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Rounded Rectangle 38"/>
          <p:cNvSpPr/>
          <p:nvPr/>
        </p:nvSpPr>
        <p:spPr>
          <a:xfrm>
            <a:off x="8367372" y="3918017"/>
            <a:ext cx="1612869" cy="157459"/>
          </a:xfrm>
          <a:prstGeom prst="roundRect">
            <a:avLst/>
          </a:prstGeom>
          <a:solidFill>
            <a:srgbClr val="B0811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TextBox 39"/>
          <p:cNvSpPr txBox="1"/>
          <p:nvPr/>
        </p:nvSpPr>
        <p:spPr>
          <a:xfrm>
            <a:off x="10671660" y="3890585"/>
            <a:ext cx="438912" cy="24622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1" i="0">
                <a:solidFill>
                  <a:srgbClr val="FFFFFF"/>
                </a:solidFill>
                <a:latin typeface="Aptos"/>
              </a:rPr>
              <a:t>61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401412" y="4265489"/>
            <a:ext cx="1828800" cy="24622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i="0">
                <a:solidFill>
                  <a:srgbClr val="B7B4AB"/>
                </a:solidFill>
                <a:latin typeface="Aptos"/>
              </a:rPr>
              <a:t>Córnea / pterígio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8367372" y="4292921"/>
            <a:ext cx="2194560" cy="157459"/>
          </a:xfrm>
          <a:prstGeom prst="roundRect">
            <a:avLst/>
          </a:prstGeom>
          <a:solidFill>
            <a:srgbClr val="2433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Rounded Rectangle 42"/>
          <p:cNvSpPr/>
          <p:nvPr/>
        </p:nvSpPr>
        <p:spPr>
          <a:xfrm>
            <a:off x="8367372" y="4292921"/>
            <a:ext cx="1057619" cy="157459"/>
          </a:xfrm>
          <a:prstGeom prst="roundRect">
            <a:avLst/>
          </a:prstGeom>
          <a:solidFill>
            <a:srgbClr val="C8A4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TextBox 43"/>
          <p:cNvSpPr txBox="1"/>
          <p:nvPr/>
        </p:nvSpPr>
        <p:spPr>
          <a:xfrm>
            <a:off x="10671660" y="4265489"/>
            <a:ext cx="438912" cy="24622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1" i="0">
                <a:solidFill>
                  <a:srgbClr val="FFFFFF"/>
                </a:solidFill>
                <a:latin typeface="Aptos"/>
              </a:rPr>
              <a:t>40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6401412" y="4640393"/>
            <a:ext cx="1828800" cy="24622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i="0">
                <a:solidFill>
                  <a:srgbClr val="B7B4AB"/>
                </a:solidFill>
                <a:latin typeface="Aptos"/>
              </a:rPr>
              <a:t>Estrabismo / oftalmopediatria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8367372" y="4667825"/>
            <a:ext cx="2194560" cy="157459"/>
          </a:xfrm>
          <a:prstGeom prst="roundRect">
            <a:avLst/>
          </a:prstGeom>
          <a:solidFill>
            <a:srgbClr val="2433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7" name="Rounded Rectangle 46"/>
          <p:cNvSpPr/>
          <p:nvPr/>
        </p:nvSpPr>
        <p:spPr>
          <a:xfrm>
            <a:off x="8367372" y="4667825"/>
            <a:ext cx="502369" cy="157459"/>
          </a:xfrm>
          <a:prstGeom prst="roundRect">
            <a:avLst/>
          </a:prstGeom>
          <a:solidFill>
            <a:srgbClr val="B0811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8" name="TextBox 47"/>
          <p:cNvSpPr txBox="1"/>
          <p:nvPr/>
        </p:nvSpPr>
        <p:spPr>
          <a:xfrm>
            <a:off x="10671660" y="4640393"/>
            <a:ext cx="438912" cy="24622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1" i="0">
                <a:solidFill>
                  <a:srgbClr val="FFFFFF"/>
                </a:solidFill>
                <a:latin typeface="Aptos"/>
              </a:rPr>
              <a:t>19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502920" y="6446520"/>
            <a:ext cx="365760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750" b="1" i="0">
                <a:solidFill>
                  <a:srgbClr val="D8C7A8"/>
                </a:solidFill>
                <a:latin typeface="Aptos"/>
              </a:rPr>
              <a:t>ASSOCIAÇÃO SAN MARCO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11109960" y="6446520"/>
            <a:ext cx="64008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700" b="0" i="0">
                <a:solidFill>
                  <a:srgbClr val="B7B4AB"/>
                </a:solidFill>
                <a:latin typeface="Aptos"/>
              </a:rPr>
              <a:t>11 / 15</a:t>
            </a:r>
          </a:p>
        </p:txBody>
      </p:sp>
      <p:sp>
        <p:nvSpPr>
          <p:cNvPr id="52" name="Rectangle 51"/>
          <p:cNvSpPr/>
          <p:nvPr/>
        </p:nvSpPr>
        <p:spPr>
          <a:xfrm>
            <a:off x="502920" y="6318504"/>
            <a:ext cx="11173968" cy="9144"/>
          </a:xfrm>
          <a:prstGeom prst="rect">
            <a:avLst/>
          </a:prstGeom>
          <a:solidFill>
            <a:srgbClr val="C8A4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7" name="Gráfico 56" descr="Homem com bengala com preenchimento sólido">
            <a:extLst>
              <a:ext uri="{FF2B5EF4-FFF2-40B4-BE49-F238E27FC236}">
                <a16:creationId xmlns:a16="http://schemas.microsoft.com/office/drawing/2014/main" id="{0D3D863D-AE05-504B-254C-891DBD96686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4400" y="4361329"/>
            <a:ext cx="582706" cy="591671"/>
          </a:xfrm>
          <a:prstGeom prst="rect">
            <a:avLst/>
          </a:prstGeom>
        </p:spPr>
      </p:pic>
      <p:sp>
        <p:nvSpPr>
          <p:cNvPr id="58" name="Retângulo: Cantos Arredondados 57">
            <a:extLst>
              <a:ext uri="{FF2B5EF4-FFF2-40B4-BE49-F238E27FC236}">
                <a16:creationId xmlns:a16="http://schemas.microsoft.com/office/drawing/2014/main" id="{85436975-E0B4-A152-DCFF-3F95AC71FE4D}"/>
              </a:ext>
            </a:extLst>
          </p:cNvPr>
          <p:cNvSpPr/>
          <p:nvPr/>
        </p:nvSpPr>
        <p:spPr>
          <a:xfrm>
            <a:off x="5997389" y="2101130"/>
            <a:ext cx="5422990" cy="3344929"/>
          </a:xfrm>
          <a:prstGeom prst="roundRect">
            <a:avLst/>
          </a:prstGeom>
          <a:noFill/>
          <a:ln>
            <a:solidFill>
              <a:srgbClr val="C8A45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0" name="TextBox 3">
            <a:extLst>
              <a:ext uri="{FF2B5EF4-FFF2-40B4-BE49-F238E27FC236}">
                <a16:creationId xmlns:a16="http://schemas.microsoft.com/office/drawing/2014/main" id="{13132BE1-AB51-A834-FD5A-5249ED2273BF}"/>
              </a:ext>
            </a:extLst>
          </p:cNvPr>
          <p:cNvSpPr txBox="1"/>
          <p:nvPr/>
        </p:nvSpPr>
        <p:spPr>
          <a:xfrm>
            <a:off x="713232" y="407465"/>
            <a:ext cx="4599878" cy="22775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80" b="1" i="0">
                <a:solidFill>
                  <a:srgbClr val="C8A45D"/>
                </a:solidFill>
                <a:latin typeface="Aptos"/>
              </a:rPr>
              <a:t>PORTFÓLIO INSTITUCIONAL</a:t>
            </a:r>
          </a:p>
        </p:txBody>
      </p:sp>
      <p:sp>
        <p:nvSpPr>
          <p:cNvPr id="62" name="Rectangle 4">
            <a:extLst>
              <a:ext uri="{FF2B5EF4-FFF2-40B4-BE49-F238E27FC236}">
                <a16:creationId xmlns:a16="http://schemas.microsoft.com/office/drawing/2014/main" id="{3B2C882C-72F2-8FE5-58DF-F25C051B6BBB}"/>
              </a:ext>
            </a:extLst>
          </p:cNvPr>
          <p:cNvSpPr/>
          <p:nvPr/>
        </p:nvSpPr>
        <p:spPr>
          <a:xfrm>
            <a:off x="815452" y="681340"/>
            <a:ext cx="558230" cy="13568"/>
          </a:xfrm>
          <a:prstGeom prst="rect">
            <a:avLst/>
          </a:prstGeom>
          <a:solidFill>
            <a:srgbClr val="C8A4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48">
            <a:extLst>
              <a:ext uri="{FF2B5EF4-FFF2-40B4-BE49-F238E27FC236}">
                <a16:creationId xmlns:a16="http://schemas.microsoft.com/office/drawing/2014/main" id="{E1549892-902C-F230-76A2-A5CB192E5B95}"/>
              </a:ext>
            </a:extLst>
          </p:cNvPr>
          <p:cNvSpPr txBox="1"/>
          <p:nvPr/>
        </p:nvSpPr>
        <p:spPr>
          <a:xfrm>
            <a:off x="4282679" y="3385807"/>
            <a:ext cx="1276070" cy="38472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950" b="1" dirty="0">
                <a:solidFill>
                  <a:srgbClr val="C8A45D"/>
                </a:solidFill>
                <a:ea typeface="+mn-lt"/>
                <a:cs typeface="+mn-lt"/>
              </a:rPr>
              <a:t>Local: </a:t>
            </a:r>
            <a:r>
              <a:rPr lang="en-US" sz="950" dirty="0" err="1">
                <a:solidFill>
                  <a:srgbClr val="C8A45D"/>
                </a:solidFill>
                <a:ea typeface="+mn-lt"/>
                <a:cs typeface="+mn-lt"/>
              </a:rPr>
              <a:t>Almadina</a:t>
            </a:r>
            <a:r>
              <a:rPr lang="en-US" sz="950" dirty="0">
                <a:solidFill>
                  <a:srgbClr val="C8A45D"/>
                </a:solidFill>
                <a:ea typeface="+mn-lt"/>
                <a:cs typeface="+mn-lt"/>
              </a:rPr>
              <a:t> - BA,  </a:t>
            </a:r>
            <a:r>
              <a:rPr lang="en-US" sz="950" dirty="0" err="1">
                <a:solidFill>
                  <a:srgbClr val="C8A45D"/>
                </a:solidFill>
                <a:ea typeface="+mn-lt"/>
                <a:cs typeface="+mn-lt"/>
              </a:rPr>
              <a:t>junho</a:t>
            </a:r>
            <a:r>
              <a:rPr lang="en-US" sz="950" dirty="0">
                <a:solidFill>
                  <a:srgbClr val="C8A45D"/>
                </a:solidFill>
                <a:ea typeface="+mn-lt"/>
                <a:cs typeface="+mn-lt"/>
              </a:rPr>
              <a:t> de 2024.</a:t>
            </a:r>
            <a:endParaRPr lang="pt-BR" dirty="0">
              <a:solidFill>
                <a:srgbClr val="C8A45D"/>
              </a:solidFill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94F3F3-47ED-51CA-2847-4BC49D5431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 descr="Padrão do plano de fundo">
            <a:extLst>
              <a:ext uri="{FF2B5EF4-FFF2-40B4-BE49-F238E27FC236}">
                <a16:creationId xmlns:a16="http://schemas.microsoft.com/office/drawing/2014/main" id="{C1A49EA2-A75E-D637-581C-E1C2F9F55F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F9E4D1E-B9FC-9874-FF4C-23D5FB95DDD5}"/>
              </a:ext>
            </a:extLst>
          </p:cNvPr>
          <p:cNvSpPr txBox="1"/>
          <p:nvPr/>
        </p:nvSpPr>
        <p:spPr>
          <a:xfrm>
            <a:off x="685800" y="896112"/>
            <a:ext cx="6858000" cy="104644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pt-BR" sz="3100" b="1" dirty="0">
                <a:solidFill>
                  <a:srgbClr val="FFFFFF"/>
                </a:solidFill>
                <a:latin typeface="Aptos"/>
              </a:rPr>
              <a:t>Custo da Iniciação </a:t>
            </a:r>
            <a:r>
              <a:rPr lang="pt-BR" sz="3100" b="1" dirty="0" err="1">
                <a:solidFill>
                  <a:srgbClr val="FFFFFF"/>
                </a:solidFill>
                <a:latin typeface="Aptos"/>
              </a:rPr>
              <a:t>vs</a:t>
            </a:r>
            <a:br>
              <a:rPr lang="pt-BR" sz="3100" b="1" dirty="0">
                <a:solidFill>
                  <a:srgbClr val="FFFFFF"/>
                </a:solidFill>
                <a:latin typeface="Aptos"/>
              </a:rPr>
            </a:br>
            <a:r>
              <a:rPr lang="pt-BR" sz="3100" b="1" dirty="0">
                <a:solidFill>
                  <a:srgbClr val="FFFFFF"/>
                </a:solidFill>
                <a:latin typeface="Aptos"/>
              </a:rPr>
              <a:t>Eficiência de Atendimento</a:t>
            </a:r>
            <a:endParaRPr lang="pt-BR" sz="3100" b="1" i="0" dirty="0">
              <a:solidFill>
                <a:srgbClr val="FFFFFF"/>
              </a:solidFill>
              <a:latin typeface="Aptos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D2FBBBF6-30C8-BC7B-3109-28F17907C862}"/>
              </a:ext>
            </a:extLst>
          </p:cNvPr>
          <p:cNvSpPr/>
          <p:nvPr/>
        </p:nvSpPr>
        <p:spPr>
          <a:xfrm>
            <a:off x="749808" y="4709532"/>
            <a:ext cx="2821630" cy="841248"/>
          </a:xfrm>
          <a:prstGeom prst="roundRect">
            <a:avLst/>
          </a:prstGeom>
          <a:solidFill>
            <a:srgbClr val="F6F1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ED02430-649E-DC25-086B-63E3C19D4500}"/>
              </a:ext>
            </a:extLst>
          </p:cNvPr>
          <p:cNvSpPr txBox="1"/>
          <p:nvPr/>
        </p:nvSpPr>
        <p:spPr>
          <a:xfrm>
            <a:off x="1425499" y="4804317"/>
            <a:ext cx="1458207" cy="646331"/>
          </a:xfrm>
          <a:prstGeom prst="rect">
            <a:avLst/>
          </a:prstGeom>
          <a:noFill/>
        </p:spPr>
        <p:txBody>
          <a:bodyPr wrap="square" lIns="91440" tIns="45720" rIns="91440" bIns="45720" anchor="ctr">
            <a:spAutoFit/>
          </a:bodyPr>
          <a:lstStyle/>
          <a:p>
            <a:pPr algn="ctr"/>
            <a:r>
              <a:rPr lang="pt-BR" sz="3600" b="1">
                <a:solidFill>
                  <a:srgbClr val="C8A45D"/>
                </a:solidFill>
                <a:latin typeface="Aptos"/>
              </a:rPr>
              <a:t>R$1x</a:t>
            </a:r>
            <a:endParaRPr sz="3600" b="1" i="0">
              <a:solidFill>
                <a:srgbClr val="C8A45D"/>
              </a:solidFill>
              <a:latin typeface="Apto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BDEB390-7712-657E-A364-253FA9548E50}"/>
              </a:ext>
            </a:extLst>
          </p:cNvPr>
          <p:cNvSpPr txBox="1"/>
          <p:nvPr/>
        </p:nvSpPr>
        <p:spPr>
          <a:xfrm>
            <a:off x="1295103" y="5743470"/>
            <a:ext cx="1716172" cy="246221"/>
          </a:xfrm>
          <a:prstGeom prst="rect">
            <a:avLst/>
          </a:prstGeom>
          <a:noFill/>
        </p:spPr>
        <p:txBody>
          <a:bodyPr wrap="square" lIns="91440" tIns="45720" rIns="91440" bIns="45720" anchor="ctr">
            <a:spAutoFit/>
          </a:bodyPr>
          <a:lstStyle/>
          <a:p>
            <a:pPr algn="ctr"/>
            <a:r>
              <a:rPr lang="pt-BR" sz="1000">
                <a:solidFill>
                  <a:srgbClr val="B7B4AB"/>
                </a:solidFill>
                <a:latin typeface="Aptos"/>
              </a:rPr>
              <a:t>Prevenção Primária</a:t>
            </a:r>
            <a:endParaRPr lang="pt-BR" sz="1000" b="0" i="0">
              <a:solidFill>
                <a:srgbClr val="B7B4AB"/>
              </a:solidFill>
              <a:latin typeface="Aptos"/>
            </a:endParaRP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A0CDCB35-2BE0-99C0-3FD5-9AA9C79145DC}"/>
              </a:ext>
            </a:extLst>
          </p:cNvPr>
          <p:cNvSpPr/>
          <p:nvPr/>
        </p:nvSpPr>
        <p:spPr>
          <a:xfrm>
            <a:off x="3988515" y="3733801"/>
            <a:ext cx="2830922" cy="1816979"/>
          </a:xfrm>
          <a:prstGeom prst="roundRect">
            <a:avLst/>
          </a:prstGeom>
          <a:solidFill>
            <a:srgbClr val="C8A4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34F8481-937F-FC57-3935-58083F06C00C}"/>
              </a:ext>
            </a:extLst>
          </p:cNvPr>
          <p:cNvSpPr txBox="1"/>
          <p:nvPr/>
        </p:nvSpPr>
        <p:spPr>
          <a:xfrm>
            <a:off x="4422596" y="4285673"/>
            <a:ext cx="1960012" cy="707886"/>
          </a:xfrm>
          <a:prstGeom prst="rect">
            <a:avLst/>
          </a:prstGeom>
          <a:noFill/>
        </p:spPr>
        <p:txBody>
          <a:bodyPr wrap="square" lIns="91440" tIns="45720" rIns="91440" bIns="45720" anchor="ctr">
            <a:spAutoFit/>
          </a:bodyPr>
          <a:lstStyle/>
          <a:p>
            <a:pPr algn="ctr"/>
            <a:r>
              <a:rPr lang="pt-BR" sz="4000" b="1">
                <a:solidFill>
                  <a:srgbClr val="FFFFFF"/>
                </a:solidFill>
                <a:latin typeface="Aptos"/>
              </a:rPr>
              <a:t>R$4,5x</a:t>
            </a:r>
            <a:endParaRPr lang="pt-BR" sz="4000" b="1" i="0">
              <a:solidFill>
                <a:srgbClr val="FFFFFF"/>
              </a:solidFill>
              <a:latin typeface="Apto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4D0782B-CF9B-5C37-E87C-C3626C6FE1AE}"/>
              </a:ext>
            </a:extLst>
          </p:cNvPr>
          <p:cNvSpPr txBox="1"/>
          <p:nvPr/>
        </p:nvSpPr>
        <p:spPr>
          <a:xfrm>
            <a:off x="4533810" y="5743470"/>
            <a:ext cx="1744050" cy="246221"/>
          </a:xfrm>
          <a:prstGeom prst="rect">
            <a:avLst/>
          </a:prstGeom>
          <a:noFill/>
        </p:spPr>
        <p:txBody>
          <a:bodyPr wrap="square" lIns="91440" tIns="45720" rIns="91440" bIns="45720" anchor="ctr">
            <a:spAutoFit/>
          </a:bodyPr>
          <a:lstStyle/>
          <a:p>
            <a:pPr algn="ctr"/>
            <a:r>
              <a:rPr lang="pt-BR" sz="1000">
                <a:solidFill>
                  <a:srgbClr val="B7B4AB"/>
                </a:solidFill>
                <a:latin typeface="Aptos"/>
              </a:rPr>
              <a:t>Tratamento Especializado</a:t>
            </a:r>
            <a:endParaRPr lang="pt-BR"/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D33ECBBF-552C-57B0-31F3-6CDD7D92CB69}"/>
              </a:ext>
            </a:extLst>
          </p:cNvPr>
          <p:cNvSpPr/>
          <p:nvPr/>
        </p:nvSpPr>
        <p:spPr>
          <a:xfrm>
            <a:off x="7208309" y="2442118"/>
            <a:ext cx="2821630" cy="3108662"/>
          </a:xfrm>
          <a:prstGeom prst="roundRect">
            <a:avLst/>
          </a:prstGeom>
          <a:solidFill>
            <a:srgbClr val="B0811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672CAAD-EF14-1118-53AE-3EA90BB87809}"/>
              </a:ext>
            </a:extLst>
          </p:cNvPr>
          <p:cNvSpPr txBox="1"/>
          <p:nvPr/>
        </p:nvSpPr>
        <p:spPr>
          <a:xfrm>
            <a:off x="7790775" y="5743470"/>
            <a:ext cx="1641831" cy="246221"/>
          </a:xfrm>
          <a:prstGeom prst="rect">
            <a:avLst/>
          </a:prstGeom>
          <a:noFill/>
        </p:spPr>
        <p:txBody>
          <a:bodyPr wrap="square" lIns="91440" tIns="45720" rIns="91440" bIns="45720" anchor="ctr">
            <a:spAutoFit/>
          </a:bodyPr>
          <a:lstStyle/>
          <a:p>
            <a:pPr algn="ctr"/>
            <a:r>
              <a:rPr lang="en-US" sz="1000" dirty="0" err="1">
                <a:solidFill>
                  <a:srgbClr val="B7B4AB"/>
                </a:solidFill>
                <a:ea typeface="+mn-lt"/>
                <a:cs typeface="+mn-lt"/>
              </a:rPr>
              <a:t>Custo</a:t>
            </a:r>
            <a:r>
              <a:rPr lang="en-US" sz="1000" dirty="0">
                <a:solidFill>
                  <a:srgbClr val="B7B4AB"/>
                </a:solidFill>
                <a:ea typeface="+mn-lt"/>
                <a:cs typeface="+mn-lt"/>
              </a:rPr>
              <a:t> Social da </a:t>
            </a:r>
            <a:r>
              <a:rPr lang="en-US" sz="1000" dirty="0" err="1">
                <a:solidFill>
                  <a:srgbClr val="B7B4AB"/>
                </a:solidFill>
                <a:ea typeface="+mn-lt"/>
                <a:cs typeface="+mn-lt"/>
              </a:rPr>
              <a:t>Cegueira</a:t>
            </a:r>
            <a:endParaRPr lang="pt-BR" dirty="0" err="1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B6391E40-F3B9-F787-BF62-36654980632C}"/>
              </a:ext>
            </a:extLst>
          </p:cNvPr>
          <p:cNvSpPr txBox="1"/>
          <p:nvPr/>
        </p:nvSpPr>
        <p:spPr>
          <a:xfrm>
            <a:off x="502920" y="6446520"/>
            <a:ext cx="365760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750" b="1" i="0">
                <a:solidFill>
                  <a:srgbClr val="D8C7A8"/>
                </a:solidFill>
                <a:latin typeface="Aptos"/>
              </a:rPr>
              <a:t>ASSOCIAÇÃO SAN MARCO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51BE57A1-E15A-60F0-C1C4-05B4920B3A72}"/>
              </a:ext>
            </a:extLst>
          </p:cNvPr>
          <p:cNvSpPr txBox="1"/>
          <p:nvPr/>
        </p:nvSpPr>
        <p:spPr>
          <a:xfrm>
            <a:off x="11109960" y="6446520"/>
            <a:ext cx="64008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700" b="0" i="0">
                <a:solidFill>
                  <a:srgbClr val="B7B4AB"/>
                </a:solidFill>
                <a:latin typeface="Aptos"/>
              </a:rPr>
              <a:t>11 / 15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6BE9ADDB-2802-69ED-87E9-D6A86FE59FC0}"/>
              </a:ext>
            </a:extLst>
          </p:cNvPr>
          <p:cNvSpPr/>
          <p:nvPr/>
        </p:nvSpPr>
        <p:spPr>
          <a:xfrm>
            <a:off x="502920" y="6318504"/>
            <a:ext cx="11173968" cy="9144"/>
          </a:xfrm>
          <a:prstGeom prst="rect">
            <a:avLst/>
          </a:prstGeom>
          <a:solidFill>
            <a:srgbClr val="C8A4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0" name="TextBox 3">
            <a:extLst>
              <a:ext uri="{FF2B5EF4-FFF2-40B4-BE49-F238E27FC236}">
                <a16:creationId xmlns:a16="http://schemas.microsoft.com/office/drawing/2014/main" id="{5C21F673-7EAA-AB78-2A51-AB9990B68077}"/>
              </a:ext>
            </a:extLst>
          </p:cNvPr>
          <p:cNvSpPr txBox="1"/>
          <p:nvPr/>
        </p:nvSpPr>
        <p:spPr>
          <a:xfrm>
            <a:off x="713232" y="407465"/>
            <a:ext cx="4599878" cy="22775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80" b="1" i="0">
                <a:solidFill>
                  <a:srgbClr val="C8A45D"/>
                </a:solidFill>
                <a:latin typeface="Aptos"/>
              </a:rPr>
              <a:t>PORTFÓLIO INSTITUCIONAL</a:t>
            </a:r>
          </a:p>
        </p:txBody>
      </p:sp>
      <p:sp>
        <p:nvSpPr>
          <p:cNvPr id="62" name="Rectangle 4">
            <a:extLst>
              <a:ext uri="{FF2B5EF4-FFF2-40B4-BE49-F238E27FC236}">
                <a16:creationId xmlns:a16="http://schemas.microsoft.com/office/drawing/2014/main" id="{C0ACD6A8-AB0D-A74F-29F9-56E55A591927}"/>
              </a:ext>
            </a:extLst>
          </p:cNvPr>
          <p:cNvSpPr/>
          <p:nvPr/>
        </p:nvSpPr>
        <p:spPr>
          <a:xfrm>
            <a:off x="815452" y="681340"/>
            <a:ext cx="558230" cy="13568"/>
          </a:xfrm>
          <a:prstGeom prst="rect">
            <a:avLst/>
          </a:prstGeom>
          <a:solidFill>
            <a:srgbClr val="C8A4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3" name="TextBox 5">
            <a:extLst>
              <a:ext uri="{FF2B5EF4-FFF2-40B4-BE49-F238E27FC236}">
                <a16:creationId xmlns:a16="http://schemas.microsoft.com/office/drawing/2014/main" id="{CA420F64-4229-79C0-E818-7E1687CB32C8}"/>
              </a:ext>
            </a:extLst>
          </p:cNvPr>
          <p:cNvSpPr txBox="1"/>
          <p:nvPr/>
        </p:nvSpPr>
        <p:spPr>
          <a:xfrm>
            <a:off x="715511" y="1942591"/>
            <a:ext cx="2601207" cy="124649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50" b="1" dirty="0" err="1">
                <a:solidFill>
                  <a:srgbClr val="C8A45D"/>
                </a:solidFill>
                <a:latin typeface="Aptos"/>
                <a:ea typeface="+mn-lt"/>
                <a:cs typeface="+mn-lt"/>
              </a:rPr>
              <a:t>A</a:t>
            </a:r>
            <a:r>
              <a:rPr lang="en-US" sz="1250" b="1" dirty="0">
                <a:solidFill>
                  <a:srgbClr val="C8A45D"/>
                </a:solidFill>
                <a:latin typeface="Aptos"/>
                <a:ea typeface="+mn-lt"/>
                <a:cs typeface="+mn-lt"/>
              </a:rPr>
              <a:t> </a:t>
            </a:r>
            <a:r>
              <a:rPr lang="en-US" sz="1250" b="1" dirty="0" err="1">
                <a:solidFill>
                  <a:srgbClr val="C8A45D"/>
                </a:solidFill>
                <a:latin typeface="Aptos"/>
                <a:ea typeface="+mn-lt"/>
                <a:cs typeface="+mn-lt"/>
              </a:rPr>
              <a:t>atuação</a:t>
            </a:r>
            <a:r>
              <a:rPr lang="en-US" sz="1250" b="1" dirty="0">
                <a:solidFill>
                  <a:srgbClr val="C8A45D"/>
                </a:solidFill>
                <a:latin typeface="Aptos"/>
                <a:ea typeface="+mn-lt"/>
                <a:cs typeface="+mn-lt"/>
              </a:rPr>
              <a:t> da San Marco </a:t>
            </a:r>
            <a:r>
              <a:rPr lang="en-US" sz="1250" b="1" dirty="0" err="1">
                <a:solidFill>
                  <a:srgbClr val="C8A45D"/>
                </a:solidFill>
                <a:latin typeface="Aptos"/>
                <a:ea typeface="+mn-lt"/>
                <a:cs typeface="+mn-lt"/>
              </a:rPr>
              <a:t>foca</a:t>
            </a:r>
            <a:r>
              <a:rPr lang="en-US" sz="1250" b="1" dirty="0">
                <a:solidFill>
                  <a:srgbClr val="C8A45D"/>
                </a:solidFill>
                <a:latin typeface="Aptos"/>
                <a:ea typeface="+mn-lt"/>
                <a:cs typeface="+mn-lt"/>
              </a:rPr>
              <a:t> no </a:t>
            </a:r>
            <a:r>
              <a:rPr lang="en-US" sz="1250" b="1" dirty="0" err="1">
                <a:solidFill>
                  <a:srgbClr val="C8A45D"/>
                </a:solidFill>
                <a:latin typeface="Aptos"/>
                <a:ea typeface="+mn-lt"/>
                <a:cs typeface="+mn-lt"/>
              </a:rPr>
              <a:t>ponto</a:t>
            </a:r>
            <a:r>
              <a:rPr lang="en-US" sz="1250" b="1" dirty="0">
                <a:solidFill>
                  <a:srgbClr val="C8A45D"/>
                </a:solidFill>
                <a:latin typeface="Aptos"/>
                <a:ea typeface="+mn-lt"/>
                <a:cs typeface="+mn-lt"/>
              </a:rPr>
              <a:t> de </a:t>
            </a:r>
            <a:r>
              <a:rPr lang="en-US" sz="1250" b="1" dirty="0" err="1">
                <a:solidFill>
                  <a:srgbClr val="C8A45D"/>
                </a:solidFill>
                <a:latin typeface="Aptos"/>
                <a:ea typeface="+mn-lt"/>
                <a:cs typeface="+mn-lt"/>
              </a:rPr>
              <a:t>inflexão</a:t>
            </a:r>
            <a:r>
              <a:rPr lang="en-US" sz="1250" b="1" dirty="0">
                <a:solidFill>
                  <a:srgbClr val="C8A45D"/>
                </a:solidFill>
                <a:latin typeface="Aptos"/>
                <a:ea typeface="+mn-lt"/>
                <a:cs typeface="+mn-lt"/>
              </a:rPr>
              <a:t> do </a:t>
            </a:r>
            <a:r>
              <a:rPr lang="en-US" sz="1250" b="1" dirty="0" err="1">
                <a:solidFill>
                  <a:srgbClr val="C8A45D"/>
                </a:solidFill>
                <a:latin typeface="Aptos"/>
                <a:ea typeface="+mn-lt"/>
                <a:cs typeface="+mn-lt"/>
              </a:rPr>
              <a:t>custo</a:t>
            </a:r>
            <a:r>
              <a:rPr lang="en-US" sz="1250" b="1" dirty="0">
                <a:solidFill>
                  <a:srgbClr val="C8A45D"/>
                </a:solidFill>
                <a:latin typeface="Aptos"/>
                <a:ea typeface="+mn-lt"/>
                <a:cs typeface="+mn-lt"/>
              </a:rPr>
              <a:t>:</a:t>
            </a:r>
            <a:r>
              <a:rPr lang="en-US" sz="1250" dirty="0">
                <a:solidFill>
                  <a:srgbClr val="C8A45D"/>
                </a:solidFill>
                <a:latin typeface="Aptos"/>
                <a:ea typeface="+mn-lt"/>
                <a:cs typeface="+mn-lt"/>
              </a:rPr>
              <a:t> resolver o </a:t>
            </a:r>
            <a:r>
              <a:rPr lang="en-US" sz="1250" dirty="0" err="1">
                <a:solidFill>
                  <a:srgbClr val="C8A45D"/>
                </a:solidFill>
                <a:latin typeface="Aptos"/>
                <a:ea typeface="+mn-lt"/>
                <a:cs typeface="+mn-lt"/>
              </a:rPr>
              <a:t>problema</a:t>
            </a:r>
            <a:r>
              <a:rPr lang="en-US" sz="1250" dirty="0">
                <a:solidFill>
                  <a:srgbClr val="C8A45D"/>
                </a:solidFill>
                <a:latin typeface="Aptos"/>
                <a:ea typeface="+mn-lt"/>
                <a:cs typeface="+mn-lt"/>
              </a:rPr>
              <a:t> antes </a:t>
            </a:r>
            <a:r>
              <a:rPr lang="en-US" sz="1250" dirty="0" err="1">
                <a:solidFill>
                  <a:srgbClr val="C8A45D"/>
                </a:solidFill>
                <a:latin typeface="Aptos"/>
                <a:ea typeface="+mn-lt"/>
                <a:cs typeface="+mn-lt"/>
              </a:rPr>
              <a:t>que</a:t>
            </a:r>
            <a:r>
              <a:rPr lang="en-US" sz="1250" dirty="0">
                <a:solidFill>
                  <a:srgbClr val="C8A45D"/>
                </a:solidFill>
                <a:latin typeface="Aptos"/>
                <a:ea typeface="+mn-lt"/>
                <a:cs typeface="+mn-lt"/>
              </a:rPr>
              <a:t> </a:t>
            </a:r>
            <a:r>
              <a:rPr lang="en-US" sz="1250" dirty="0" err="1">
                <a:solidFill>
                  <a:srgbClr val="C8A45D"/>
                </a:solidFill>
                <a:latin typeface="Aptos"/>
                <a:ea typeface="+mn-lt"/>
                <a:cs typeface="+mn-lt"/>
              </a:rPr>
              <a:t>ele</a:t>
            </a:r>
            <a:r>
              <a:rPr lang="en-US" sz="1250" dirty="0">
                <a:solidFill>
                  <a:srgbClr val="C8A45D"/>
                </a:solidFill>
                <a:latin typeface="Aptos"/>
                <a:ea typeface="+mn-lt"/>
                <a:cs typeface="+mn-lt"/>
              </a:rPr>
              <a:t> se </a:t>
            </a:r>
            <a:r>
              <a:rPr lang="en-US" sz="1250" dirty="0" err="1">
                <a:solidFill>
                  <a:srgbClr val="C8A45D"/>
                </a:solidFill>
                <a:latin typeface="Aptos"/>
                <a:ea typeface="+mn-lt"/>
                <a:cs typeface="+mn-lt"/>
              </a:rPr>
              <a:t>torne</a:t>
            </a:r>
            <a:r>
              <a:rPr lang="en-US" sz="1250" dirty="0">
                <a:solidFill>
                  <a:srgbClr val="C8A45D"/>
                </a:solidFill>
                <a:latin typeface="Aptos"/>
                <a:ea typeface="+mn-lt"/>
                <a:cs typeface="+mn-lt"/>
              </a:rPr>
              <a:t> </a:t>
            </a:r>
            <a:r>
              <a:rPr lang="en-US" sz="1250" dirty="0" err="1">
                <a:solidFill>
                  <a:srgbClr val="C8A45D"/>
                </a:solidFill>
                <a:latin typeface="Aptos"/>
                <a:ea typeface="+mn-lt"/>
                <a:cs typeface="+mn-lt"/>
              </a:rPr>
              <a:t>uma</a:t>
            </a:r>
            <a:r>
              <a:rPr lang="en-US" sz="1250" dirty="0">
                <a:solidFill>
                  <a:srgbClr val="C8A45D"/>
                </a:solidFill>
                <a:latin typeface="Aptos"/>
                <a:ea typeface="+mn-lt"/>
                <a:cs typeface="+mn-lt"/>
              </a:rPr>
              <a:t> </a:t>
            </a:r>
            <a:r>
              <a:rPr lang="en-US" sz="1250" dirty="0" err="1">
                <a:solidFill>
                  <a:srgbClr val="C8A45D"/>
                </a:solidFill>
                <a:latin typeface="Aptos"/>
                <a:ea typeface="+mn-lt"/>
                <a:cs typeface="+mn-lt"/>
              </a:rPr>
              <a:t>incapacidade</a:t>
            </a:r>
            <a:r>
              <a:rPr lang="en-US" sz="1250" dirty="0">
                <a:solidFill>
                  <a:srgbClr val="C8A45D"/>
                </a:solidFill>
                <a:latin typeface="Aptos"/>
                <a:ea typeface="+mn-lt"/>
                <a:cs typeface="+mn-lt"/>
              </a:rPr>
              <a:t> </a:t>
            </a:r>
            <a:r>
              <a:rPr lang="en-US" sz="1250" dirty="0" err="1">
                <a:solidFill>
                  <a:srgbClr val="C8A45D"/>
                </a:solidFill>
                <a:latin typeface="Aptos"/>
                <a:ea typeface="+mn-lt"/>
                <a:cs typeface="+mn-lt"/>
              </a:rPr>
              <a:t>permanente</a:t>
            </a:r>
            <a:r>
              <a:rPr lang="en-US" sz="1250" dirty="0">
                <a:solidFill>
                  <a:srgbClr val="C8A45D"/>
                </a:solidFill>
                <a:latin typeface="Aptos"/>
                <a:ea typeface="+mn-lt"/>
                <a:cs typeface="+mn-lt"/>
              </a:rPr>
              <a:t> e </a:t>
            </a:r>
            <a:r>
              <a:rPr lang="en-US" sz="1250" dirty="0" err="1">
                <a:solidFill>
                  <a:srgbClr val="C8A45D"/>
                </a:solidFill>
                <a:latin typeface="Aptos"/>
                <a:ea typeface="+mn-lt"/>
                <a:cs typeface="+mn-lt"/>
              </a:rPr>
              <a:t>dispendiosa</a:t>
            </a:r>
            <a:r>
              <a:rPr lang="en-US" sz="1250" dirty="0">
                <a:solidFill>
                  <a:srgbClr val="C8A45D"/>
                </a:solidFill>
                <a:latin typeface="Aptos"/>
                <a:ea typeface="+mn-lt"/>
                <a:cs typeface="+mn-lt"/>
              </a:rPr>
              <a:t> para o </a:t>
            </a:r>
            <a:r>
              <a:rPr lang="en-US" sz="1250" dirty="0" err="1">
                <a:solidFill>
                  <a:srgbClr val="C8A45D"/>
                </a:solidFill>
                <a:latin typeface="Aptos"/>
                <a:ea typeface="+mn-lt"/>
                <a:cs typeface="+mn-lt"/>
              </a:rPr>
              <a:t>município</a:t>
            </a:r>
            <a:r>
              <a:rPr lang="en-US" sz="1250" dirty="0">
                <a:solidFill>
                  <a:srgbClr val="C8A45D"/>
                </a:solidFill>
                <a:latin typeface="Aptos"/>
                <a:ea typeface="+mn-lt"/>
                <a:cs typeface="+mn-lt"/>
              </a:rPr>
              <a:t>.</a:t>
            </a:r>
            <a:endParaRPr lang="pt-BR">
              <a:solidFill>
                <a:srgbClr val="C8A45D"/>
              </a:solidFill>
              <a:latin typeface="Aptos"/>
              <a:ea typeface="+mn-lt"/>
              <a:cs typeface="+mn-lt"/>
            </a:endParaRPr>
          </a:p>
        </p:txBody>
      </p:sp>
      <p:sp>
        <p:nvSpPr>
          <p:cNvPr id="4" name="TextBox 10">
            <a:extLst>
              <a:ext uri="{FF2B5EF4-FFF2-40B4-BE49-F238E27FC236}">
                <a16:creationId xmlns:a16="http://schemas.microsoft.com/office/drawing/2014/main" id="{16AA7EDC-8420-28B9-C436-61EABAEB8B00}"/>
              </a:ext>
            </a:extLst>
          </p:cNvPr>
          <p:cNvSpPr txBox="1"/>
          <p:nvPr/>
        </p:nvSpPr>
        <p:spPr>
          <a:xfrm>
            <a:off x="7303327" y="3613702"/>
            <a:ext cx="2629085" cy="769441"/>
          </a:xfrm>
          <a:prstGeom prst="rect">
            <a:avLst/>
          </a:prstGeom>
          <a:noFill/>
        </p:spPr>
        <p:txBody>
          <a:bodyPr wrap="square" lIns="91440" tIns="45720" rIns="91440" bIns="45720" anchor="ctr">
            <a:spAutoFit/>
          </a:bodyPr>
          <a:lstStyle/>
          <a:p>
            <a:pPr algn="ctr"/>
            <a:r>
              <a:rPr lang="pt-BR" sz="4400" b="1">
                <a:solidFill>
                  <a:srgbClr val="FFFFFF"/>
                </a:solidFill>
                <a:latin typeface="Aptos"/>
              </a:rPr>
              <a:t>R$12x</a:t>
            </a:r>
            <a:endParaRPr lang="pt-BR" sz="4400" b="1" i="0" dirty="0">
              <a:solidFill>
                <a:srgbClr val="FFFFFF"/>
              </a:solidFill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34532913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Padrão do plano de fundo">
            <a:extLst>
              <a:ext uri="{FF2B5EF4-FFF2-40B4-BE49-F238E27FC236}">
                <a16:creationId xmlns:a16="http://schemas.microsoft.com/office/drawing/2014/main" id="{D8770032-342D-A131-CF22-8FB3FCC182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176528" y="4708913"/>
            <a:ext cx="4754880" cy="27699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1200" dirty="0">
                <a:solidFill>
                  <a:srgbClr val="B7B4AB"/>
                </a:solidFill>
                <a:ea typeface="+mn-lt"/>
                <a:cs typeface="+mn-lt"/>
              </a:rPr>
              <a:t>Maria Terezinha Silva, 67 </a:t>
            </a:r>
            <a:r>
              <a:rPr lang="en-US" sz="1200" dirty="0" err="1">
                <a:solidFill>
                  <a:srgbClr val="B7B4AB"/>
                </a:solidFill>
                <a:ea typeface="+mn-lt"/>
                <a:cs typeface="+mn-lt"/>
              </a:rPr>
              <a:t>anos</a:t>
            </a:r>
            <a:r>
              <a:rPr lang="en-US" sz="1200" dirty="0">
                <a:solidFill>
                  <a:srgbClr val="B7B4AB"/>
                </a:solidFill>
                <a:ea typeface="+mn-lt"/>
                <a:cs typeface="+mn-lt"/>
              </a:rPr>
              <a:t>. </a:t>
            </a:r>
            <a:r>
              <a:rPr lang="en-US" sz="1200" dirty="0" err="1">
                <a:solidFill>
                  <a:srgbClr val="B7B4AB"/>
                </a:solidFill>
                <a:ea typeface="+mn-lt"/>
                <a:cs typeface="+mn-lt"/>
              </a:rPr>
              <a:t>Almadina</a:t>
            </a:r>
            <a:r>
              <a:rPr lang="en-US" sz="1200" dirty="0">
                <a:solidFill>
                  <a:srgbClr val="B7B4AB"/>
                </a:solidFill>
                <a:ea typeface="+mn-lt"/>
                <a:cs typeface="+mn-lt"/>
              </a:rPr>
              <a:t> – BA </a:t>
            </a:r>
            <a:endParaRPr lang="pt-BR" sz="1200" dirty="0"/>
          </a:p>
        </p:txBody>
      </p:sp>
      <p:sp>
        <p:nvSpPr>
          <p:cNvPr id="13" name="Rectangle 12"/>
          <p:cNvSpPr/>
          <p:nvPr/>
        </p:nvSpPr>
        <p:spPr>
          <a:xfrm>
            <a:off x="1261029" y="5146536"/>
            <a:ext cx="1051560" cy="27432"/>
          </a:xfrm>
          <a:prstGeom prst="rect">
            <a:avLst/>
          </a:prstGeom>
          <a:solidFill>
            <a:srgbClr val="C8A4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1176528" y="1557008"/>
            <a:ext cx="4754880" cy="297004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1700" b="1" dirty="0">
                <a:solidFill>
                  <a:srgbClr val="D8C7A8"/>
                </a:solidFill>
                <a:latin typeface="Aptos"/>
                <a:ea typeface="+mn-lt"/>
                <a:cs typeface="+mn-lt"/>
              </a:rPr>
              <a:t>“</a:t>
            </a:r>
            <a:r>
              <a:rPr lang="en-US" sz="1700" b="1" i="1" dirty="0">
                <a:solidFill>
                  <a:srgbClr val="D8C7A8"/>
                </a:solidFill>
                <a:latin typeface="Aptos"/>
                <a:ea typeface="+mn-lt"/>
                <a:cs typeface="+mn-lt"/>
              </a:rPr>
              <a:t>Eu </a:t>
            </a:r>
            <a:r>
              <a:rPr lang="en-US" sz="1700" b="1" i="1" dirty="0" err="1">
                <a:solidFill>
                  <a:srgbClr val="D8C7A8"/>
                </a:solidFill>
                <a:latin typeface="Aptos"/>
                <a:ea typeface="+mn-lt"/>
                <a:cs typeface="+mn-lt"/>
              </a:rPr>
              <a:t>achava</a:t>
            </a:r>
            <a:r>
              <a:rPr lang="en-US" sz="1700" b="1" i="1" dirty="0">
                <a:solidFill>
                  <a:srgbClr val="D8C7A8"/>
                </a:solidFill>
                <a:latin typeface="Aptos"/>
                <a:ea typeface="+mn-lt"/>
                <a:cs typeface="+mn-lt"/>
              </a:rPr>
              <a:t> </a:t>
            </a:r>
            <a:r>
              <a:rPr lang="en-US" sz="1700" b="1" i="1" dirty="0" err="1">
                <a:solidFill>
                  <a:srgbClr val="D8C7A8"/>
                </a:solidFill>
                <a:latin typeface="Aptos"/>
                <a:ea typeface="+mn-lt"/>
                <a:cs typeface="+mn-lt"/>
              </a:rPr>
              <a:t>que</a:t>
            </a:r>
            <a:r>
              <a:rPr lang="en-US" sz="1700" b="1" i="1" dirty="0">
                <a:solidFill>
                  <a:srgbClr val="D8C7A8"/>
                </a:solidFill>
                <a:latin typeface="Aptos"/>
                <a:ea typeface="+mn-lt"/>
                <a:cs typeface="+mn-lt"/>
              </a:rPr>
              <a:t> </a:t>
            </a:r>
            <a:r>
              <a:rPr lang="en-US" sz="1700" b="1" i="1" dirty="0" err="1">
                <a:solidFill>
                  <a:srgbClr val="D8C7A8"/>
                </a:solidFill>
                <a:latin typeface="Aptos"/>
                <a:ea typeface="+mn-lt"/>
                <a:cs typeface="+mn-lt"/>
              </a:rPr>
              <a:t>minha</a:t>
            </a:r>
            <a:r>
              <a:rPr lang="en-US" sz="1700" b="1" i="1" dirty="0">
                <a:solidFill>
                  <a:srgbClr val="D8C7A8"/>
                </a:solidFill>
                <a:latin typeface="Aptos"/>
                <a:ea typeface="+mn-lt"/>
                <a:cs typeface="+mn-lt"/>
              </a:rPr>
              <a:t> </a:t>
            </a:r>
            <a:r>
              <a:rPr lang="en-US" sz="1700" b="1" i="1" dirty="0" err="1">
                <a:solidFill>
                  <a:srgbClr val="D8C7A8"/>
                </a:solidFill>
                <a:latin typeface="Aptos"/>
                <a:ea typeface="+mn-lt"/>
                <a:cs typeface="+mn-lt"/>
              </a:rPr>
              <a:t>dificuldade</a:t>
            </a:r>
            <a:r>
              <a:rPr lang="en-US" sz="1700" b="1" i="1" dirty="0">
                <a:solidFill>
                  <a:srgbClr val="D8C7A8"/>
                </a:solidFill>
                <a:latin typeface="Aptos"/>
                <a:ea typeface="+mn-lt"/>
                <a:cs typeface="+mn-lt"/>
              </a:rPr>
              <a:t> para </a:t>
            </a:r>
            <a:r>
              <a:rPr lang="en-US" sz="1700" b="1" i="1" dirty="0" err="1">
                <a:solidFill>
                  <a:srgbClr val="D8C7A8"/>
                </a:solidFill>
                <a:latin typeface="Aptos"/>
                <a:ea typeface="+mn-lt"/>
                <a:cs typeface="+mn-lt"/>
              </a:rPr>
              <a:t>enxergar</a:t>
            </a:r>
            <a:r>
              <a:rPr lang="en-US" sz="1700" b="1" i="1" dirty="0">
                <a:solidFill>
                  <a:srgbClr val="D8C7A8"/>
                </a:solidFill>
                <a:latin typeface="Aptos"/>
                <a:ea typeface="+mn-lt"/>
                <a:cs typeface="+mn-lt"/>
              </a:rPr>
              <a:t> era </a:t>
            </a:r>
            <a:r>
              <a:rPr lang="en-US" sz="1700" b="1" i="1" dirty="0" err="1">
                <a:solidFill>
                  <a:srgbClr val="D8C7A8"/>
                </a:solidFill>
                <a:latin typeface="Aptos"/>
                <a:ea typeface="+mn-lt"/>
                <a:cs typeface="+mn-lt"/>
              </a:rPr>
              <a:t>apenas</a:t>
            </a:r>
            <a:r>
              <a:rPr lang="en-US" sz="1700" b="1" i="1" dirty="0">
                <a:solidFill>
                  <a:srgbClr val="D8C7A8"/>
                </a:solidFill>
                <a:latin typeface="Aptos"/>
                <a:ea typeface="+mn-lt"/>
                <a:cs typeface="+mn-lt"/>
              </a:rPr>
              <a:t> </a:t>
            </a:r>
            <a:r>
              <a:rPr lang="en-US" sz="1700" b="1" i="1" dirty="0" err="1">
                <a:solidFill>
                  <a:srgbClr val="D8C7A8"/>
                </a:solidFill>
                <a:latin typeface="Aptos"/>
                <a:ea typeface="+mn-lt"/>
                <a:cs typeface="+mn-lt"/>
              </a:rPr>
              <a:t>parte</a:t>
            </a:r>
            <a:r>
              <a:rPr lang="en-US" sz="1700" b="1" i="1" dirty="0">
                <a:solidFill>
                  <a:srgbClr val="D8C7A8"/>
                </a:solidFill>
                <a:latin typeface="Aptos"/>
                <a:ea typeface="+mn-lt"/>
                <a:cs typeface="+mn-lt"/>
              </a:rPr>
              <a:t> da </a:t>
            </a:r>
            <a:r>
              <a:rPr lang="en-US" sz="1700" b="1" i="1" dirty="0" err="1">
                <a:solidFill>
                  <a:srgbClr val="D8C7A8"/>
                </a:solidFill>
                <a:latin typeface="Aptos"/>
                <a:ea typeface="+mn-lt"/>
                <a:cs typeface="+mn-lt"/>
              </a:rPr>
              <a:t>idade</a:t>
            </a:r>
            <a:r>
              <a:rPr lang="en-US" sz="1700" b="1" i="1" dirty="0">
                <a:solidFill>
                  <a:srgbClr val="D8C7A8"/>
                </a:solidFill>
                <a:latin typeface="Aptos"/>
                <a:ea typeface="+mn-lt"/>
                <a:cs typeface="+mn-lt"/>
              </a:rPr>
              <a:t>. </a:t>
            </a:r>
            <a:r>
              <a:rPr lang="en-US" sz="1700" b="1" i="1" dirty="0" err="1">
                <a:solidFill>
                  <a:srgbClr val="D8C7A8"/>
                </a:solidFill>
                <a:latin typeface="Aptos"/>
                <a:ea typeface="+mn-lt"/>
                <a:cs typeface="+mn-lt"/>
              </a:rPr>
              <a:t>Depois</a:t>
            </a:r>
            <a:r>
              <a:rPr lang="en-US" sz="1700" b="1" i="1" dirty="0">
                <a:solidFill>
                  <a:srgbClr val="D8C7A8"/>
                </a:solidFill>
                <a:latin typeface="Aptos"/>
                <a:ea typeface="+mn-lt"/>
                <a:cs typeface="+mn-lt"/>
              </a:rPr>
              <a:t> do </a:t>
            </a:r>
            <a:r>
              <a:rPr lang="en-US" sz="1700" b="1" i="1" dirty="0" err="1">
                <a:solidFill>
                  <a:srgbClr val="D8C7A8"/>
                </a:solidFill>
                <a:latin typeface="Aptos"/>
                <a:ea typeface="+mn-lt"/>
                <a:cs typeface="+mn-lt"/>
              </a:rPr>
              <a:t>atendimento</a:t>
            </a:r>
            <a:r>
              <a:rPr lang="en-US" sz="1700" b="1" i="1" dirty="0">
                <a:solidFill>
                  <a:srgbClr val="D8C7A8"/>
                </a:solidFill>
                <a:latin typeface="Aptos"/>
                <a:ea typeface="+mn-lt"/>
                <a:cs typeface="+mn-lt"/>
              </a:rPr>
              <a:t>, </a:t>
            </a:r>
            <a:r>
              <a:rPr lang="en-US" sz="1700" b="1" i="1" dirty="0" err="1">
                <a:solidFill>
                  <a:srgbClr val="D8C7A8"/>
                </a:solidFill>
                <a:latin typeface="Aptos"/>
                <a:ea typeface="+mn-lt"/>
                <a:cs typeface="+mn-lt"/>
              </a:rPr>
              <a:t>entendi</a:t>
            </a:r>
            <a:r>
              <a:rPr lang="en-US" sz="1700" b="1" i="1" dirty="0">
                <a:solidFill>
                  <a:srgbClr val="D8C7A8"/>
                </a:solidFill>
                <a:latin typeface="Aptos"/>
                <a:ea typeface="+mn-lt"/>
                <a:cs typeface="+mn-lt"/>
              </a:rPr>
              <a:t> </a:t>
            </a:r>
            <a:r>
              <a:rPr lang="en-US" sz="1700" b="1" i="1" dirty="0" err="1">
                <a:solidFill>
                  <a:srgbClr val="D8C7A8"/>
                </a:solidFill>
                <a:latin typeface="Aptos"/>
                <a:ea typeface="+mn-lt"/>
                <a:cs typeface="+mn-lt"/>
              </a:rPr>
              <a:t>que</a:t>
            </a:r>
            <a:r>
              <a:rPr lang="en-US" sz="1700" b="1" i="1" dirty="0">
                <a:solidFill>
                  <a:srgbClr val="D8C7A8"/>
                </a:solidFill>
                <a:latin typeface="Aptos"/>
                <a:ea typeface="+mn-lt"/>
                <a:cs typeface="+mn-lt"/>
              </a:rPr>
              <a:t> </a:t>
            </a:r>
            <a:r>
              <a:rPr lang="en-US" sz="1700" b="1" i="1" dirty="0" err="1">
                <a:solidFill>
                  <a:srgbClr val="D8C7A8"/>
                </a:solidFill>
                <a:latin typeface="Aptos"/>
                <a:ea typeface="+mn-lt"/>
                <a:cs typeface="+mn-lt"/>
              </a:rPr>
              <a:t>havia</a:t>
            </a:r>
            <a:r>
              <a:rPr lang="en-US" sz="1700" b="1" i="1" dirty="0">
                <a:solidFill>
                  <a:srgbClr val="D8C7A8"/>
                </a:solidFill>
                <a:latin typeface="Aptos"/>
                <a:ea typeface="+mn-lt"/>
                <a:cs typeface="+mn-lt"/>
              </a:rPr>
              <a:t> </a:t>
            </a:r>
            <a:r>
              <a:rPr lang="en-US" sz="1700" b="1" i="1" dirty="0" err="1">
                <a:solidFill>
                  <a:srgbClr val="D8C7A8"/>
                </a:solidFill>
                <a:latin typeface="Aptos"/>
                <a:ea typeface="+mn-lt"/>
                <a:cs typeface="+mn-lt"/>
              </a:rPr>
              <a:t>solução</a:t>
            </a:r>
            <a:r>
              <a:rPr lang="en-US" sz="1700" b="1" i="1" dirty="0">
                <a:solidFill>
                  <a:srgbClr val="D8C7A8"/>
                </a:solidFill>
                <a:latin typeface="Aptos"/>
                <a:ea typeface="+mn-lt"/>
                <a:cs typeface="+mn-lt"/>
              </a:rPr>
              <a:t>. Sair com </a:t>
            </a:r>
            <a:r>
              <a:rPr lang="en-US" sz="1700" b="1" i="1" dirty="0" err="1">
                <a:solidFill>
                  <a:srgbClr val="D8C7A8"/>
                </a:solidFill>
                <a:latin typeface="Aptos"/>
                <a:ea typeface="+mn-lt"/>
                <a:cs typeface="+mn-lt"/>
              </a:rPr>
              <a:t>uma</a:t>
            </a:r>
            <a:r>
              <a:rPr lang="en-US" sz="1700" b="1" i="1" dirty="0">
                <a:solidFill>
                  <a:srgbClr val="D8C7A8"/>
                </a:solidFill>
                <a:latin typeface="Aptos"/>
                <a:ea typeface="+mn-lt"/>
                <a:cs typeface="+mn-lt"/>
              </a:rPr>
              <a:t> </a:t>
            </a:r>
            <a:r>
              <a:rPr lang="en-US" sz="1700" b="1" i="1" dirty="0" err="1">
                <a:solidFill>
                  <a:srgbClr val="D8C7A8"/>
                </a:solidFill>
                <a:latin typeface="Aptos"/>
                <a:ea typeface="+mn-lt"/>
                <a:cs typeface="+mn-lt"/>
              </a:rPr>
              <a:t>receita</a:t>
            </a:r>
            <a:r>
              <a:rPr lang="en-US" sz="1700" b="1" i="1" dirty="0">
                <a:solidFill>
                  <a:srgbClr val="D8C7A8"/>
                </a:solidFill>
                <a:latin typeface="Aptos"/>
                <a:ea typeface="+mn-lt"/>
                <a:cs typeface="+mn-lt"/>
              </a:rPr>
              <a:t>, </a:t>
            </a:r>
            <a:r>
              <a:rPr lang="en-US" sz="1700" b="1" i="1" dirty="0" err="1">
                <a:solidFill>
                  <a:srgbClr val="D8C7A8"/>
                </a:solidFill>
                <a:latin typeface="Aptos"/>
                <a:ea typeface="+mn-lt"/>
                <a:cs typeface="+mn-lt"/>
              </a:rPr>
              <a:t>orientação</a:t>
            </a:r>
            <a:r>
              <a:rPr lang="en-US" sz="1700" b="1" i="1" dirty="0">
                <a:solidFill>
                  <a:srgbClr val="D8C7A8"/>
                </a:solidFill>
                <a:latin typeface="Aptos"/>
                <a:ea typeface="+mn-lt"/>
                <a:cs typeface="+mn-lt"/>
              </a:rPr>
              <a:t> e a </a:t>
            </a:r>
            <a:r>
              <a:rPr lang="en-US" sz="1700" b="1" i="1" dirty="0" err="1">
                <a:solidFill>
                  <a:srgbClr val="D8C7A8"/>
                </a:solidFill>
                <a:latin typeface="Aptos"/>
                <a:ea typeface="+mn-lt"/>
                <a:cs typeface="+mn-lt"/>
              </a:rPr>
              <a:t>possibilidade</a:t>
            </a:r>
            <a:r>
              <a:rPr lang="en-US" sz="1700" b="1" i="1" dirty="0">
                <a:solidFill>
                  <a:srgbClr val="D8C7A8"/>
                </a:solidFill>
                <a:latin typeface="Aptos"/>
                <a:ea typeface="+mn-lt"/>
                <a:cs typeface="+mn-lt"/>
              </a:rPr>
              <a:t> de </a:t>
            </a:r>
            <a:r>
              <a:rPr lang="en-US" sz="1700" b="1" i="1" dirty="0" err="1">
                <a:solidFill>
                  <a:srgbClr val="D8C7A8"/>
                </a:solidFill>
                <a:latin typeface="Aptos"/>
                <a:ea typeface="+mn-lt"/>
                <a:cs typeface="+mn-lt"/>
              </a:rPr>
              <a:t>fazer</a:t>
            </a:r>
            <a:r>
              <a:rPr lang="en-US" sz="1700" b="1" i="1" dirty="0">
                <a:solidFill>
                  <a:srgbClr val="D8C7A8"/>
                </a:solidFill>
                <a:latin typeface="Aptos"/>
                <a:ea typeface="+mn-lt"/>
                <a:cs typeface="+mn-lt"/>
              </a:rPr>
              <a:t> meus </a:t>
            </a:r>
            <a:r>
              <a:rPr lang="en-US" sz="1700" b="1" i="1" dirty="0" err="1">
                <a:solidFill>
                  <a:srgbClr val="D8C7A8"/>
                </a:solidFill>
                <a:latin typeface="Aptos"/>
                <a:ea typeface="+mn-lt"/>
                <a:cs typeface="+mn-lt"/>
              </a:rPr>
              <a:t>óculos</a:t>
            </a:r>
            <a:r>
              <a:rPr lang="en-US" sz="1700" b="1" i="1" dirty="0">
                <a:solidFill>
                  <a:srgbClr val="D8C7A8"/>
                </a:solidFill>
                <a:latin typeface="Aptos"/>
                <a:ea typeface="+mn-lt"/>
                <a:cs typeface="+mn-lt"/>
              </a:rPr>
              <a:t> </a:t>
            </a:r>
            <a:r>
              <a:rPr lang="en-US" sz="1700" b="1" i="1" dirty="0" err="1">
                <a:solidFill>
                  <a:srgbClr val="D8C7A8"/>
                </a:solidFill>
                <a:latin typeface="Aptos"/>
                <a:ea typeface="+mn-lt"/>
                <a:cs typeface="+mn-lt"/>
              </a:rPr>
              <a:t>mudou</a:t>
            </a:r>
            <a:r>
              <a:rPr lang="en-US" sz="1700" b="1" i="1" dirty="0">
                <a:solidFill>
                  <a:srgbClr val="D8C7A8"/>
                </a:solidFill>
                <a:latin typeface="Aptos"/>
                <a:ea typeface="+mn-lt"/>
                <a:cs typeface="+mn-lt"/>
              </a:rPr>
              <a:t> </a:t>
            </a:r>
            <a:r>
              <a:rPr lang="en-US" sz="1700" b="1" i="1" dirty="0" err="1">
                <a:solidFill>
                  <a:srgbClr val="D8C7A8"/>
                </a:solidFill>
                <a:latin typeface="Aptos"/>
                <a:ea typeface="+mn-lt"/>
                <a:cs typeface="+mn-lt"/>
              </a:rPr>
              <a:t>minha</a:t>
            </a:r>
            <a:r>
              <a:rPr lang="en-US" sz="1700" b="1" i="1" dirty="0">
                <a:solidFill>
                  <a:srgbClr val="D8C7A8"/>
                </a:solidFill>
                <a:latin typeface="Aptos"/>
                <a:ea typeface="+mn-lt"/>
                <a:cs typeface="+mn-lt"/>
              </a:rPr>
              <a:t> </a:t>
            </a:r>
            <a:r>
              <a:rPr lang="en-US" sz="1700" b="1" i="1" dirty="0" err="1">
                <a:solidFill>
                  <a:srgbClr val="D8C7A8"/>
                </a:solidFill>
                <a:latin typeface="Aptos"/>
                <a:ea typeface="+mn-lt"/>
                <a:cs typeface="+mn-lt"/>
              </a:rPr>
              <a:t>rotina</a:t>
            </a:r>
            <a:r>
              <a:rPr lang="en-US" sz="1700" b="1" i="1" dirty="0">
                <a:solidFill>
                  <a:srgbClr val="D8C7A8"/>
                </a:solidFill>
                <a:latin typeface="Aptos"/>
                <a:ea typeface="+mn-lt"/>
                <a:cs typeface="+mn-lt"/>
              </a:rPr>
              <a:t>. Agora </a:t>
            </a:r>
            <a:r>
              <a:rPr lang="en-US" sz="1700" b="1" i="1" dirty="0" err="1">
                <a:solidFill>
                  <a:srgbClr val="D8C7A8"/>
                </a:solidFill>
                <a:latin typeface="Aptos"/>
                <a:ea typeface="+mn-lt"/>
                <a:cs typeface="+mn-lt"/>
              </a:rPr>
              <a:t>posso</a:t>
            </a:r>
            <a:r>
              <a:rPr lang="en-US" sz="1700" b="1" i="1" dirty="0">
                <a:solidFill>
                  <a:srgbClr val="D8C7A8"/>
                </a:solidFill>
                <a:latin typeface="Aptos"/>
                <a:ea typeface="+mn-lt"/>
                <a:cs typeface="+mn-lt"/>
              </a:rPr>
              <a:t> </a:t>
            </a:r>
            <a:r>
              <a:rPr lang="en-US" sz="1700" b="1" i="1" dirty="0" err="1">
                <a:solidFill>
                  <a:srgbClr val="D8C7A8"/>
                </a:solidFill>
                <a:latin typeface="Aptos"/>
                <a:ea typeface="+mn-lt"/>
                <a:cs typeface="+mn-lt"/>
              </a:rPr>
              <a:t>voltar</a:t>
            </a:r>
            <a:r>
              <a:rPr lang="en-US" sz="1700" b="1" i="1" dirty="0">
                <a:solidFill>
                  <a:srgbClr val="D8C7A8"/>
                </a:solidFill>
                <a:latin typeface="Aptos"/>
                <a:ea typeface="+mn-lt"/>
                <a:cs typeface="+mn-lt"/>
              </a:rPr>
              <a:t> a </a:t>
            </a:r>
            <a:r>
              <a:rPr lang="en-US" sz="1700" b="1" i="1" dirty="0" err="1">
                <a:solidFill>
                  <a:srgbClr val="D8C7A8"/>
                </a:solidFill>
                <a:latin typeface="Aptos"/>
                <a:ea typeface="+mn-lt"/>
                <a:cs typeface="+mn-lt"/>
              </a:rPr>
              <a:t>ler</a:t>
            </a:r>
            <a:r>
              <a:rPr lang="en-US" sz="1700" b="1" i="1" dirty="0">
                <a:solidFill>
                  <a:srgbClr val="D8C7A8"/>
                </a:solidFill>
                <a:latin typeface="Aptos"/>
                <a:ea typeface="+mn-lt"/>
                <a:cs typeface="+mn-lt"/>
              </a:rPr>
              <a:t>, </a:t>
            </a:r>
            <a:r>
              <a:rPr lang="en-US" sz="1700" b="1" i="1" dirty="0" err="1">
                <a:solidFill>
                  <a:srgbClr val="D8C7A8"/>
                </a:solidFill>
                <a:latin typeface="Aptos"/>
                <a:ea typeface="+mn-lt"/>
                <a:cs typeface="+mn-lt"/>
              </a:rPr>
              <a:t>costurar</a:t>
            </a:r>
            <a:r>
              <a:rPr lang="en-US" sz="1700" b="1" i="1" dirty="0">
                <a:solidFill>
                  <a:srgbClr val="D8C7A8"/>
                </a:solidFill>
                <a:latin typeface="Aptos"/>
                <a:ea typeface="+mn-lt"/>
                <a:cs typeface="+mn-lt"/>
              </a:rPr>
              <a:t>, </a:t>
            </a:r>
            <a:r>
              <a:rPr lang="en-US" sz="1700" b="1" i="1" dirty="0" err="1">
                <a:solidFill>
                  <a:srgbClr val="D8C7A8"/>
                </a:solidFill>
                <a:latin typeface="Aptos"/>
                <a:ea typeface="+mn-lt"/>
                <a:cs typeface="+mn-lt"/>
              </a:rPr>
              <a:t>reconhecer</a:t>
            </a:r>
            <a:r>
              <a:rPr lang="en-US" sz="1700" b="1" i="1" dirty="0">
                <a:solidFill>
                  <a:srgbClr val="D8C7A8"/>
                </a:solidFill>
                <a:latin typeface="Aptos"/>
                <a:ea typeface="+mn-lt"/>
                <a:cs typeface="+mn-lt"/>
              </a:rPr>
              <a:t> </a:t>
            </a:r>
            <a:r>
              <a:rPr lang="en-US" sz="1700" b="1" i="1" dirty="0" err="1">
                <a:solidFill>
                  <a:srgbClr val="D8C7A8"/>
                </a:solidFill>
                <a:latin typeface="Aptos"/>
                <a:ea typeface="+mn-lt"/>
                <a:cs typeface="+mn-lt"/>
              </a:rPr>
              <a:t>melhor</a:t>
            </a:r>
            <a:r>
              <a:rPr lang="en-US" sz="1700" b="1" i="1" dirty="0">
                <a:solidFill>
                  <a:srgbClr val="D8C7A8"/>
                </a:solidFill>
                <a:latin typeface="Aptos"/>
                <a:ea typeface="+mn-lt"/>
                <a:cs typeface="+mn-lt"/>
              </a:rPr>
              <a:t> as </a:t>
            </a:r>
            <a:r>
              <a:rPr lang="en-US" sz="1700" b="1" i="1" dirty="0" err="1">
                <a:solidFill>
                  <a:srgbClr val="D8C7A8"/>
                </a:solidFill>
                <a:latin typeface="Aptos"/>
                <a:ea typeface="+mn-lt"/>
                <a:cs typeface="+mn-lt"/>
              </a:rPr>
              <a:t>pessoas</a:t>
            </a:r>
            <a:r>
              <a:rPr lang="en-US" sz="1700" b="1" i="1" dirty="0">
                <a:solidFill>
                  <a:srgbClr val="D8C7A8"/>
                </a:solidFill>
                <a:latin typeface="Aptos"/>
                <a:ea typeface="+mn-lt"/>
                <a:cs typeface="+mn-lt"/>
              </a:rPr>
              <a:t> e </a:t>
            </a:r>
            <a:r>
              <a:rPr lang="en-US" sz="1700" b="1" i="1" dirty="0" err="1">
                <a:solidFill>
                  <a:srgbClr val="D8C7A8"/>
                </a:solidFill>
                <a:latin typeface="Aptos"/>
                <a:ea typeface="+mn-lt"/>
                <a:cs typeface="+mn-lt"/>
              </a:rPr>
              <a:t>cuidar</a:t>
            </a:r>
            <a:r>
              <a:rPr lang="en-US" sz="1700" b="1" i="1" dirty="0">
                <a:solidFill>
                  <a:srgbClr val="D8C7A8"/>
                </a:solidFill>
                <a:latin typeface="Aptos"/>
                <a:ea typeface="+mn-lt"/>
                <a:cs typeface="+mn-lt"/>
              </a:rPr>
              <a:t> </a:t>
            </a:r>
            <a:r>
              <a:rPr lang="en-US" sz="1700" b="1" i="1" dirty="0" err="1">
                <a:solidFill>
                  <a:srgbClr val="D8C7A8"/>
                </a:solidFill>
                <a:latin typeface="Aptos"/>
                <a:ea typeface="+mn-lt"/>
                <a:cs typeface="+mn-lt"/>
              </a:rPr>
              <a:t>mais</a:t>
            </a:r>
            <a:r>
              <a:rPr lang="en-US" sz="1700" b="1" i="1" dirty="0">
                <a:solidFill>
                  <a:srgbClr val="D8C7A8"/>
                </a:solidFill>
                <a:latin typeface="Aptos"/>
                <a:ea typeface="+mn-lt"/>
                <a:cs typeface="+mn-lt"/>
              </a:rPr>
              <a:t> da </a:t>
            </a:r>
            <a:r>
              <a:rPr lang="en-US" sz="1700" b="1" i="1" dirty="0" err="1">
                <a:solidFill>
                  <a:srgbClr val="D8C7A8"/>
                </a:solidFill>
                <a:latin typeface="Aptos"/>
                <a:ea typeface="+mn-lt"/>
                <a:cs typeface="+mn-lt"/>
              </a:rPr>
              <a:t>minha</a:t>
            </a:r>
            <a:r>
              <a:rPr lang="en-US" sz="1700" b="1" i="1" dirty="0">
                <a:solidFill>
                  <a:srgbClr val="D8C7A8"/>
                </a:solidFill>
                <a:latin typeface="Aptos"/>
                <a:ea typeface="+mn-lt"/>
                <a:cs typeface="+mn-lt"/>
              </a:rPr>
              <a:t> </a:t>
            </a:r>
            <a:r>
              <a:rPr lang="en-US" sz="1700" b="1" i="1" dirty="0" err="1">
                <a:solidFill>
                  <a:srgbClr val="D8C7A8"/>
                </a:solidFill>
                <a:latin typeface="Aptos"/>
                <a:ea typeface="+mn-lt"/>
                <a:cs typeface="+mn-lt"/>
              </a:rPr>
              <a:t>saúde</a:t>
            </a:r>
            <a:r>
              <a:rPr lang="en-US" sz="1700" b="1" i="1" dirty="0">
                <a:solidFill>
                  <a:srgbClr val="D8C7A8"/>
                </a:solidFill>
                <a:latin typeface="Aptos"/>
                <a:ea typeface="+mn-lt"/>
                <a:cs typeface="+mn-lt"/>
              </a:rPr>
              <a:t>. Para quem mora longe dos </a:t>
            </a:r>
            <a:r>
              <a:rPr lang="en-US" sz="1700" b="1" i="1" dirty="0" err="1">
                <a:solidFill>
                  <a:srgbClr val="D8C7A8"/>
                </a:solidFill>
                <a:latin typeface="Aptos"/>
                <a:ea typeface="+mn-lt"/>
                <a:cs typeface="+mn-lt"/>
              </a:rPr>
              <a:t>grandes</a:t>
            </a:r>
            <a:r>
              <a:rPr lang="en-US" sz="1700" b="1" i="1" dirty="0">
                <a:solidFill>
                  <a:srgbClr val="D8C7A8"/>
                </a:solidFill>
                <a:latin typeface="Aptos"/>
                <a:ea typeface="+mn-lt"/>
                <a:cs typeface="+mn-lt"/>
              </a:rPr>
              <a:t> </a:t>
            </a:r>
            <a:r>
              <a:rPr lang="en-US" sz="1700" b="1" i="1" dirty="0" err="1">
                <a:solidFill>
                  <a:srgbClr val="D8C7A8"/>
                </a:solidFill>
                <a:latin typeface="Aptos"/>
                <a:ea typeface="+mn-lt"/>
                <a:cs typeface="+mn-lt"/>
              </a:rPr>
              <a:t>centros</a:t>
            </a:r>
            <a:r>
              <a:rPr lang="en-US" sz="1700" b="1" i="1" dirty="0">
                <a:solidFill>
                  <a:srgbClr val="D8C7A8"/>
                </a:solidFill>
                <a:latin typeface="Aptos"/>
                <a:ea typeface="+mn-lt"/>
                <a:cs typeface="+mn-lt"/>
              </a:rPr>
              <a:t>, </a:t>
            </a:r>
            <a:r>
              <a:rPr lang="en-US" sz="1700" b="1" i="1" dirty="0" err="1">
                <a:solidFill>
                  <a:srgbClr val="D8C7A8"/>
                </a:solidFill>
                <a:latin typeface="Aptos"/>
                <a:ea typeface="+mn-lt"/>
                <a:cs typeface="+mn-lt"/>
              </a:rPr>
              <a:t>uma</a:t>
            </a:r>
            <a:r>
              <a:rPr lang="en-US" sz="1700" b="1" i="1" dirty="0">
                <a:solidFill>
                  <a:srgbClr val="D8C7A8"/>
                </a:solidFill>
                <a:latin typeface="Aptos"/>
                <a:ea typeface="+mn-lt"/>
                <a:cs typeface="+mn-lt"/>
              </a:rPr>
              <a:t> </a:t>
            </a:r>
            <a:r>
              <a:rPr lang="en-US" sz="1700" b="1" i="1" dirty="0" err="1">
                <a:solidFill>
                  <a:srgbClr val="D8C7A8"/>
                </a:solidFill>
                <a:latin typeface="Aptos"/>
                <a:ea typeface="+mn-lt"/>
                <a:cs typeface="+mn-lt"/>
              </a:rPr>
              <a:t>ação</a:t>
            </a:r>
            <a:r>
              <a:rPr lang="en-US" sz="1700" b="1" i="1" dirty="0">
                <a:solidFill>
                  <a:srgbClr val="D8C7A8"/>
                </a:solidFill>
                <a:latin typeface="Aptos"/>
                <a:ea typeface="+mn-lt"/>
                <a:cs typeface="+mn-lt"/>
              </a:rPr>
              <a:t> </a:t>
            </a:r>
            <a:r>
              <a:rPr lang="en-US" sz="1700" b="1" i="1" dirty="0" err="1">
                <a:solidFill>
                  <a:srgbClr val="D8C7A8"/>
                </a:solidFill>
                <a:latin typeface="Aptos"/>
                <a:ea typeface="+mn-lt"/>
                <a:cs typeface="+mn-lt"/>
              </a:rPr>
              <a:t>como</a:t>
            </a:r>
            <a:r>
              <a:rPr lang="en-US" sz="1700" b="1" i="1" dirty="0">
                <a:solidFill>
                  <a:srgbClr val="D8C7A8"/>
                </a:solidFill>
                <a:latin typeface="Aptos"/>
                <a:ea typeface="+mn-lt"/>
                <a:cs typeface="+mn-lt"/>
              </a:rPr>
              <a:t> </a:t>
            </a:r>
            <a:r>
              <a:rPr lang="en-US" sz="1700" b="1" i="1" dirty="0" err="1">
                <a:solidFill>
                  <a:srgbClr val="D8C7A8"/>
                </a:solidFill>
                <a:latin typeface="Aptos"/>
                <a:ea typeface="+mn-lt"/>
                <a:cs typeface="+mn-lt"/>
              </a:rPr>
              <a:t>essa</a:t>
            </a:r>
            <a:r>
              <a:rPr lang="en-US" sz="1700" b="1" i="1" dirty="0">
                <a:solidFill>
                  <a:srgbClr val="D8C7A8"/>
                </a:solidFill>
                <a:latin typeface="Aptos"/>
                <a:ea typeface="+mn-lt"/>
                <a:cs typeface="+mn-lt"/>
              </a:rPr>
              <a:t> </a:t>
            </a:r>
            <a:r>
              <a:rPr lang="en-US" sz="1700" b="1" i="1" dirty="0" err="1">
                <a:solidFill>
                  <a:srgbClr val="D8C7A8"/>
                </a:solidFill>
                <a:latin typeface="Aptos"/>
                <a:ea typeface="+mn-lt"/>
                <a:cs typeface="+mn-lt"/>
              </a:rPr>
              <a:t>não</a:t>
            </a:r>
            <a:r>
              <a:rPr lang="en-US" sz="1700" b="1" i="1" dirty="0">
                <a:solidFill>
                  <a:srgbClr val="D8C7A8"/>
                </a:solidFill>
                <a:latin typeface="Aptos"/>
                <a:ea typeface="+mn-lt"/>
                <a:cs typeface="+mn-lt"/>
              </a:rPr>
              <a:t> é </a:t>
            </a:r>
            <a:r>
              <a:rPr lang="en-US" sz="1700" b="1" i="1" dirty="0" err="1">
                <a:solidFill>
                  <a:srgbClr val="D8C7A8"/>
                </a:solidFill>
                <a:latin typeface="Aptos"/>
                <a:ea typeface="+mn-lt"/>
                <a:cs typeface="+mn-lt"/>
              </a:rPr>
              <a:t>só</a:t>
            </a:r>
            <a:r>
              <a:rPr lang="en-US" sz="1700" b="1" i="1" dirty="0">
                <a:solidFill>
                  <a:srgbClr val="D8C7A8"/>
                </a:solidFill>
                <a:latin typeface="Aptos"/>
                <a:ea typeface="+mn-lt"/>
                <a:cs typeface="+mn-lt"/>
              </a:rPr>
              <a:t> </a:t>
            </a:r>
            <a:r>
              <a:rPr lang="en-US" sz="1700" b="1" i="1" dirty="0" err="1">
                <a:solidFill>
                  <a:srgbClr val="D8C7A8"/>
                </a:solidFill>
                <a:latin typeface="Aptos"/>
                <a:ea typeface="+mn-lt"/>
                <a:cs typeface="+mn-lt"/>
              </a:rPr>
              <a:t>uma</a:t>
            </a:r>
            <a:r>
              <a:rPr lang="en-US" sz="1700" b="1" i="1" dirty="0">
                <a:solidFill>
                  <a:srgbClr val="D8C7A8"/>
                </a:solidFill>
                <a:latin typeface="Aptos"/>
                <a:ea typeface="+mn-lt"/>
                <a:cs typeface="+mn-lt"/>
              </a:rPr>
              <a:t> consulta: é </a:t>
            </a:r>
            <a:r>
              <a:rPr lang="en-US" sz="1700" b="1" i="1" dirty="0" err="1">
                <a:solidFill>
                  <a:srgbClr val="D8C7A8"/>
                </a:solidFill>
                <a:latin typeface="Aptos"/>
                <a:ea typeface="+mn-lt"/>
                <a:cs typeface="+mn-lt"/>
              </a:rPr>
              <a:t>uma</a:t>
            </a:r>
            <a:r>
              <a:rPr lang="en-US" sz="1700" b="1" i="1" dirty="0">
                <a:solidFill>
                  <a:srgbClr val="D8C7A8"/>
                </a:solidFill>
                <a:latin typeface="Aptos"/>
                <a:ea typeface="+mn-lt"/>
                <a:cs typeface="+mn-lt"/>
              </a:rPr>
              <a:t> chance de </a:t>
            </a:r>
            <a:r>
              <a:rPr lang="en-US" sz="1700" b="1" i="1" dirty="0" err="1">
                <a:solidFill>
                  <a:srgbClr val="D8C7A8"/>
                </a:solidFill>
                <a:latin typeface="Aptos"/>
                <a:ea typeface="+mn-lt"/>
                <a:cs typeface="+mn-lt"/>
              </a:rPr>
              <a:t>voltar</a:t>
            </a:r>
            <a:r>
              <a:rPr lang="en-US" sz="1700" b="1" i="1" dirty="0">
                <a:solidFill>
                  <a:srgbClr val="D8C7A8"/>
                </a:solidFill>
                <a:latin typeface="Aptos"/>
                <a:ea typeface="+mn-lt"/>
                <a:cs typeface="+mn-lt"/>
              </a:rPr>
              <a:t> a </a:t>
            </a:r>
            <a:r>
              <a:rPr lang="en-US" sz="1700" b="1" i="1" dirty="0" err="1">
                <a:solidFill>
                  <a:srgbClr val="D8C7A8"/>
                </a:solidFill>
                <a:latin typeface="Aptos"/>
                <a:ea typeface="+mn-lt"/>
                <a:cs typeface="+mn-lt"/>
              </a:rPr>
              <a:t>ver</a:t>
            </a:r>
            <a:r>
              <a:rPr lang="en-US" sz="1700" b="1" i="1" dirty="0">
                <a:solidFill>
                  <a:srgbClr val="D8C7A8"/>
                </a:solidFill>
                <a:latin typeface="Aptos"/>
                <a:ea typeface="+mn-lt"/>
                <a:cs typeface="+mn-lt"/>
              </a:rPr>
              <a:t> o </a:t>
            </a:r>
            <a:r>
              <a:rPr lang="en-US" sz="1700" b="1" i="1" dirty="0" err="1">
                <a:solidFill>
                  <a:srgbClr val="D8C7A8"/>
                </a:solidFill>
                <a:latin typeface="Aptos"/>
                <a:ea typeface="+mn-lt"/>
                <a:cs typeface="+mn-lt"/>
              </a:rPr>
              <a:t>mundo</a:t>
            </a:r>
            <a:r>
              <a:rPr lang="en-US" sz="1700" b="1" i="1" dirty="0">
                <a:solidFill>
                  <a:srgbClr val="D8C7A8"/>
                </a:solidFill>
                <a:latin typeface="Aptos"/>
                <a:ea typeface="+mn-lt"/>
                <a:cs typeface="+mn-lt"/>
              </a:rPr>
              <a:t> com </a:t>
            </a:r>
            <a:r>
              <a:rPr lang="en-US" sz="1700" b="1" i="1" dirty="0" err="1">
                <a:solidFill>
                  <a:srgbClr val="D8C7A8"/>
                </a:solidFill>
                <a:latin typeface="Aptos"/>
                <a:ea typeface="+mn-lt"/>
                <a:cs typeface="+mn-lt"/>
              </a:rPr>
              <a:t>dignidade</a:t>
            </a:r>
            <a:r>
              <a:rPr lang="en-US" sz="1700" b="1" i="1" dirty="0">
                <a:solidFill>
                  <a:srgbClr val="D8C7A8"/>
                </a:solidFill>
                <a:latin typeface="Aptos"/>
                <a:ea typeface="+mn-lt"/>
                <a:cs typeface="+mn-lt"/>
              </a:rPr>
              <a:t>.</a:t>
            </a:r>
            <a:r>
              <a:rPr lang="en-US" sz="1700" b="1" dirty="0">
                <a:solidFill>
                  <a:srgbClr val="D8C7A8"/>
                </a:solidFill>
                <a:latin typeface="Aptos"/>
                <a:ea typeface="+mn-lt"/>
                <a:cs typeface="+mn-lt"/>
              </a:rPr>
              <a:t>”</a:t>
            </a:r>
            <a:endParaRPr lang="pt-BR" sz="1700" b="1" i="0" dirty="0">
              <a:solidFill>
                <a:srgbClr val="D8C7A8"/>
              </a:solidFill>
              <a:latin typeface="Apto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02920" y="6446520"/>
            <a:ext cx="365760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750" b="1" i="0">
                <a:solidFill>
                  <a:srgbClr val="D8C7A8"/>
                </a:solidFill>
                <a:latin typeface="Aptos"/>
              </a:rPr>
              <a:t>ASSOCIAÇÃO SAN MARCO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109960" y="6446520"/>
            <a:ext cx="64008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700" b="0" i="0">
                <a:solidFill>
                  <a:srgbClr val="B7B4AB"/>
                </a:solidFill>
                <a:latin typeface="Aptos"/>
              </a:rPr>
              <a:t>13 / 15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02920" y="6318504"/>
            <a:ext cx="11173968" cy="9144"/>
          </a:xfrm>
          <a:prstGeom prst="rect">
            <a:avLst/>
          </a:prstGeom>
          <a:solidFill>
            <a:srgbClr val="C8A4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525CE173-F41B-7098-0BB4-62F8DE9F3F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8262" y="1560512"/>
            <a:ext cx="4029075" cy="3533775"/>
          </a:xfrm>
          <a:prstGeom prst="roundRect">
            <a:avLst/>
          </a:prstGeom>
          <a:ln w="28575">
            <a:solidFill>
              <a:srgbClr val="C8A45D"/>
            </a:solidFill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ight_b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45" name="Imagem 44">
            <a:extLst>
              <a:ext uri="{FF2B5EF4-FFF2-40B4-BE49-F238E27FC236}">
                <a16:creationId xmlns:a16="http://schemas.microsoft.com/office/drawing/2014/main" id="{9ACCDE66-49E3-9F53-6E9D-17A52453D46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0354" r="12338" b="44657"/>
          <a:stretch>
            <a:fillRect/>
          </a:stretch>
        </p:blipFill>
        <p:spPr>
          <a:xfrm>
            <a:off x="6249332" y="848055"/>
            <a:ext cx="4523761" cy="4846243"/>
          </a:xfrm>
          <a:prstGeom prst="roundRect">
            <a:avLst/>
          </a:prstGeom>
          <a:ln w="57150">
            <a:solidFill>
              <a:srgbClr val="C8A45D"/>
            </a:solidFill>
          </a:ln>
        </p:spPr>
      </p:pic>
      <p:sp>
        <p:nvSpPr>
          <p:cNvPr id="31" name="Rounded Rectangle 30"/>
          <p:cNvSpPr/>
          <p:nvPr/>
        </p:nvSpPr>
        <p:spPr>
          <a:xfrm>
            <a:off x="6249143" y="848237"/>
            <a:ext cx="4516988" cy="4848178"/>
          </a:xfrm>
          <a:prstGeom prst="roundRect">
            <a:avLst/>
          </a:prstGeom>
          <a:noFill/>
          <a:ln w="9525">
            <a:solidFill>
              <a:srgbClr val="9F7D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289824" y="1546600"/>
            <a:ext cx="6858000" cy="64633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600" b="1" i="0">
                <a:solidFill>
                  <a:srgbClr val="101416"/>
                </a:solidFill>
                <a:latin typeface="Aptos"/>
              </a:rPr>
              <a:t>Expansão e futuro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89676" y="2278120"/>
            <a:ext cx="3428256" cy="66941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1250" dirty="0">
                <a:solidFill>
                  <a:srgbClr val="132A32"/>
                </a:solidFill>
                <a:latin typeface="Aptos"/>
                <a:ea typeface="+mn-lt"/>
                <a:cs typeface="+mn-lt"/>
              </a:rPr>
              <a:t>A San Marco </a:t>
            </a:r>
            <a:r>
              <a:rPr lang="en-US" sz="1250" dirty="0" err="1">
                <a:solidFill>
                  <a:srgbClr val="132A32"/>
                </a:solidFill>
                <a:latin typeface="Aptos"/>
                <a:ea typeface="+mn-lt"/>
                <a:cs typeface="+mn-lt"/>
              </a:rPr>
              <a:t>foi</a:t>
            </a:r>
            <a:r>
              <a:rPr lang="en-US" sz="1250" dirty="0">
                <a:solidFill>
                  <a:srgbClr val="132A32"/>
                </a:solidFill>
                <a:latin typeface="Aptos"/>
                <a:ea typeface="+mn-lt"/>
                <a:cs typeface="+mn-lt"/>
              </a:rPr>
              <a:t> </a:t>
            </a:r>
            <a:r>
              <a:rPr lang="en-US" sz="1250" dirty="0" err="1">
                <a:solidFill>
                  <a:srgbClr val="132A32"/>
                </a:solidFill>
                <a:latin typeface="Aptos"/>
                <a:ea typeface="+mn-lt"/>
                <a:cs typeface="+mn-lt"/>
              </a:rPr>
              <a:t>pensada</a:t>
            </a:r>
            <a:r>
              <a:rPr lang="en-US" sz="1250" dirty="0">
                <a:solidFill>
                  <a:srgbClr val="132A32"/>
                </a:solidFill>
                <a:latin typeface="Aptos"/>
                <a:ea typeface="+mn-lt"/>
                <a:cs typeface="+mn-lt"/>
              </a:rPr>
              <a:t> para </a:t>
            </a:r>
            <a:r>
              <a:rPr lang="en-US" sz="1250" dirty="0" err="1">
                <a:solidFill>
                  <a:srgbClr val="132A32"/>
                </a:solidFill>
                <a:latin typeface="Aptos"/>
                <a:ea typeface="+mn-lt"/>
                <a:cs typeface="+mn-lt"/>
              </a:rPr>
              <a:t>crescer</a:t>
            </a:r>
            <a:r>
              <a:rPr lang="en-US" sz="1250" dirty="0">
                <a:solidFill>
                  <a:srgbClr val="132A32"/>
                </a:solidFill>
                <a:latin typeface="Aptos"/>
                <a:ea typeface="+mn-lt"/>
                <a:cs typeface="+mn-lt"/>
              </a:rPr>
              <a:t> </a:t>
            </a:r>
            <a:r>
              <a:rPr lang="en-US" sz="1250" b="0" i="0" dirty="0">
                <a:solidFill>
                  <a:srgbClr val="132A32"/>
                </a:solidFill>
                <a:latin typeface="Aptos"/>
                <a:ea typeface="+mn-lt"/>
                <a:cs typeface="+mn-lt"/>
              </a:rPr>
              <a:t>com </a:t>
            </a:r>
            <a:r>
              <a:rPr lang="en-US" sz="1250" b="0" i="0" dirty="0" err="1">
                <a:solidFill>
                  <a:srgbClr val="132A32"/>
                </a:solidFill>
                <a:latin typeface="Aptos"/>
                <a:ea typeface="+mn-lt"/>
                <a:cs typeface="+mn-lt"/>
              </a:rPr>
              <a:t>método</a:t>
            </a:r>
            <a:r>
              <a:rPr lang="en-US" sz="1250" b="0" i="0" dirty="0">
                <a:solidFill>
                  <a:srgbClr val="132A32"/>
                </a:solidFill>
                <a:latin typeface="Aptos"/>
                <a:ea typeface="+mn-lt"/>
                <a:cs typeface="+mn-lt"/>
              </a:rPr>
              <a:t>, </a:t>
            </a:r>
            <a:r>
              <a:rPr lang="en-US" sz="1250" dirty="0" err="1">
                <a:solidFill>
                  <a:srgbClr val="132A32"/>
                </a:solidFill>
                <a:latin typeface="Aptos"/>
                <a:ea typeface="+mn-lt"/>
                <a:cs typeface="+mn-lt"/>
              </a:rPr>
              <a:t>ampliando</a:t>
            </a:r>
            <a:r>
              <a:rPr lang="en-US" sz="1250" dirty="0">
                <a:solidFill>
                  <a:srgbClr val="132A32"/>
                </a:solidFill>
                <a:latin typeface="Aptos"/>
                <a:ea typeface="+mn-lt"/>
                <a:cs typeface="+mn-lt"/>
              </a:rPr>
              <a:t> o </a:t>
            </a:r>
            <a:r>
              <a:rPr lang="en-US" sz="1250" dirty="0" err="1">
                <a:solidFill>
                  <a:srgbClr val="132A32"/>
                </a:solidFill>
                <a:latin typeface="Aptos"/>
                <a:ea typeface="+mn-lt"/>
                <a:cs typeface="+mn-lt"/>
              </a:rPr>
              <a:t>acesso</a:t>
            </a:r>
            <a:r>
              <a:rPr lang="en-US" sz="1250" dirty="0">
                <a:solidFill>
                  <a:srgbClr val="132A32"/>
                </a:solidFill>
                <a:latin typeface="Aptos"/>
                <a:ea typeface="+mn-lt"/>
                <a:cs typeface="+mn-lt"/>
              </a:rPr>
              <a:t> à </a:t>
            </a:r>
            <a:r>
              <a:rPr lang="en-US" sz="1250" dirty="0" err="1">
                <a:solidFill>
                  <a:srgbClr val="132A32"/>
                </a:solidFill>
                <a:latin typeface="Aptos"/>
                <a:ea typeface="+mn-lt"/>
                <a:cs typeface="+mn-lt"/>
              </a:rPr>
              <a:t>saúde</a:t>
            </a:r>
            <a:r>
              <a:rPr lang="en-US" sz="1250" dirty="0">
                <a:solidFill>
                  <a:srgbClr val="132A32"/>
                </a:solidFill>
                <a:latin typeface="Aptos"/>
                <a:ea typeface="+mn-lt"/>
                <a:cs typeface="+mn-lt"/>
              </a:rPr>
              <a:t> visual </a:t>
            </a:r>
            <a:r>
              <a:rPr lang="en-US" sz="1250" dirty="0" err="1">
                <a:solidFill>
                  <a:srgbClr val="132A32"/>
                </a:solidFill>
                <a:latin typeface="Aptos"/>
                <a:ea typeface="+mn-lt"/>
                <a:cs typeface="+mn-lt"/>
              </a:rPr>
              <a:t>em</a:t>
            </a:r>
            <a:r>
              <a:rPr lang="en-US" sz="1250" dirty="0">
                <a:solidFill>
                  <a:srgbClr val="132A32"/>
                </a:solidFill>
                <a:latin typeface="Aptos"/>
                <a:ea typeface="+mn-lt"/>
                <a:cs typeface="+mn-lt"/>
              </a:rPr>
              <a:t> </a:t>
            </a:r>
            <a:r>
              <a:rPr lang="en-US" sz="1250" dirty="0" err="1">
                <a:solidFill>
                  <a:srgbClr val="132A32"/>
                </a:solidFill>
                <a:latin typeface="Aptos"/>
                <a:ea typeface="+mn-lt"/>
                <a:cs typeface="+mn-lt"/>
              </a:rPr>
              <a:t>novos</a:t>
            </a:r>
            <a:r>
              <a:rPr lang="en-US" sz="1250" dirty="0">
                <a:solidFill>
                  <a:srgbClr val="132A32"/>
                </a:solidFill>
                <a:latin typeface="Aptos"/>
                <a:ea typeface="+mn-lt"/>
                <a:cs typeface="+mn-lt"/>
              </a:rPr>
              <a:t> </a:t>
            </a:r>
            <a:r>
              <a:rPr lang="en-US" sz="1250" dirty="0" err="1">
                <a:solidFill>
                  <a:srgbClr val="132A32"/>
                </a:solidFill>
                <a:latin typeface="Aptos"/>
                <a:ea typeface="+mn-lt"/>
                <a:cs typeface="+mn-lt"/>
              </a:rPr>
              <a:t>territórios</a:t>
            </a:r>
            <a:r>
              <a:rPr lang="en-US" sz="1250" dirty="0">
                <a:solidFill>
                  <a:srgbClr val="132A32"/>
                </a:solidFill>
                <a:latin typeface="Aptos"/>
                <a:ea typeface="+mn-lt"/>
                <a:cs typeface="+mn-lt"/>
              </a:rPr>
              <a:t> </a:t>
            </a:r>
            <a:r>
              <a:rPr lang="en-US" sz="1250" b="0" i="0" dirty="0">
                <a:solidFill>
                  <a:srgbClr val="132A32"/>
                </a:solidFill>
                <a:latin typeface="Aptos"/>
                <a:ea typeface="+mn-lt"/>
                <a:cs typeface="+mn-lt"/>
              </a:rPr>
              <a:t>e </a:t>
            </a:r>
            <a:r>
              <a:rPr lang="en-US" sz="1250" dirty="0" err="1">
                <a:solidFill>
                  <a:srgbClr val="132A32"/>
                </a:solidFill>
                <a:latin typeface="Aptos"/>
                <a:ea typeface="+mn-lt"/>
                <a:cs typeface="+mn-lt"/>
              </a:rPr>
              <a:t>públicos</a:t>
            </a:r>
            <a:r>
              <a:rPr lang="en-US" sz="1250" b="0" i="0" dirty="0">
                <a:solidFill>
                  <a:srgbClr val="132A32"/>
                </a:solidFill>
                <a:latin typeface="Aptos"/>
                <a:ea typeface="+mn-lt"/>
                <a:cs typeface="+mn-lt"/>
              </a:rPr>
              <a:t>.</a:t>
            </a:r>
            <a:r>
              <a:rPr lang="en-US" sz="1250" dirty="0">
                <a:solidFill>
                  <a:srgbClr val="132A32"/>
                </a:solidFill>
                <a:latin typeface="Aptos"/>
                <a:ea typeface="+mn-lt"/>
                <a:cs typeface="+mn-lt"/>
              </a:rPr>
              <a:t> </a:t>
            </a:r>
            <a:endParaRPr lang="pt-BR">
              <a:solidFill>
                <a:srgbClr val="132A32"/>
              </a:solidFill>
              <a:latin typeface="Aptos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1353832" y="3243889"/>
            <a:ext cx="1360003" cy="424863"/>
          </a:xfrm>
          <a:prstGeom prst="roundRect">
            <a:avLst/>
          </a:prstGeom>
          <a:solidFill>
            <a:srgbClr val="C8A45D"/>
          </a:solidFill>
          <a:ln>
            <a:solidFill>
              <a:srgbClr val="C8A45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593658" y="3344622"/>
            <a:ext cx="228600" cy="236280"/>
          </a:xfrm>
          <a:prstGeom prst="roundRect">
            <a:avLst/>
          </a:prstGeom>
          <a:solidFill>
            <a:srgbClr val="B08115"/>
          </a:solidFill>
          <a:ln>
            <a:noFill/>
          </a:ln>
        </p:spPr>
        <p:txBody>
          <a:bodyPr wrap="square" lIns="91440" tIns="45720" rIns="91440" bIns="45720" anchor="ctr">
            <a:spAutoFit/>
          </a:bodyPr>
          <a:lstStyle/>
          <a:p>
            <a:pPr algn="ctr"/>
            <a:r>
              <a:rPr sz="800" b="1" i="0">
                <a:solidFill>
                  <a:srgbClr val="FFFFFF"/>
                </a:solidFill>
                <a:latin typeface="Aptos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794826" y="3343581"/>
            <a:ext cx="1283208" cy="22313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50" b="1" i="0">
                <a:solidFill>
                  <a:srgbClr val="FFFFFF"/>
                </a:solidFill>
                <a:latin typeface="Aptos"/>
              </a:rPr>
              <a:t>Implantar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2713835" y="3451675"/>
            <a:ext cx="118871" cy="0"/>
          </a:xfrm>
          <a:prstGeom prst="line">
            <a:avLst/>
          </a:prstGeom>
          <a:ln w="15240">
            <a:solidFill>
              <a:srgbClr val="0F3D3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ounded Rectangle 10"/>
          <p:cNvSpPr/>
          <p:nvPr/>
        </p:nvSpPr>
        <p:spPr>
          <a:xfrm>
            <a:off x="2832706" y="3243889"/>
            <a:ext cx="1360003" cy="424863"/>
          </a:xfrm>
          <a:prstGeom prst="roundRect">
            <a:avLst/>
          </a:prstGeom>
          <a:solidFill>
            <a:srgbClr val="C8A45D"/>
          </a:solidFill>
          <a:ln>
            <a:solidFill>
              <a:srgbClr val="C8A45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3072533" y="3344622"/>
            <a:ext cx="228600" cy="236280"/>
          </a:xfrm>
          <a:prstGeom prst="roundRect">
            <a:avLst/>
          </a:prstGeom>
          <a:solidFill>
            <a:srgbClr val="B08115"/>
          </a:solidFill>
          <a:ln>
            <a:noFill/>
          </a:ln>
        </p:spPr>
        <p:txBody>
          <a:bodyPr wrap="square" lIns="91440" tIns="45720" rIns="91440" bIns="45720" anchor="ctr">
            <a:spAutoFit/>
          </a:bodyPr>
          <a:lstStyle/>
          <a:p>
            <a:pPr algn="ctr"/>
            <a:r>
              <a:rPr sz="800" b="1" i="0">
                <a:solidFill>
                  <a:srgbClr val="FFFFFF"/>
                </a:solidFill>
                <a:latin typeface="Aptos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273700" y="3343581"/>
            <a:ext cx="1283208" cy="22313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50" b="1" i="0">
                <a:solidFill>
                  <a:srgbClr val="FFFFFF"/>
                </a:solidFill>
                <a:latin typeface="Aptos"/>
              </a:rPr>
              <a:t>Consolidar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4183416" y="3451675"/>
            <a:ext cx="118872" cy="0"/>
          </a:xfrm>
          <a:prstGeom prst="line">
            <a:avLst/>
          </a:prstGeom>
          <a:ln w="15240">
            <a:solidFill>
              <a:srgbClr val="0F3D3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ounded Rectangle 14"/>
          <p:cNvSpPr/>
          <p:nvPr/>
        </p:nvSpPr>
        <p:spPr>
          <a:xfrm>
            <a:off x="4302289" y="3243889"/>
            <a:ext cx="1360003" cy="424863"/>
          </a:xfrm>
          <a:prstGeom prst="roundRect">
            <a:avLst/>
          </a:prstGeom>
          <a:solidFill>
            <a:srgbClr val="C8A45D"/>
          </a:solidFill>
          <a:ln>
            <a:solidFill>
              <a:srgbClr val="C8A45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4542115" y="3344622"/>
            <a:ext cx="228600" cy="236280"/>
          </a:xfrm>
          <a:prstGeom prst="roundRect">
            <a:avLst/>
          </a:prstGeom>
          <a:solidFill>
            <a:srgbClr val="B08115"/>
          </a:solidFill>
          <a:ln>
            <a:noFill/>
          </a:ln>
        </p:spPr>
        <p:txBody>
          <a:bodyPr wrap="square" lIns="91440" tIns="45720" rIns="91440" bIns="45720" anchor="ctr">
            <a:spAutoFit/>
          </a:bodyPr>
          <a:lstStyle/>
          <a:p>
            <a:pPr algn="ctr"/>
            <a:r>
              <a:rPr sz="800" b="1" i="0">
                <a:solidFill>
                  <a:srgbClr val="FFFFFF"/>
                </a:solidFill>
                <a:latin typeface="Aptos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743283" y="3343581"/>
            <a:ext cx="1283208" cy="22313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50" b="1" i="0">
                <a:solidFill>
                  <a:srgbClr val="FFFFFF"/>
                </a:solidFill>
                <a:latin typeface="Aptos"/>
              </a:rPr>
              <a:t>Expandir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764522" y="4060902"/>
            <a:ext cx="2538007" cy="868680"/>
          </a:xfrm>
          <a:prstGeom prst="roundRect">
            <a:avLst/>
          </a:prstGeom>
          <a:solidFill>
            <a:srgbClr val="132A32"/>
          </a:solidFill>
          <a:ln w="10160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6433212" y="4206909"/>
            <a:ext cx="2011679" cy="29260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l"/>
            <a:r>
              <a:rPr sz="1250" b="1" i="0" dirty="0" err="1">
                <a:solidFill>
                  <a:srgbClr val="F6F1E8"/>
                </a:solidFill>
                <a:latin typeface="Aptos"/>
              </a:rPr>
              <a:t>Projetos</a:t>
            </a:r>
            <a:r>
              <a:rPr sz="1250" b="1" i="0" dirty="0">
                <a:solidFill>
                  <a:srgbClr val="F6F1E8"/>
                </a:solidFill>
                <a:latin typeface="Aptos"/>
              </a:rPr>
              <a:t> </a:t>
            </a:r>
            <a:r>
              <a:rPr sz="1250" b="1" i="0" dirty="0" err="1">
                <a:solidFill>
                  <a:srgbClr val="F6F1E8"/>
                </a:solidFill>
                <a:latin typeface="Aptos"/>
              </a:rPr>
              <a:t>escolares</a:t>
            </a:r>
            <a:endParaRPr lang="pt-BR" sz="1250" b="1" i="0" dirty="0" err="1">
              <a:solidFill>
                <a:srgbClr val="F6F1E8"/>
              </a:solidFill>
              <a:latin typeface="Aptos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433212" y="4432684"/>
            <a:ext cx="1965960" cy="36317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l"/>
            <a:r>
              <a:rPr sz="850" b="0" i="0" dirty="0" err="1">
                <a:solidFill>
                  <a:srgbClr val="F6F1E8"/>
                </a:solidFill>
                <a:latin typeface="Aptos"/>
              </a:rPr>
              <a:t>Prevenção</a:t>
            </a:r>
            <a:r>
              <a:rPr sz="850" b="0" i="0" dirty="0">
                <a:solidFill>
                  <a:srgbClr val="F6F1E8"/>
                </a:solidFill>
                <a:latin typeface="Aptos"/>
              </a:rPr>
              <a:t> e </a:t>
            </a:r>
            <a:r>
              <a:rPr sz="850" b="0" i="0" dirty="0" err="1">
                <a:solidFill>
                  <a:srgbClr val="F6F1E8"/>
                </a:solidFill>
                <a:latin typeface="Aptos"/>
              </a:rPr>
              <a:t>triagem</a:t>
            </a:r>
            <a:r>
              <a:rPr sz="850" b="0" i="0" dirty="0">
                <a:solidFill>
                  <a:srgbClr val="F6F1E8"/>
                </a:solidFill>
                <a:latin typeface="Aptos"/>
              </a:rPr>
              <a:t> visual para </a:t>
            </a:r>
            <a:r>
              <a:rPr sz="850" b="0" i="0" dirty="0" err="1">
                <a:solidFill>
                  <a:srgbClr val="F6F1E8"/>
                </a:solidFill>
                <a:latin typeface="Aptos"/>
              </a:rPr>
              <a:t>crianças</a:t>
            </a:r>
            <a:r>
              <a:rPr sz="850" b="0" i="0" dirty="0">
                <a:solidFill>
                  <a:srgbClr val="F6F1E8"/>
                </a:solidFill>
                <a:latin typeface="Aptos"/>
              </a:rPr>
              <a:t> e </a:t>
            </a:r>
            <a:r>
              <a:rPr sz="850" b="0" i="0" dirty="0" err="1">
                <a:solidFill>
                  <a:srgbClr val="F6F1E8"/>
                </a:solidFill>
                <a:latin typeface="Aptos"/>
              </a:rPr>
              <a:t>adolescentes</a:t>
            </a:r>
            <a:r>
              <a:rPr sz="850" b="0" i="0" dirty="0">
                <a:solidFill>
                  <a:srgbClr val="F6F1E8"/>
                </a:solidFill>
                <a:latin typeface="Aptos"/>
              </a:rPr>
              <a:t>.</a:t>
            </a:r>
            <a:endParaRPr lang="pt-BR" sz="850" b="0" i="0" dirty="0">
              <a:solidFill>
                <a:srgbClr val="F6F1E8"/>
              </a:solidFill>
              <a:latin typeface="Aptos"/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8462627" y="4060902"/>
            <a:ext cx="2635699" cy="868680"/>
          </a:xfrm>
          <a:prstGeom prst="roundRect">
            <a:avLst/>
          </a:prstGeom>
          <a:solidFill>
            <a:srgbClr val="132A32"/>
          </a:solidFill>
          <a:ln w="6350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9209472" y="4104690"/>
            <a:ext cx="2011679" cy="47705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l"/>
            <a:r>
              <a:rPr sz="1250" b="1" i="0" dirty="0" err="1">
                <a:solidFill>
                  <a:srgbClr val="F6F1E8"/>
                </a:solidFill>
                <a:latin typeface="Aptos"/>
              </a:rPr>
              <a:t>Campanhas</a:t>
            </a:r>
            <a:r>
              <a:rPr sz="1250" b="1" i="0" dirty="0">
                <a:solidFill>
                  <a:srgbClr val="F6F1E8"/>
                </a:solidFill>
                <a:latin typeface="Aptos"/>
              </a:rPr>
              <a:t> </a:t>
            </a:r>
            <a:r>
              <a:rPr sz="1250" b="1" i="0" dirty="0" err="1">
                <a:solidFill>
                  <a:srgbClr val="F6F1E8"/>
                </a:solidFill>
                <a:latin typeface="Aptos"/>
              </a:rPr>
              <a:t>comunitárias</a:t>
            </a:r>
            <a:endParaRPr lang="pt-BR" sz="1250" b="1" i="0" dirty="0" err="1">
              <a:solidFill>
                <a:srgbClr val="F6F1E8"/>
              </a:solidFill>
              <a:latin typeface="Aptos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9209472" y="4507026"/>
            <a:ext cx="1965960" cy="36317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sz="850" b="0" i="0" err="1">
                <a:solidFill>
                  <a:srgbClr val="F6F1E8"/>
                </a:solidFill>
                <a:latin typeface="Aptos"/>
              </a:rPr>
              <a:t>Ampliação</a:t>
            </a:r>
            <a:r>
              <a:rPr sz="850" b="0" i="0" dirty="0">
                <a:solidFill>
                  <a:srgbClr val="F6F1E8"/>
                </a:solidFill>
                <a:latin typeface="Aptos"/>
              </a:rPr>
              <a:t> do </a:t>
            </a:r>
            <a:r>
              <a:rPr sz="850" b="0" i="0" err="1">
                <a:solidFill>
                  <a:srgbClr val="F6F1E8"/>
                </a:solidFill>
                <a:latin typeface="Aptos"/>
              </a:rPr>
              <a:t>acesso</a:t>
            </a:r>
            <a:r>
              <a:rPr sz="850" b="0" i="0" dirty="0">
                <a:solidFill>
                  <a:srgbClr val="F6F1E8"/>
                </a:solidFill>
                <a:latin typeface="Aptos"/>
              </a:rPr>
              <a:t> </a:t>
            </a:r>
            <a:r>
              <a:rPr lang="pt-BR" sz="850">
                <a:solidFill>
                  <a:srgbClr val="F6F1E8"/>
                </a:solidFill>
                <a:latin typeface="Aptos"/>
              </a:rPr>
              <a:t>em</a:t>
            </a:r>
            <a:endParaRPr lang="pt-BR" sz="850" dirty="0">
              <a:solidFill>
                <a:srgbClr val="F6F1E8"/>
              </a:solidFill>
              <a:latin typeface="Aptos"/>
            </a:endParaRPr>
          </a:p>
          <a:p>
            <a:pPr algn="l"/>
            <a:r>
              <a:rPr lang="pt-BR" sz="850">
                <a:solidFill>
                  <a:srgbClr val="F6F1E8"/>
                </a:solidFill>
                <a:latin typeface="Aptos"/>
              </a:rPr>
              <a:t>territórios</a:t>
            </a:r>
            <a:r>
              <a:rPr sz="850" b="0" i="0" dirty="0">
                <a:solidFill>
                  <a:srgbClr val="F6F1E8"/>
                </a:solidFill>
                <a:latin typeface="Aptos"/>
              </a:rPr>
              <a:t> com </a:t>
            </a:r>
            <a:r>
              <a:rPr sz="850" b="0" i="0" err="1">
                <a:solidFill>
                  <a:srgbClr val="F6F1E8"/>
                </a:solidFill>
                <a:latin typeface="Aptos"/>
              </a:rPr>
              <a:t>menor</a:t>
            </a:r>
            <a:r>
              <a:rPr sz="850" b="0" i="0" dirty="0">
                <a:solidFill>
                  <a:srgbClr val="F6F1E8"/>
                </a:solidFill>
                <a:latin typeface="Aptos"/>
              </a:rPr>
              <a:t> </a:t>
            </a:r>
            <a:r>
              <a:rPr sz="850" b="0" i="0" err="1">
                <a:solidFill>
                  <a:srgbClr val="F6F1E8"/>
                </a:solidFill>
                <a:latin typeface="Aptos"/>
              </a:rPr>
              <a:t>cobertura</a:t>
            </a:r>
            <a:r>
              <a:rPr sz="850" b="0" i="0" dirty="0">
                <a:solidFill>
                  <a:srgbClr val="F6F1E8"/>
                </a:solidFill>
                <a:latin typeface="Aptos"/>
              </a:rPr>
              <a:t>.</a:t>
            </a:r>
            <a:endParaRPr lang="pt-BR" sz="850" b="0" i="0">
              <a:solidFill>
                <a:srgbClr val="F6F1E8"/>
              </a:solidFill>
              <a:latin typeface="Aptos"/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5764522" y="5139894"/>
            <a:ext cx="2538007" cy="868680"/>
          </a:xfrm>
          <a:prstGeom prst="roundRect">
            <a:avLst/>
          </a:prstGeom>
          <a:solidFill>
            <a:srgbClr val="132A32"/>
          </a:solidFill>
          <a:ln w="6350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6433212" y="5285900"/>
            <a:ext cx="2011679" cy="29260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l"/>
            <a:r>
              <a:rPr sz="1250" b="1" i="0" dirty="0" err="1">
                <a:solidFill>
                  <a:srgbClr val="F6F1E8"/>
                </a:solidFill>
                <a:latin typeface="Aptos"/>
              </a:rPr>
              <a:t>Parcerias</a:t>
            </a:r>
            <a:r>
              <a:rPr sz="1250" b="1" i="0" dirty="0">
                <a:solidFill>
                  <a:srgbClr val="F6F1E8"/>
                </a:solidFill>
                <a:latin typeface="Aptos"/>
              </a:rPr>
              <a:t> </a:t>
            </a:r>
            <a:r>
              <a:rPr sz="1250" b="1" i="0" dirty="0" err="1">
                <a:solidFill>
                  <a:srgbClr val="F6F1E8"/>
                </a:solidFill>
                <a:latin typeface="Aptos"/>
              </a:rPr>
              <a:t>estratégicas</a:t>
            </a:r>
            <a:endParaRPr lang="pt-BR" sz="1250" b="1" i="0" dirty="0" err="1">
              <a:solidFill>
                <a:srgbClr val="F6F1E8"/>
              </a:solidFill>
              <a:latin typeface="Aptos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433212" y="5511676"/>
            <a:ext cx="1965960" cy="36317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sz="850" b="0" i="0" err="1">
                <a:solidFill>
                  <a:srgbClr val="F6F1E8"/>
                </a:solidFill>
                <a:latin typeface="Aptos"/>
              </a:rPr>
              <a:t>Integração</a:t>
            </a:r>
            <a:r>
              <a:rPr sz="850" b="0" i="0" dirty="0">
                <a:solidFill>
                  <a:srgbClr val="F6F1E8"/>
                </a:solidFill>
                <a:latin typeface="Aptos"/>
              </a:rPr>
              <a:t> com </a:t>
            </a:r>
            <a:r>
              <a:rPr sz="850" b="0" i="0">
                <a:solidFill>
                  <a:srgbClr val="F6F1E8"/>
                </a:solidFill>
                <a:latin typeface="Aptos"/>
              </a:rPr>
              <a:t>secretarias,</a:t>
            </a:r>
            <a:endParaRPr lang="pt-BR" sz="850" dirty="0">
              <a:solidFill>
                <a:srgbClr val="F6F1E8"/>
              </a:solidFill>
              <a:latin typeface="Aptos"/>
            </a:endParaRPr>
          </a:p>
          <a:p>
            <a:pPr algn="l"/>
            <a:r>
              <a:rPr sz="850" b="0" i="0">
                <a:solidFill>
                  <a:srgbClr val="F6F1E8"/>
                </a:solidFill>
                <a:latin typeface="Aptos"/>
              </a:rPr>
              <a:t>empresas, </a:t>
            </a:r>
            <a:r>
              <a:rPr sz="850" b="0" i="0" err="1">
                <a:solidFill>
                  <a:srgbClr val="F6F1E8"/>
                </a:solidFill>
                <a:latin typeface="Aptos"/>
              </a:rPr>
              <a:t>clínicas</a:t>
            </a:r>
            <a:r>
              <a:rPr sz="850" b="0" i="0" dirty="0">
                <a:solidFill>
                  <a:srgbClr val="F6F1E8"/>
                </a:solidFill>
                <a:latin typeface="Aptos"/>
              </a:rPr>
              <a:t> e </a:t>
            </a:r>
            <a:r>
              <a:rPr sz="850" b="0" i="0" err="1">
                <a:solidFill>
                  <a:srgbClr val="F6F1E8"/>
                </a:solidFill>
                <a:latin typeface="Aptos"/>
              </a:rPr>
              <a:t>hospitais</a:t>
            </a:r>
            <a:r>
              <a:rPr sz="850" b="0" i="0" dirty="0">
                <a:solidFill>
                  <a:srgbClr val="F6F1E8"/>
                </a:solidFill>
                <a:latin typeface="Aptos"/>
              </a:rPr>
              <a:t>.</a:t>
            </a:r>
            <a:endParaRPr lang="pt-BR" sz="850" b="0" i="0">
              <a:solidFill>
                <a:srgbClr val="F6F1E8"/>
              </a:solidFill>
              <a:latin typeface="Aptos"/>
            </a:endParaRPr>
          </a:p>
        </p:txBody>
      </p:sp>
      <p:sp>
        <p:nvSpPr>
          <p:cNvPr id="27" name="Rounded Rectangle 26"/>
          <p:cNvSpPr/>
          <p:nvPr/>
        </p:nvSpPr>
        <p:spPr>
          <a:xfrm>
            <a:off x="8462627" y="5139894"/>
            <a:ext cx="2635699" cy="868680"/>
          </a:xfrm>
          <a:prstGeom prst="roundRect">
            <a:avLst/>
          </a:prstGeom>
          <a:solidFill>
            <a:srgbClr val="132A32"/>
          </a:solidFill>
          <a:ln w="6350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9209472" y="5285900"/>
            <a:ext cx="2011679" cy="29260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l"/>
            <a:r>
              <a:rPr sz="1250" b="1" i="0" dirty="0" err="1">
                <a:solidFill>
                  <a:srgbClr val="F6F1E8"/>
                </a:solidFill>
                <a:latin typeface="Aptos"/>
              </a:rPr>
              <a:t>Gestão</a:t>
            </a:r>
            <a:r>
              <a:rPr sz="1250" b="1" i="0" dirty="0">
                <a:solidFill>
                  <a:srgbClr val="F6F1E8"/>
                </a:solidFill>
                <a:latin typeface="Aptos"/>
              </a:rPr>
              <a:t> de dados</a:t>
            </a:r>
            <a:endParaRPr lang="pt-BR" sz="1250" b="1" i="0" dirty="0">
              <a:solidFill>
                <a:srgbClr val="F6F1E8"/>
              </a:solidFill>
              <a:latin typeface="Aptos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9209472" y="5511676"/>
            <a:ext cx="1965960" cy="36317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l"/>
            <a:r>
              <a:rPr sz="850" b="0" i="0" dirty="0" err="1">
                <a:solidFill>
                  <a:srgbClr val="F6F1E8"/>
                </a:solidFill>
                <a:latin typeface="Aptos"/>
              </a:rPr>
              <a:t>Relatórios</a:t>
            </a:r>
            <a:r>
              <a:rPr sz="850" b="0" i="0" dirty="0">
                <a:solidFill>
                  <a:srgbClr val="F6F1E8"/>
                </a:solidFill>
                <a:latin typeface="Aptos"/>
              </a:rPr>
              <a:t> de </a:t>
            </a:r>
            <a:r>
              <a:rPr sz="850" b="0" i="0" dirty="0" err="1">
                <a:solidFill>
                  <a:srgbClr val="F6F1E8"/>
                </a:solidFill>
                <a:latin typeface="Aptos"/>
              </a:rPr>
              <a:t>impacto</a:t>
            </a:r>
            <a:r>
              <a:rPr sz="850" b="0" i="0" dirty="0">
                <a:solidFill>
                  <a:srgbClr val="F6F1E8"/>
                </a:solidFill>
                <a:latin typeface="Aptos"/>
              </a:rPr>
              <a:t> para </a:t>
            </a:r>
            <a:r>
              <a:rPr sz="850" b="0" i="0" dirty="0" err="1">
                <a:solidFill>
                  <a:srgbClr val="F6F1E8"/>
                </a:solidFill>
                <a:latin typeface="Aptos"/>
              </a:rPr>
              <a:t>orientar</a:t>
            </a:r>
            <a:r>
              <a:rPr sz="850" b="0" i="0" dirty="0">
                <a:solidFill>
                  <a:srgbClr val="F6F1E8"/>
                </a:solidFill>
                <a:latin typeface="Aptos"/>
              </a:rPr>
              <a:t> </a:t>
            </a:r>
            <a:r>
              <a:rPr sz="850" b="0" i="0" dirty="0" err="1">
                <a:solidFill>
                  <a:srgbClr val="F6F1E8"/>
                </a:solidFill>
                <a:latin typeface="Aptos"/>
              </a:rPr>
              <a:t>decisões</a:t>
            </a:r>
            <a:r>
              <a:rPr sz="850" b="0" i="0" dirty="0">
                <a:solidFill>
                  <a:srgbClr val="F6F1E8"/>
                </a:solidFill>
                <a:latin typeface="Aptos"/>
              </a:rPr>
              <a:t> e </a:t>
            </a:r>
            <a:r>
              <a:rPr sz="850" b="0" i="0" dirty="0" err="1">
                <a:solidFill>
                  <a:srgbClr val="F6F1E8"/>
                </a:solidFill>
                <a:latin typeface="Aptos"/>
              </a:rPr>
              <a:t>fortalecer</a:t>
            </a:r>
            <a:r>
              <a:rPr sz="850" b="0" i="0" dirty="0">
                <a:solidFill>
                  <a:srgbClr val="F6F1E8"/>
                </a:solidFill>
                <a:latin typeface="Aptos"/>
              </a:rPr>
              <a:t> </a:t>
            </a:r>
            <a:r>
              <a:rPr sz="850" b="0" i="0" dirty="0" err="1">
                <a:solidFill>
                  <a:srgbClr val="F6F1E8"/>
                </a:solidFill>
                <a:latin typeface="Aptos"/>
              </a:rPr>
              <a:t>transparência</a:t>
            </a:r>
            <a:r>
              <a:rPr sz="850" b="0" i="0" dirty="0">
                <a:solidFill>
                  <a:srgbClr val="F6F1E8"/>
                </a:solidFill>
                <a:latin typeface="Aptos"/>
              </a:rPr>
              <a:t>.</a:t>
            </a:r>
            <a:endParaRPr lang="pt-BR" sz="850" b="0" i="0" dirty="0">
              <a:solidFill>
                <a:srgbClr val="F6F1E8"/>
              </a:solidFill>
              <a:latin typeface="Aptos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02920" y="6446520"/>
            <a:ext cx="365760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750" b="1" i="0">
                <a:solidFill>
                  <a:srgbClr val="0F3D36"/>
                </a:solidFill>
                <a:latin typeface="Aptos"/>
              </a:rPr>
              <a:t>ASSOCIAÇÃO SAN MARCO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1109960" y="6446520"/>
            <a:ext cx="64008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700" b="0" i="0">
                <a:solidFill>
                  <a:srgbClr val="6B6B63"/>
                </a:solidFill>
                <a:latin typeface="Aptos"/>
              </a:rPr>
              <a:t>12 / 15</a:t>
            </a:r>
          </a:p>
        </p:txBody>
      </p:sp>
      <p:sp>
        <p:nvSpPr>
          <p:cNvPr id="38" name="Rectangle 37"/>
          <p:cNvSpPr/>
          <p:nvPr/>
        </p:nvSpPr>
        <p:spPr>
          <a:xfrm>
            <a:off x="502920" y="6318504"/>
            <a:ext cx="11173968" cy="9144"/>
          </a:xfrm>
          <a:prstGeom prst="rect">
            <a:avLst/>
          </a:prstGeom>
          <a:solidFill>
            <a:srgbClr val="D7D3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TextBox 5">
            <a:extLst>
              <a:ext uri="{FF2B5EF4-FFF2-40B4-BE49-F238E27FC236}">
                <a16:creationId xmlns:a16="http://schemas.microsoft.com/office/drawing/2014/main" id="{3B6D4C06-C7E4-AF27-569D-2F888381C71E}"/>
              </a:ext>
            </a:extLst>
          </p:cNvPr>
          <p:cNvSpPr txBox="1"/>
          <p:nvPr/>
        </p:nvSpPr>
        <p:spPr>
          <a:xfrm>
            <a:off x="1345432" y="3969386"/>
            <a:ext cx="2963623" cy="156966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171450" indent="-171450">
              <a:buFont typeface="Arial"/>
              <a:buChar char="•"/>
            </a:pPr>
            <a:r>
              <a:rPr lang="en-US" sz="1200" dirty="0" err="1">
                <a:solidFill>
                  <a:srgbClr val="132A32"/>
                </a:solidFill>
                <a:latin typeface="Aptos"/>
                <a:ea typeface="+mn-lt"/>
                <a:cs typeface="+mn-lt"/>
              </a:rPr>
              <a:t>Nosso</a:t>
            </a:r>
            <a:r>
              <a:rPr lang="en-US" sz="1200" dirty="0">
                <a:solidFill>
                  <a:srgbClr val="132A32"/>
                </a:solidFill>
                <a:latin typeface="Aptos"/>
                <a:ea typeface="+mn-lt"/>
                <a:cs typeface="+mn-lt"/>
              </a:rPr>
              <a:t> plano é </a:t>
            </a:r>
            <a:r>
              <a:rPr lang="en-US" sz="1200" dirty="0" err="1">
                <a:solidFill>
                  <a:srgbClr val="132A32"/>
                </a:solidFill>
                <a:latin typeface="Aptos"/>
                <a:ea typeface="+mn-lt"/>
                <a:cs typeface="+mn-lt"/>
              </a:rPr>
              <a:t>ampliar</a:t>
            </a:r>
            <a:r>
              <a:rPr lang="en-US" sz="1200" dirty="0">
                <a:solidFill>
                  <a:srgbClr val="132A32"/>
                </a:solidFill>
                <a:latin typeface="Aptos"/>
                <a:ea typeface="+mn-lt"/>
                <a:cs typeface="+mn-lt"/>
              </a:rPr>
              <a:t> </a:t>
            </a:r>
            <a:r>
              <a:rPr lang="en-US" sz="1200" dirty="0" err="1">
                <a:solidFill>
                  <a:srgbClr val="132A32"/>
                </a:solidFill>
                <a:latin typeface="Aptos"/>
                <a:ea typeface="+mn-lt"/>
                <a:cs typeface="+mn-lt"/>
              </a:rPr>
              <a:t>a</a:t>
            </a:r>
            <a:r>
              <a:rPr lang="en-US" sz="1200" dirty="0">
                <a:solidFill>
                  <a:srgbClr val="132A32"/>
                </a:solidFill>
                <a:latin typeface="Aptos"/>
                <a:ea typeface="+mn-lt"/>
                <a:cs typeface="+mn-lt"/>
              </a:rPr>
              <a:t> </a:t>
            </a:r>
            <a:r>
              <a:rPr lang="en-US" sz="1200" dirty="0" err="1">
                <a:solidFill>
                  <a:srgbClr val="132A32"/>
                </a:solidFill>
                <a:latin typeface="Aptos"/>
                <a:ea typeface="+mn-lt"/>
                <a:cs typeface="+mn-lt"/>
              </a:rPr>
              <a:t>atuação</a:t>
            </a:r>
            <a:r>
              <a:rPr lang="en-US" sz="1200" dirty="0">
                <a:solidFill>
                  <a:srgbClr val="132A32"/>
                </a:solidFill>
                <a:latin typeface="Aptos"/>
                <a:ea typeface="+mn-lt"/>
                <a:cs typeface="+mn-lt"/>
              </a:rPr>
              <a:t> </a:t>
            </a:r>
            <a:r>
              <a:rPr lang="en-US" sz="1200" dirty="0" err="1">
                <a:solidFill>
                  <a:srgbClr val="132A32"/>
                </a:solidFill>
                <a:latin typeface="Aptos"/>
                <a:ea typeface="+mn-lt"/>
                <a:cs typeface="+mn-lt"/>
              </a:rPr>
              <a:t>por</a:t>
            </a:r>
            <a:r>
              <a:rPr lang="en-US" sz="1200" dirty="0">
                <a:solidFill>
                  <a:srgbClr val="132A32"/>
                </a:solidFill>
                <a:latin typeface="Aptos"/>
                <a:ea typeface="+mn-lt"/>
                <a:cs typeface="+mn-lt"/>
              </a:rPr>
              <a:t> </a:t>
            </a:r>
            <a:r>
              <a:rPr lang="en-US" sz="1200" dirty="0" err="1">
                <a:solidFill>
                  <a:srgbClr val="132A32"/>
                </a:solidFill>
                <a:latin typeface="Aptos"/>
                <a:ea typeface="+mn-lt"/>
                <a:cs typeface="+mn-lt"/>
              </a:rPr>
              <a:t>meio</a:t>
            </a:r>
            <a:r>
              <a:rPr lang="en-US" sz="1200" dirty="0">
                <a:solidFill>
                  <a:srgbClr val="132A32"/>
                </a:solidFill>
                <a:latin typeface="Aptos"/>
                <a:ea typeface="+mn-lt"/>
                <a:cs typeface="+mn-lt"/>
              </a:rPr>
              <a:t> de </a:t>
            </a:r>
            <a:r>
              <a:rPr lang="en-US" sz="1200" dirty="0" err="1">
                <a:solidFill>
                  <a:srgbClr val="132A32"/>
                </a:solidFill>
                <a:latin typeface="Aptos"/>
                <a:ea typeface="+mn-lt"/>
                <a:cs typeface="+mn-lt"/>
              </a:rPr>
              <a:t>novos</a:t>
            </a:r>
            <a:r>
              <a:rPr lang="en-US" sz="1200" dirty="0">
                <a:solidFill>
                  <a:srgbClr val="132A32"/>
                </a:solidFill>
                <a:latin typeface="Aptos"/>
                <a:ea typeface="+mn-lt"/>
                <a:cs typeface="+mn-lt"/>
              </a:rPr>
              <a:t> </a:t>
            </a:r>
            <a:r>
              <a:rPr lang="en-US" sz="1200" dirty="0" err="1">
                <a:solidFill>
                  <a:srgbClr val="132A32"/>
                </a:solidFill>
                <a:latin typeface="Aptos"/>
                <a:ea typeface="+mn-lt"/>
                <a:cs typeface="+mn-lt"/>
              </a:rPr>
              <a:t>projetos</a:t>
            </a:r>
            <a:r>
              <a:rPr lang="en-US" sz="1200" dirty="0">
                <a:solidFill>
                  <a:srgbClr val="132A32"/>
                </a:solidFill>
                <a:latin typeface="Aptos"/>
                <a:ea typeface="+mn-lt"/>
                <a:cs typeface="+mn-lt"/>
              </a:rPr>
              <a:t>, </a:t>
            </a:r>
            <a:r>
              <a:rPr lang="en-US" sz="1200" dirty="0" err="1">
                <a:solidFill>
                  <a:srgbClr val="132A32"/>
                </a:solidFill>
                <a:latin typeface="Aptos"/>
                <a:ea typeface="+mn-lt"/>
                <a:cs typeface="+mn-lt"/>
              </a:rPr>
              <a:t>parcerias</a:t>
            </a:r>
            <a:r>
              <a:rPr lang="en-US" sz="1200" dirty="0">
                <a:solidFill>
                  <a:srgbClr val="132A32"/>
                </a:solidFill>
                <a:latin typeface="Aptos"/>
                <a:ea typeface="+mn-lt"/>
                <a:cs typeface="+mn-lt"/>
              </a:rPr>
              <a:t> </a:t>
            </a:r>
            <a:r>
              <a:rPr lang="en-US" sz="1200" dirty="0" err="1">
                <a:solidFill>
                  <a:srgbClr val="132A32"/>
                </a:solidFill>
                <a:latin typeface="Aptos"/>
                <a:ea typeface="+mn-lt"/>
                <a:cs typeface="+mn-lt"/>
              </a:rPr>
              <a:t>estratégicas</a:t>
            </a:r>
            <a:r>
              <a:rPr lang="en-US" sz="1200" dirty="0">
                <a:solidFill>
                  <a:srgbClr val="132A32"/>
                </a:solidFill>
                <a:latin typeface="Aptos"/>
                <a:ea typeface="+mn-lt"/>
                <a:cs typeface="+mn-lt"/>
              </a:rPr>
              <a:t>, </a:t>
            </a:r>
            <a:r>
              <a:rPr lang="en-US" sz="1200" dirty="0" err="1">
                <a:solidFill>
                  <a:srgbClr val="132A32"/>
                </a:solidFill>
                <a:latin typeface="Aptos"/>
                <a:ea typeface="+mn-lt"/>
                <a:cs typeface="+mn-lt"/>
              </a:rPr>
              <a:t>campanhas</a:t>
            </a:r>
            <a:r>
              <a:rPr lang="en-US" sz="1200" dirty="0">
                <a:solidFill>
                  <a:srgbClr val="132A32"/>
                </a:solidFill>
                <a:latin typeface="Aptos"/>
                <a:ea typeface="+mn-lt"/>
                <a:cs typeface="+mn-lt"/>
              </a:rPr>
              <a:t> de </a:t>
            </a:r>
            <a:r>
              <a:rPr lang="en-US" sz="1200" dirty="0" err="1">
                <a:solidFill>
                  <a:srgbClr val="132A32"/>
                </a:solidFill>
                <a:latin typeface="Aptos"/>
                <a:ea typeface="+mn-lt"/>
                <a:cs typeface="+mn-lt"/>
              </a:rPr>
              <a:t>prevenção</a:t>
            </a:r>
            <a:r>
              <a:rPr lang="en-US" sz="1200" dirty="0">
                <a:solidFill>
                  <a:srgbClr val="132A32"/>
                </a:solidFill>
                <a:latin typeface="Aptos"/>
                <a:ea typeface="+mn-lt"/>
                <a:cs typeface="+mn-lt"/>
              </a:rPr>
              <a:t> e </a:t>
            </a:r>
            <a:r>
              <a:rPr lang="en-US" sz="1200" dirty="0" err="1">
                <a:solidFill>
                  <a:srgbClr val="132A32"/>
                </a:solidFill>
                <a:latin typeface="Aptos"/>
                <a:ea typeface="+mn-lt"/>
                <a:cs typeface="+mn-lt"/>
              </a:rPr>
              <a:t>ações</a:t>
            </a:r>
            <a:r>
              <a:rPr lang="en-US" sz="1200" dirty="0">
                <a:solidFill>
                  <a:srgbClr val="132A32"/>
                </a:solidFill>
                <a:latin typeface="Aptos"/>
                <a:ea typeface="+mn-lt"/>
                <a:cs typeface="+mn-lt"/>
              </a:rPr>
              <a:t> </a:t>
            </a:r>
            <a:r>
              <a:rPr lang="en-US" sz="1200" dirty="0" err="1">
                <a:solidFill>
                  <a:srgbClr val="132A32"/>
                </a:solidFill>
                <a:latin typeface="Aptos"/>
                <a:ea typeface="+mn-lt"/>
                <a:cs typeface="+mn-lt"/>
              </a:rPr>
              <a:t>organizadas</a:t>
            </a:r>
            <a:r>
              <a:rPr lang="en-US" sz="1200" dirty="0">
                <a:solidFill>
                  <a:srgbClr val="132A32"/>
                </a:solidFill>
                <a:latin typeface="Aptos"/>
                <a:ea typeface="+mn-lt"/>
                <a:cs typeface="+mn-lt"/>
              </a:rPr>
              <a:t> de </a:t>
            </a:r>
            <a:r>
              <a:rPr lang="en-US" sz="1200" dirty="0" err="1">
                <a:solidFill>
                  <a:srgbClr val="132A32"/>
                </a:solidFill>
                <a:latin typeface="Aptos"/>
                <a:ea typeface="+mn-lt"/>
                <a:cs typeface="+mn-lt"/>
              </a:rPr>
              <a:t>saúde</a:t>
            </a:r>
            <a:r>
              <a:rPr lang="en-US" sz="1200" dirty="0">
                <a:solidFill>
                  <a:srgbClr val="132A32"/>
                </a:solidFill>
                <a:latin typeface="Aptos"/>
                <a:ea typeface="+mn-lt"/>
                <a:cs typeface="+mn-lt"/>
              </a:rPr>
              <a:t> visual. </a:t>
            </a:r>
            <a:endParaRPr lang="pt-BR" sz="1200" dirty="0">
              <a:solidFill>
                <a:srgbClr val="132A32"/>
              </a:solidFill>
              <a:latin typeface="Aptos"/>
              <a:ea typeface="+mn-lt"/>
              <a:cs typeface="+mn-lt"/>
            </a:endParaRPr>
          </a:p>
          <a:p>
            <a:pPr>
              <a:buFont typeface="Arial"/>
              <a:buChar char="•"/>
            </a:pPr>
            <a:endParaRPr lang="pt-BR" sz="1200">
              <a:latin typeface="Aptos"/>
            </a:endParaRPr>
          </a:p>
          <a:p>
            <a:pPr marL="171450" indent="-171450">
              <a:buFont typeface="Arial"/>
              <a:buChar char="•"/>
            </a:pPr>
            <a:r>
              <a:rPr lang="en-US" sz="1200" dirty="0" err="1">
                <a:solidFill>
                  <a:srgbClr val="132A32"/>
                </a:solidFill>
                <a:latin typeface="Aptos"/>
                <a:ea typeface="+mn-lt"/>
                <a:cs typeface="+mn-lt"/>
              </a:rPr>
              <a:t>A</a:t>
            </a:r>
            <a:r>
              <a:rPr lang="en-US" sz="1200" dirty="0">
                <a:solidFill>
                  <a:srgbClr val="132A32"/>
                </a:solidFill>
                <a:latin typeface="Aptos"/>
                <a:ea typeface="+mn-lt"/>
                <a:cs typeface="+mn-lt"/>
              </a:rPr>
              <a:t> </a:t>
            </a:r>
            <a:r>
              <a:rPr lang="en-US" sz="1200" dirty="0" err="1">
                <a:solidFill>
                  <a:srgbClr val="132A32"/>
                </a:solidFill>
                <a:latin typeface="Aptos"/>
                <a:ea typeface="+mn-lt"/>
                <a:cs typeface="+mn-lt"/>
              </a:rPr>
              <a:t>expansão</a:t>
            </a:r>
            <a:r>
              <a:rPr lang="en-US" sz="1200" dirty="0">
                <a:solidFill>
                  <a:srgbClr val="132A32"/>
                </a:solidFill>
                <a:latin typeface="Aptos"/>
                <a:ea typeface="+mn-lt"/>
                <a:cs typeface="+mn-lt"/>
              </a:rPr>
              <a:t> </a:t>
            </a:r>
            <a:r>
              <a:rPr lang="en-US" sz="1200" dirty="0" err="1">
                <a:solidFill>
                  <a:srgbClr val="132A32"/>
                </a:solidFill>
                <a:latin typeface="Aptos"/>
                <a:ea typeface="+mn-lt"/>
                <a:cs typeface="+mn-lt"/>
              </a:rPr>
              <a:t>deve</a:t>
            </a:r>
            <a:r>
              <a:rPr lang="en-US" sz="1200" dirty="0">
                <a:solidFill>
                  <a:srgbClr val="132A32"/>
                </a:solidFill>
                <a:latin typeface="Aptos"/>
                <a:ea typeface="+mn-lt"/>
                <a:cs typeface="+mn-lt"/>
              </a:rPr>
              <a:t> </a:t>
            </a:r>
            <a:r>
              <a:rPr lang="en-US" sz="1200" dirty="0" err="1">
                <a:solidFill>
                  <a:srgbClr val="132A32"/>
                </a:solidFill>
                <a:latin typeface="Aptos"/>
                <a:ea typeface="+mn-lt"/>
                <a:cs typeface="+mn-lt"/>
              </a:rPr>
              <a:t>acontecer</a:t>
            </a:r>
            <a:r>
              <a:rPr lang="en-US" sz="1200" dirty="0">
                <a:solidFill>
                  <a:srgbClr val="132A32"/>
                </a:solidFill>
                <a:latin typeface="Aptos"/>
                <a:ea typeface="+mn-lt"/>
                <a:cs typeface="+mn-lt"/>
              </a:rPr>
              <a:t> com </a:t>
            </a:r>
            <a:r>
              <a:rPr lang="en-US" sz="1200" dirty="0" err="1">
                <a:solidFill>
                  <a:srgbClr val="132A32"/>
                </a:solidFill>
                <a:latin typeface="Aptos"/>
                <a:ea typeface="+mn-lt"/>
                <a:cs typeface="+mn-lt"/>
              </a:rPr>
              <a:t>responsabilidade</a:t>
            </a:r>
            <a:r>
              <a:rPr lang="en-US" sz="1200" dirty="0">
                <a:solidFill>
                  <a:srgbClr val="132A32"/>
                </a:solidFill>
                <a:latin typeface="Aptos"/>
                <a:ea typeface="+mn-lt"/>
                <a:cs typeface="+mn-lt"/>
              </a:rPr>
              <a:t>, </a:t>
            </a:r>
            <a:r>
              <a:rPr lang="en-US" sz="1200" dirty="0" err="1">
                <a:solidFill>
                  <a:srgbClr val="132A32"/>
                </a:solidFill>
                <a:latin typeface="Aptos"/>
                <a:ea typeface="+mn-lt"/>
                <a:cs typeface="+mn-lt"/>
              </a:rPr>
              <a:t>mantendo</a:t>
            </a:r>
            <a:r>
              <a:rPr lang="en-US" sz="1200" dirty="0">
                <a:solidFill>
                  <a:srgbClr val="132A32"/>
                </a:solidFill>
                <a:latin typeface="Aptos"/>
                <a:ea typeface="+mn-lt"/>
                <a:cs typeface="+mn-lt"/>
              </a:rPr>
              <a:t> </a:t>
            </a:r>
            <a:r>
              <a:rPr lang="en-US" sz="1200" dirty="0" err="1">
                <a:solidFill>
                  <a:srgbClr val="132A32"/>
                </a:solidFill>
                <a:latin typeface="Aptos"/>
                <a:ea typeface="+mn-lt"/>
                <a:cs typeface="+mn-lt"/>
              </a:rPr>
              <a:t>qualidade</a:t>
            </a:r>
            <a:r>
              <a:rPr lang="en-US" sz="1200" dirty="0">
                <a:solidFill>
                  <a:srgbClr val="132A32"/>
                </a:solidFill>
                <a:latin typeface="Aptos"/>
                <a:ea typeface="+mn-lt"/>
                <a:cs typeface="+mn-lt"/>
              </a:rPr>
              <a:t> </a:t>
            </a:r>
            <a:r>
              <a:rPr lang="en-US" sz="1200" dirty="0" err="1">
                <a:solidFill>
                  <a:srgbClr val="132A32"/>
                </a:solidFill>
                <a:latin typeface="Aptos"/>
                <a:ea typeface="+mn-lt"/>
                <a:cs typeface="+mn-lt"/>
              </a:rPr>
              <a:t>assistencial</a:t>
            </a:r>
            <a:r>
              <a:rPr lang="en-US" sz="1200" dirty="0">
                <a:solidFill>
                  <a:srgbClr val="132A32"/>
                </a:solidFill>
                <a:latin typeface="Aptos"/>
                <a:ea typeface="+mn-lt"/>
                <a:cs typeface="+mn-lt"/>
              </a:rPr>
              <a:t> e </a:t>
            </a:r>
            <a:r>
              <a:rPr lang="en-US" sz="1200" dirty="0" err="1">
                <a:solidFill>
                  <a:srgbClr val="132A32"/>
                </a:solidFill>
                <a:latin typeface="Aptos"/>
                <a:ea typeface="+mn-lt"/>
                <a:cs typeface="+mn-lt"/>
              </a:rPr>
              <a:t>clareza</a:t>
            </a:r>
            <a:r>
              <a:rPr lang="en-US" sz="1200" dirty="0">
                <a:solidFill>
                  <a:srgbClr val="132A32"/>
                </a:solidFill>
                <a:latin typeface="Aptos"/>
                <a:ea typeface="+mn-lt"/>
                <a:cs typeface="+mn-lt"/>
              </a:rPr>
              <a:t> </a:t>
            </a:r>
            <a:r>
              <a:rPr lang="en-US" sz="1200" dirty="0" err="1">
                <a:solidFill>
                  <a:srgbClr val="132A32"/>
                </a:solidFill>
                <a:latin typeface="Aptos"/>
                <a:ea typeface="+mn-lt"/>
                <a:cs typeface="+mn-lt"/>
              </a:rPr>
              <a:t>na</a:t>
            </a:r>
            <a:r>
              <a:rPr lang="en-US" sz="1200" dirty="0">
                <a:solidFill>
                  <a:srgbClr val="132A32"/>
                </a:solidFill>
                <a:latin typeface="Aptos"/>
                <a:ea typeface="+mn-lt"/>
                <a:cs typeface="+mn-lt"/>
              </a:rPr>
              <a:t> </a:t>
            </a:r>
            <a:r>
              <a:rPr lang="en-US" sz="1200" dirty="0" err="1">
                <a:solidFill>
                  <a:srgbClr val="132A32"/>
                </a:solidFill>
                <a:latin typeface="Aptos"/>
                <a:ea typeface="+mn-lt"/>
                <a:cs typeface="+mn-lt"/>
              </a:rPr>
              <a:t>entrega</a:t>
            </a:r>
            <a:r>
              <a:rPr lang="en-US" sz="1200" dirty="0">
                <a:solidFill>
                  <a:srgbClr val="132A32"/>
                </a:solidFill>
                <a:latin typeface="Aptos"/>
                <a:ea typeface="+mn-lt"/>
                <a:cs typeface="+mn-lt"/>
              </a:rPr>
              <a:t>. </a:t>
            </a:r>
            <a:endParaRPr sz="1200" dirty="0">
              <a:latin typeface="Aptos"/>
              <a:ea typeface="+mn-lt"/>
              <a:cs typeface="+mn-lt"/>
            </a:endParaRPr>
          </a:p>
        </p:txBody>
      </p:sp>
      <p:pic>
        <p:nvPicPr>
          <p:cNvPr id="46" name="Gráfico 45" descr="Crescimento Comercial com preenchimento sólido">
            <a:extLst>
              <a:ext uri="{FF2B5EF4-FFF2-40B4-BE49-F238E27FC236}">
                <a16:creationId xmlns:a16="http://schemas.microsoft.com/office/drawing/2014/main" id="{7F2C3CA4-415F-1611-D26F-287ED981C1D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608646" y="5287108"/>
            <a:ext cx="533400" cy="533400"/>
          </a:xfrm>
          <a:prstGeom prst="rect">
            <a:avLst/>
          </a:prstGeom>
        </p:spPr>
      </p:pic>
      <p:pic>
        <p:nvPicPr>
          <p:cNvPr id="47" name="Gráfico 46" descr="Usuários com preenchimento sólido">
            <a:extLst>
              <a:ext uri="{FF2B5EF4-FFF2-40B4-BE49-F238E27FC236}">
                <a16:creationId xmlns:a16="http://schemas.microsoft.com/office/drawing/2014/main" id="{418C84BC-E9D8-5BCE-1BC0-2467A407E02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604982" y="4228367"/>
            <a:ext cx="533400" cy="533400"/>
          </a:xfrm>
          <a:prstGeom prst="rect">
            <a:avLst/>
          </a:prstGeom>
        </p:spPr>
      </p:pic>
      <p:pic>
        <p:nvPicPr>
          <p:cNvPr id="48" name="Gráfico 47" descr="Livros na prateleira com preenchimento sólido">
            <a:extLst>
              <a:ext uri="{FF2B5EF4-FFF2-40B4-BE49-F238E27FC236}">
                <a16:creationId xmlns:a16="http://schemas.microsoft.com/office/drawing/2014/main" id="{6DA950C0-E8E0-7010-E833-AB519080264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895242" y="4214934"/>
            <a:ext cx="533400" cy="533400"/>
          </a:xfrm>
          <a:prstGeom prst="rect">
            <a:avLst/>
          </a:prstGeom>
        </p:spPr>
      </p:pic>
      <p:pic>
        <p:nvPicPr>
          <p:cNvPr id="49" name="Gráfico 48" descr="Alvo com preenchimento sólido">
            <a:extLst>
              <a:ext uri="{FF2B5EF4-FFF2-40B4-BE49-F238E27FC236}">
                <a16:creationId xmlns:a16="http://schemas.microsoft.com/office/drawing/2014/main" id="{B49A179A-2123-A0D0-3615-1C8572BFCD6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902569" y="5267569"/>
            <a:ext cx="533400" cy="5334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62E4CA-E100-BCD3-AF8F-03FA66DB46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Padrão do plano de fundo">
            <a:extLst>
              <a:ext uri="{FF2B5EF4-FFF2-40B4-BE49-F238E27FC236}">
                <a16:creationId xmlns:a16="http://schemas.microsoft.com/office/drawing/2014/main" id="{936A53C6-CC45-699C-E6E4-08C903ECEF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22F1F49-BB7A-DE68-ADAC-1EAC39874EFE}"/>
              </a:ext>
            </a:extLst>
          </p:cNvPr>
          <p:cNvSpPr txBox="1"/>
          <p:nvPr/>
        </p:nvSpPr>
        <p:spPr>
          <a:xfrm>
            <a:off x="5779602" y="945251"/>
            <a:ext cx="4206985" cy="230832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pt-BR" sz="3600" b="1">
                <a:solidFill>
                  <a:srgbClr val="F6F1E8"/>
                </a:solidFill>
                <a:latin typeface="Aptos"/>
              </a:rPr>
              <a:t>Enxergar bem não deve ser privilégio. A visão é parte da dignidade humana.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968DD5E-2B16-5C5D-B0D9-C34F02BBA265}"/>
              </a:ext>
            </a:extLst>
          </p:cNvPr>
          <p:cNvSpPr txBox="1"/>
          <p:nvPr/>
        </p:nvSpPr>
        <p:spPr>
          <a:xfrm>
            <a:off x="5779008" y="4028193"/>
            <a:ext cx="4754880" cy="594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50" b="0" i="0">
                <a:solidFill>
                  <a:srgbClr val="B7B4AB"/>
                </a:solidFill>
                <a:latin typeface="Aptos"/>
              </a:rPr>
              <a:t>A visão abre caminhos para aprender, trabalhar, se deslocar, conviver e viver com mais autonomia.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FA81A11-CCB7-8F94-0138-74F8F6299593}"/>
              </a:ext>
            </a:extLst>
          </p:cNvPr>
          <p:cNvSpPr/>
          <p:nvPr/>
        </p:nvSpPr>
        <p:spPr>
          <a:xfrm>
            <a:off x="5853349" y="4608056"/>
            <a:ext cx="1051560" cy="27432"/>
          </a:xfrm>
          <a:prstGeom prst="rect">
            <a:avLst/>
          </a:prstGeom>
          <a:solidFill>
            <a:srgbClr val="C8A4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4373535-065A-5313-037A-9462E908DB64}"/>
              </a:ext>
            </a:extLst>
          </p:cNvPr>
          <p:cNvSpPr txBox="1"/>
          <p:nvPr/>
        </p:nvSpPr>
        <p:spPr>
          <a:xfrm>
            <a:off x="5779008" y="4909808"/>
            <a:ext cx="4754880" cy="6217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700" b="1" i="0">
                <a:solidFill>
                  <a:srgbClr val="D8C7A8"/>
                </a:solidFill>
                <a:latin typeface="Aptos"/>
              </a:rPr>
              <a:t>Nosso propósito é transformar acesso em cuidado e cuidado em dignidade.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11540C5-FB4D-44E6-F89B-3A00DFF47156}"/>
              </a:ext>
            </a:extLst>
          </p:cNvPr>
          <p:cNvSpPr txBox="1"/>
          <p:nvPr/>
        </p:nvSpPr>
        <p:spPr>
          <a:xfrm>
            <a:off x="502920" y="6446520"/>
            <a:ext cx="365760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750" b="1" i="0">
                <a:solidFill>
                  <a:srgbClr val="D8C7A8"/>
                </a:solidFill>
                <a:latin typeface="Aptos"/>
              </a:rPr>
              <a:t>ASSOCIAÇÃO SAN MARCO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7B44BA3-8634-2E9F-8795-AE76179DDD48}"/>
              </a:ext>
            </a:extLst>
          </p:cNvPr>
          <p:cNvSpPr txBox="1"/>
          <p:nvPr/>
        </p:nvSpPr>
        <p:spPr>
          <a:xfrm>
            <a:off x="11109960" y="6446520"/>
            <a:ext cx="64008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700" b="0" i="0">
                <a:solidFill>
                  <a:srgbClr val="B7B4AB"/>
                </a:solidFill>
                <a:latin typeface="Aptos"/>
              </a:rPr>
              <a:t>13 / 15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5B49831-100D-DDD8-F8E7-2A2A43CDBEB7}"/>
              </a:ext>
            </a:extLst>
          </p:cNvPr>
          <p:cNvSpPr/>
          <p:nvPr/>
        </p:nvSpPr>
        <p:spPr>
          <a:xfrm>
            <a:off x="502920" y="6318504"/>
            <a:ext cx="11173968" cy="9144"/>
          </a:xfrm>
          <a:prstGeom prst="rect">
            <a:avLst/>
          </a:prstGeom>
          <a:solidFill>
            <a:srgbClr val="C8A4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3" name="Imagem 22" descr="Homem de camisa branca&#10;&#10;O conteúdo gerado por IA pode estar incorreto.">
            <a:extLst>
              <a:ext uri="{FF2B5EF4-FFF2-40B4-BE49-F238E27FC236}">
                <a16:creationId xmlns:a16="http://schemas.microsoft.com/office/drawing/2014/main" id="{67455852-30E3-72C0-08BC-65CD0437F59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9179" r="1205" b="23905"/>
          <a:stretch>
            <a:fillRect/>
          </a:stretch>
        </p:blipFill>
        <p:spPr>
          <a:xfrm>
            <a:off x="1641643" y="945473"/>
            <a:ext cx="3812637" cy="4589066"/>
          </a:xfrm>
          <a:prstGeom prst="roundRect">
            <a:avLst/>
          </a:prstGeom>
          <a:ln w="28575">
            <a:solidFill>
              <a:srgbClr val="C8A45D"/>
            </a:solidFill>
          </a:ln>
        </p:spPr>
      </p:pic>
    </p:spTree>
    <p:extLst>
      <p:ext uri="{BB962C8B-B14F-4D97-AF65-F5344CB8AC3E}">
        <p14:creationId xmlns:p14="http://schemas.microsoft.com/office/powerpoint/2010/main" val="21206866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ight_b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3" name="Rounded Rectangle 7">
            <a:extLst>
              <a:ext uri="{FF2B5EF4-FFF2-40B4-BE49-F238E27FC236}">
                <a16:creationId xmlns:a16="http://schemas.microsoft.com/office/drawing/2014/main" id="{837F945B-5175-8CED-B919-F9224C992B4A}"/>
              </a:ext>
            </a:extLst>
          </p:cNvPr>
          <p:cNvSpPr/>
          <p:nvPr/>
        </p:nvSpPr>
        <p:spPr>
          <a:xfrm>
            <a:off x="861320" y="2957675"/>
            <a:ext cx="3953480" cy="1888645"/>
          </a:xfrm>
          <a:prstGeom prst="roundRect">
            <a:avLst/>
          </a:prstGeom>
          <a:solidFill>
            <a:srgbClr val="005E9B"/>
          </a:solidFill>
          <a:ln w="10160">
            <a:solidFill>
              <a:srgbClr val="3352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Rounded Rectangle 10">
            <a:extLst>
              <a:ext uri="{FF2B5EF4-FFF2-40B4-BE49-F238E27FC236}">
                <a16:creationId xmlns:a16="http://schemas.microsoft.com/office/drawing/2014/main" id="{54D83A03-2052-DDCE-5922-559C996E9450}"/>
              </a:ext>
            </a:extLst>
          </p:cNvPr>
          <p:cNvSpPr/>
          <p:nvPr/>
        </p:nvSpPr>
        <p:spPr>
          <a:xfrm>
            <a:off x="5535836" y="2957675"/>
            <a:ext cx="4018528" cy="1888645"/>
          </a:xfrm>
          <a:prstGeom prst="roundRect">
            <a:avLst/>
          </a:prstGeom>
          <a:solidFill>
            <a:srgbClr val="C8A45D"/>
          </a:solidFill>
          <a:ln w="10160">
            <a:solidFill>
              <a:srgbClr val="C8A45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85800" y="896112"/>
            <a:ext cx="6858000" cy="64633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600" b="1" i="0">
                <a:solidFill>
                  <a:srgbClr val="101416"/>
                </a:solidFill>
                <a:latin typeface="Aptos"/>
              </a:rPr>
              <a:t>Convite à parceria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652" y="1627632"/>
            <a:ext cx="4246012" cy="47705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50" b="0" i="0">
                <a:solidFill>
                  <a:srgbClr val="5F5E59"/>
                </a:solidFill>
                <a:latin typeface="Aptos"/>
              </a:rPr>
              <a:t>Estamos prontos para construir projetos de saúde visual com impacto real, método e transparência.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4759" y="2125421"/>
            <a:ext cx="5943600" cy="4389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000" b="1" i="0">
                <a:solidFill>
                  <a:srgbClr val="101416"/>
                </a:solidFill>
                <a:latin typeface="Aptos"/>
              </a:rPr>
              <a:t>Vamos construir juntos uma solução de saúde visual para quem mais precisa.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49808" y="2957675"/>
            <a:ext cx="2113529" cy="1888645"/>
          </a:xfrm>
          <a:prstGeom prst="roundRect">
            <a:avLst/>
          </a:prstGeom>
          <a:solidFill>
            <a:srgbClr val="00427B"/>
          </a:solidFill>
          <a:ln w="10160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3032088" y="3466096"/>
            <a:ext cx="2306072" cy="29260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l"/>
            <a:r>
              <a:rPr sz="1250" b="1" i="0" dirty="0">
                <a:solidFill>
                  <a:srgbClr val="FFFFFF"/>
                </a:solidFill>
                <a:latin typeface="Aptos"/>
              </a:rPr>
              <a:t>A San Marco </a:t>
            </a:r>
            <a:r>
              <a:rPr sz="1250" b="1" i="0" dirty="0" err="1">
                <a:solidFill>
                  <a:srgbClr val="FFFFFF"/>
                </a:solidFill>
                <a:latin typeface="Aptos"/>
              </a:rPr>
              <a:t>entrega</a:t>
            </a:r>
            <a:endParaRPr lang="pt-BR" sz="1250" b="1" i="0">
              <a:solidFill>
                <a:srgbClr val="FFFFFF"/>
              </a:solidFill>
              <a:latin typeface="Apto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032090" y="3729041"/>
            <a:ext cx="1516938" cy="63402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l"/>
            <a:r>
              <a:rPr sz="850" b="0" i="0" dirty="0" err="1">
                <a:solidFill>
                  <a:srgbClr val="FFFFFF"/>
                </a:solidFill>
                <a:latin typeface="Aptos"/>
              </a:rPr>
              <a:t>Planejamento</a:t>
            </a:r>
            <a:r>
              <a:rPr sz="850" b="0" i="0" dirty="0">
                <a:solidFill>
                  <a:srgbClr val="FFFFFF"/>
                </a:solidFill>
                <a:latin typeface="Aptos"/>
              </a:rPr>
              <a:t>, equipe, </a:t>
            </a:r>
            <a:r>
              <a:rPr sz="850" b="0" i="0" dirty="0" err="1">
                <a:solidFill>
                  <a:srgbClr val="FFFFFF"/>
                </a:solidFill>
                <a:latin typeface="Aptos"/>
              </a:rPr>
              <a:t>atendimento</a:t>
            </a:r>
            <a:r>
              <a:rPr sz="850" b="0" i="0" dirty="0">
                <a:solidFill>
                  <a:srgbClr val="FFFFFF"/>
                </a:solidFill>
                <a:latin typeface="Aptos"/>
              </a:rPr>
              <a:t>, </a:t>
            </a:r>
            <a:r>
              <a:rPr sz="850" b="0" i="0" dirty="0" err="1">
                <a:solidFill>
                  <a:srgbClr val="FFFFFF"/>
                </a:solidFill>
                <a:latin typeface="Aptos"/>
              </a:rPr>
              <a:t>fluxo</a:t>
            </a:r>
            <a:r>
              <a:rPr sz="850" b="0" i="0" dirty="0">
                <a:solidFill>
                  <a:srgbClr val="FFFFFF"/>
                </a:solidFill>
                <a:latin typeface="Aptos"/>
              </a:rPr>
              <a:t>, </a:t>
            </a:r>
            <a:r>
              <a:rPr sz="850" b="0" i="0" dirty="0" err="1">
                <a:solidFill>
                  <a:srgbClr val="FFFFFF"/>
                </a:solidFill>
                <a:latin typeface="Aptos"/>
              </a:rPr>
              <a:t>indicadores</a:t>
            </a:r>
            <a:r>
              <a:rPr sz="850" b="0" i="0" dirty="0">
                <a:solidFill>
                  <a:srgbClr val="FFFFFF"/>
                </a:solidFill>
                <a:latin typeface="Aptos"/>
              </a:rPr>
              <a:t> e </a:t>
            </a:r>
            <a:r>
              <a:rPr sz="850" b="0" i="0" dirty="0" err="1">
                <a:solidFill>
                  <a:srgbClr val="FFFFFF"/>
                </a:solidFill>
                <a:latin typeface="Aptos"/>
              </a:rPr>
              <a:t>relatório</a:t>
            </a:r>
            <a:r>
              <a:rPr sz="850" b="0" i="0" dirty="0">
                <a:solidFill>
                  <a:srgbClr val="FFFFFF"/>
                </a:solidFill>
                <a:latin typeface="Aptos"/>
              </a:rPr>
              <a:t> </a:t>
            </a:r>
            <a:r>
              <a:rPr sz="850" b="0" i="0" dirty="0" err="1">
                <a:solidFill>
                  <a:srgbClr val="FFFFFF"/>
                </a:solidFill>
                <a:latin typeface="Aptos"/>
              </a:rPr>
              <a:t>institucional</a:t>
            </a:r>
            <a:r>
              <a:rPr sz="850" b="0" i="0" dirty="0">
                <a:solidFill>
                  <a:srgbClr val="FFFFFF"/>
                </a:solidFill>
                <a:latin typeface="Aptos"/>
              </a:rPr>
              <a:t>.</a:t>
            </a:r>
            <a:endParaRPr lang="pt-BR" sz="850" b="0" i="0" dirty="0">
              <a:solidFill>
                <a:srgbClr val="FFFFFF"/>
              </a:solidFill>
              <a:latin typeface="Aptos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5377861" y="2957675"/>
            <a:ext cx="2169285" cy="1888645"/>
          </a:xfrm>
          <a:prstGeom prst="roundRect">
            <a:avLst/>
          </a:prstGeom>
          <a:solidFill>
            <a:srgbClr val="B08115"/>
          </a:solidFill>
          <a:ln w="10160">
            <a:solidFill>
              <a:srgbClr val="C8A45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7753070" y="3475389"/>
            <a:ext cx="2306072" cy="29260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l"/>
            <a:r>
              <a:rPr sz="1250" b="1" i="0" dirty="0">
                <a:solidFill>
                  <a:srgbClr val="FFFFFF"/>
                </a:solidFill>
                <a:latin typeface="Aptos"/>
              </a:rPr>
              <a:t>O </a:t>
            </a:r>
            <a:r>
              <a:rPr sz="1250" b="1" i="0" dirty="0" err="1">
                <a:solidFill>
                  <a:srgbClr val="FFFFFF"/>
                </a:solidFill>
                <a:latin typeface="Aptos"/>
              </a:rPr>
              <a:t>parceiro</a:t>
            </a:r>
            <a:r>
              <a:rPr sz="1250" b="1" i="0" dirty="0">
                <a:solidFill>
                  <a:srgbClr val="FFFFFF"/>
                </a:solidFill>
                <a:latin typeface="Aptos"/>
              </a:rPr>
              <a:t> </a:t>
            </a:r>
            <a:r>
              <a:rPr sz="1250" b="1" i="0" dirty="0" err="1">
                <a:solidFill>
                  <a:srgbClr val="FFFFFF"/>
                </a:solidFill>
                <a:latin typeface="Aptos"/>
              </a:rPr>
              <a:t>contribui</a:t>
            </a:r>
            <a:endParaRPr lang="pt-BR" sz="1250" b="1" i="0">
              <a:solidFill>
                <a:srgbClr val="FFFFFF"/>
              </a:solidFill>
              <a:latin typeface="Apto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753071" y="3756919"/>
            <a:ext cx="1563401" cy="615553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l"/>
            <a:r>
              <a:rPr sz="850" b="0" i="0" dirty="0">
                <a:solidFill>
                  <a:srgbClr val="FFFFFF"/>
                </a:solidFill>
                <a:latin typeface="Aptos"/>
              </a:rPr>
              <a:t>Acesso </a:t>
            </a:r>
            <a:r>
              <a:rPr sz="850" b="0" i="0" dirty="0" err="1">
                <a:solidFill>
                  <a:srgbClr val="FFFFFF"/>
                </a:solidFill>
                <a:latin typeface="Aptos"/>
              </a:rPr>
              <a:t>ao</a:t>
            </a:r>
            <a:r>
              <a:rPr sz="850" b="0" i="0" dirty="0">
                <a:solidFill>
                  <a:srgbClr val="FFFFFF"/>
                </a:solidFill>
                <a:latin typeface="Aptos"/>
              </a:rPr>
              <a:t> </a:t>
            </a:r>
            <a:r>
              <a:rPr sz="850" b="0" i="0" dirty="0" err="1">
                <a:solidFill>
                  <a:srgbClr val="FFFFFF"/>
                </a:solidFill>
                <a:latin typeface="Aptos"/>
              </a:rPr>
              <a:t>território</a:t>
            </a:r>
            <a:r>
              <a:rPr sz="850" b="0" i="0" dirty="0">
                <a:solidFill>
                  <a:srgbClr val="FFFFFF"/>
                </a:solidFill>
                <a:latin typeface="Aptos"/>
              </a:rPr>
              <a:t>, </a:t>
            </a:r>
            <a:r>
              <a:rPr sz="850" b="0" i="0" dirty="0" err="1">
                <a:solidFill>
                  <a:srgbClr val="FFFFFF"/>
                </a:solidFill>
                <a:latin typeface="Aptos"/>
              </a:rPr>
              <a:t>mobilização</a:t>
            </a:r>
            <a:r>
              <a:rPr sz="850" b="0" i="0" dirty="0">
                <a:solidFill>
                  <a:srgbClr val="FFFFFF"/>
                </a:solidFill>
                <a:latin typeface="Aptos"/>
              </a:rPr>
              <a:t>, </a:t>
            </a:r>
            <a:r>
              <a:rPr sz="850" b="0" i="0" dirty="0" err="1">
                <a:solidFill>
                  <a:srgbClr val="FFFFFF"/>
                </a:solidFill>
                <a:latin typeface="Aptos"/>
              </a:rPr>
              <a:t>espaço</a:t>
            </a:r>
            <a:r>
              <a:rPr sz="850" b="0" i="0" dirty="0">
                <a:solidFill>
                  <a:srgbClr val="FFFFFF"/>
                </a:solidFill>
                <a:latin typeface="Aptos"/>
              </a:rPr>
              <a:t>, </a:t>
            </a:r>
            <a:r>
              <a:rPr sz="850" b="0" i="0" dirty="0" err="1">
                <a:solidFill>
                  <a:srgbClr val="FFFFFF"/>
                </a:solidFill>
                <a:latin typeface="Aptos"/>
              </a:rPr>
              <a:t>apoio</a:t>
            </a:r>
            <a:r>
              <a:rPr sz="850" b="0" i="0" dirty="0">
                <a:solidFill>
                  <a:srgbClr val="FFFFFF"/>
                </a:solidFill>
                <a:latin typeface="Aptos"/>
              </a:rPr>
              <a:t> </a:t>
            </a:r>
            <a:r>
              <a:rPr sz="850" b="0" i="0" dirty="0" err="1">
                <a:solidFill>
                  <a:srgbClr val="FFFFFF"/>
                </a:solidFill>
                <a:latin typeface="Aptos"/>
              </a:rPr>
              <a:t>institucional</a:t>
            </a:r>
            <a:r>
              <a:rPr sz="850" b="0" i="0" dirty="0">
                <a:solidFill>
                  <a:srgbClr val="FFFFFF"/>
                </a:solidFill>
                <a:latin typeface="Aptos"/>
              </a:rPr>
              <a:t>, </a:t>
            </a:r>
            <a:r>
              <a:rPr sz="850" b="0" i="0" dirty="0" err="1">
                <a:solidFill>
                  <a:srgbClr val="FFFFFF"/>
                </a:solidFill>
                <a:latin typeface="Aptos"/>
              </a:rPr>
              <a:t>patrocínio</a:t>
            </a:r>
            <a:r>
              <a:rPr sz="850" b="0" i="0" dirty="0">
                <a:solidFill>
                  <a:srgbClr val="FFFFFF"/>
                </a:solidFill>
                <a:latin typeface="Aptos"/>
              </a:rPr>
              <a:t> </a:t>
            </a:r>
            <a:r>
              <a:rPr sz="850" b="0" i="0" dirty="0" err="1">
                <a:solidFill>
                  <a:srgbClr val="FFFFFF"/>
                </a:solidFill>
                <a:latin typeface="Aptos"/>
              </a:rPr>
              <a:t>ou</a:t>
            </a:r>
            <a:r>
              <a:rPr sz="850" b="0" i="0" dirty="0">
                <a:solidFill>
                  <a:srgbClr val="FFFFFF"/>
                </a:solidFill>
                <a:latin typeface="Aptos"/>
              </a:rPr>
              <a:t> </a:t>
            </a:r>
            <a:r>
              <a:rPr sz="850" b="0" i="0" dirty="0" err="1">
                <a:solidFill>
                  <a:srgbClr val="FFFFFF"/>
                </a:solidFill>
                <a:latin typeface="Aptos"/>
              </a:rPr>
              <a:t>integração</a:t>
            </a:r>
            <a:r>
              <a:rPr sz="850" b="0" i="0" dirty="0">
                <a:solidFill>
                  <a:srgbClr val="FFFFFF"/>
                </a:solidFill>
                <a:latin typeface="Aptos"/>
              </a:rPr>
              <a:t> local.</a:t>
            </a:r>
            <a:endParaRPr lang="pt-BR" sz="850" b="0" i="0" dirty="0">
              <a:solidFill>
                <a:srgbClr val="FFFFFF"/>
              </a:solidFill>
              <a:latin typeface="Apto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051560" y="5433915"/>
            <a:ext cx="1636628" cy="32316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500" b="1" i="0">
                <a:solidFill>
                  <a:srgbClr val="0F3D36"/>
                </a:solidFill>
                <a:latin typeface="Aptos"/>
              </a:rPr>
              <a:t>San Marco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743200" y="5433915"/>
            <a:ext cx="274320" cy="3693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800" b="1" i="0">
                <a:solidFill>
                  <a:srgbClr val="9F7D37"/>
                </a:solidFill>
                <a:latin typeface="Aptos"/>
              </a:rPr>
              <a:t>+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154680" y="5433915"/>
            <a:ext cx="1636628" cy="32316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500" b="1" i="0">
                <a:solidFill>
                  <a:srgbClr val="0F3D36"/>
                </a:solidFill>
                <a:latin typeface="Aptos"/>
              </a:rPr>
              <a:t>Parceiro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800600" y="5433915"/>
            <a:ext cx="274320" cy="3693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800" b="1" i="0">
                <a:solidFill>
                  <a:srgbClr val="9F7D37"/>
                </a:solidFill>
                <a:latin typeface="Aptos"/>
              </a:rPr>
              <a:t>+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230368" y="5433915"/>
            <a:ext cx="1819508" cy="32316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500" b="1" i="0">
                <a:solidFill>
                  <a:srgbClr val="0F3D36"/>
                </a:solidFill>
                <a:latin typeface="Aptos"/>
              </a:rPr>
              <a:t>Comunidade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059168" y="5433915"/>
            <a:ext cx="274320" cy="3693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800" b="1" i="0">
                <a:solidFill>
                  <a:srgbClr val="9F7D37"/>
                </a:solidFill>
                <a:latin typeface="Aptos"/>
              </a:rPr>
              <a:t>=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498079" y="5433915"/>
            <a:ext cx="3181815" cy="32316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500" b="1" i="0">
                <a:solidFill>
                  <a:srgbClr val="101416"/>
                </a:solidFill>
                <a:latin typeface="Aptos"/>
              </a:rPr>
              <a:t>cuidado visual com impacto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6446520"/>
            <a:ext cx="365760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750" b="1" i="0">
                <a:solidFill>
                  <a:srgbClr val="0F3D36"/>
                </a:solidFill>
                <a:latin typeface="Aptos"/>
              </a:rPr>
              <a:t>ASSOCIAÇÃO SAN MARCO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109960" y="6446520"/>
            <a:ext cx="64008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700" b="0" i="0">
                <a:solidFill>
                  <a:srgbClr val="6B6B63"/>
                </a:solidFill>
                <a:latin typeface="Aptos"/>
              </a:rPr>
              <a:t>14 / 15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02920" y="6318504"/>
            <a:ext cx="11173968" cy="9144"/>
          </a:xfrm>
          <a:prstGeom prst="rect">
            <a:avLst/>
          </a:prstGeom>
          <a:solidFill>
            <a:srgbClr val="D7D3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etângulo: Cantos Arredondados 27">
            <a:extLst>
              <a:ext uri="{FF2B5EF4-FFF2-40B4-BE49-F238E27FC236}">
                <a16:creationId xmlns:a16="http://schemas.microsoft.com/office/drawing/2014/main" id="{EEE0691A-948E-801F-93A8-3405F69745BB}"/>
              </a:ext>
            </a:extLst>
          </p:cNvPr>
          <p:cNvSpPr/>
          <p:nvPr/>
        </p:nvSpPr>
        <p:spPr>
          <a:xfrm>
            <a:off x="750849" y="5276384"/>
            <a:ext cx="10513741" cy="644914"/>
          </a:xfrm>
          <a:prstGeom prst="roundRect">
            <a:avLst/>
          </a:prstGeom>
          <a:noFill/>
          <a:ln>
            <a:solidFill>
              <a:srgbClr val="C8A45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9" name="Imagem 28">
            <a:extLst>
              <a:ext uri="{FF2B5EF4-FFF2-40B4-BE49-F238E27FC236}">
                <a16:creationId xmlns:a16="http://schemas.microsoft.com/office/drawing/2014/main" id="{A19636DA-3159-61EF-9633-C3DC99B151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21018" y="5108072"/>
            <a:ext cx="385647" cy="340345"/>
          </a:xfrm>
          <a:prstGeom prst="rect">
            <a:avLst/>
          </a:prstGeom>
        </p:spPr>
      </p:pic>
      <p:pic>
        <p:nvPicPr>
          <p:cNvPr id="30" name="Imagem 29">
            <a:extLst>
              <a:ext uri="{FF2B5EF4-FFF2-40B4-BE49-F238E27FC236}">
                <a16:creationId xmlns:a16="http://schemas.microsoft.com/office/drawing/2014/main" id="{43BA1426-8B70-6D2A-5B42-EA990F1572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4316" y="2955072"/>
            <a:ext cx="1626221" cy="1765610"/>
          </a:xfrm>
          <a:prstGeom prst="rect">
            <a:avLst/>
          </a:prstGeom>
        </p:spPr>
      </p:pic>
      <p:pic>
        <p:nvPicPr>
          <p:cNvPr id="31" name="Imagem 30">
            <a:extLst>
              <a:ext uri="{FF2B5EF4-FFF2-40B4-BE49-F238E27FC236}">
                <a16:creationId xmlns:a16="http://schemas.microsoft.com/office/drawing/2014/main" id="{9F30A752-825E-DDF7-BB84-CB4418F02B9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6505" t="-955" r="14971" b="-485"/>
          <a:stretch>
            <a:fillRect/>
          </a:stretch>
        </p:blipFill>
        <p:spPr>
          <a:xfrm>
            <a:off x="5378139" y="2822549"/>
            <a:ext cx="2164992" cy="2167506"/>
          </a:xfrm>
          <a:prstGeom prst="rect">
            <a:avLst/>
          </a:prstGeom>
        </p:spPr>
      </p:pic>
      <p:sp>
        <p:nvSpPr>
          <p:cNvPr id="35" name="TextBox 3">
            <a:extLst>
              <a:ext uri="{FF2B5EF4-FFF2-40B4-BE49-F238E27FC236}">
                <a16:creationId xmlns:a16="http://schemas.microsoft.com/office/drawing/2014/main" id="{3B0B2DDF-949D-FCA3-DEAE-E6093140C287}"/>
              </a:ext>
            </a:extLst>
          </p:cNvPr>
          <p:cNvSpPr txBox="1"/>
          <p:nvPr/>
        </p:nvSpPr>
        <p:spPr>
          <a:xfrm>
            <a:off x="713232" y="407465"/>
            <a:ext cx="4599878" cy="22775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80" b="1" i="0">
                <a:solidFill>
                  <a:srgbClr val="C8A45D"/>
                </a:solidFill>
                <a:latin typeface="Aptos"/>
              </a:rPr>
              <a:t>PORTFÓLIO INSTITUCIONAL</a:t>
            </a:r>
          </a:p>
        </p:txBody>
      </p:sp>
      <p:sp>
        <p:nvSpPr>
          <p:cNvPr id="37" name="Rectangle 4">
            <a:extLst>
              <a:ext uri="{FF2B5EF4-FFF2-40B4-BE49-F238E27FC236}">
                <a16:creationId xmlns:a16="http://schemas.microsoft.com/office/drawing/2014/main" id="{45397FDA-8054-F4C4-841D-3032BDBBE350}"/>
              </a:ext>
            </a:extLst>
          </p:cNvPr>
          <p:cNvSpPr/>
          <p:nvPr/>
        </p:nvSpPr>
        <p:spPr>
          <a:xfrm>
            <a:off x="815452" y="681340"/>
            <a:ext cx="558230" cy="13568"/>
          </a:xfrm>
          <a:prstGeom prst="rect">
            <a:avLst/>
          </a:prstGeom>
          <a:solidFill>
            <a:srgbClr val="C8A4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 descr="Padrão do plano de fundo">
            <a:extLst>
              <a:ext uri="{FF2B5EF4-FFF2-40B4-BE49-F238E27FC236}">
                <a16:creationId xmlns:a16="http://schemas.microsoft.com/office/drawing/2014/main" id="{3FBC2752-39A3-CB1C-2508-5C332E7CC5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14856" y="1201284"/>
            <a:ext cx="3383653" cy="1323439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4000" b="1" i="0">
                <a:solidFill>
                  <a:srgbClr val="F6F1E8"/>
                </a:solidFill>
                <a:latin typeface="Aptos"/>
              </a:rPr>
              <a:t>ASSOCIAÇÃO
SAN MARCO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14263" y="2438772"/>
            <a:ext cx="1942170" cy="27699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l"/>
            <a:r>
              <a:rPr sz="1200" b="1" i="0" dirty="0">
                <a:solidFill>
                  <a:srgbClr val="C8A45D"/>
                </a:solidFill>
                <a:latin typeface="Aptos"/>
              </a:rPr>
              <a:t>Ver </a:t>
            </a:r>
            <a:r>
              <a:rPr sz="1200" b="1" i="0" dirty="0" err="1">
                <a:solidFill>
                  <a:srgbClr val="C8A45D"/>
                </a:solidFill>
                <a:latin typeface="Aptos"/>
              </a:rPr>
              <a:t>melhor</a:t>
            </a:r>
            <a:r>
              <a:rPr sz="1200" b="1" i="0" dirty="0">
                <a:solidFill>
                  <a:srgbClr val="C8A45D"/>
                </a:solidFill>
                <a:latin typeface="Aptos"/>
              </a:rPr>
              <a:t>. </a:t>
            </a:r>
            <a:r>
              <a:rPr sz="1200" b="1" i="0" dirty="0" err="1">
                <a:solidFill>
                  <a:srgbClr val="C8A45D"/>
                </a:solidFill>
                <a:latin typeface="Aptos"/>
              </a:rPr>
              <a:t>Viver</a:t>
            </a:r>
            <a:r>
              <a:rPr sz="1200" b="1" i="0" dirty="0">
                <a:solidFill>
                  <a:srgbClr val="C8A45D"/>
                </a:solidFill>
                <a:latin typeface="Aptos"/>
              </a:rPr>
              <a:t> </a:t>
            </a:r>
            <a:r>
              <a:rPr sz="1200" b="1" i="0" dirty="0" err="1">
                <a:solidFill>
                  <a:srgbClr val="C8A45D"/>
                </a:solidFill>
                <a:latin typeface="Aptos"/>
              </a:rPr>
              <a:t>melhor</a:t>
            </a:r>
            <a:r>
              <a:rPr sz="1200" b="1" i="0" dirty="0">
                <a:solidFill>
                  <a:srgbClr val="C8A45D"/>
                </a:solidFill>
                <a:latin typeface="Aptos"/>
              </a:rPr>
              <a:t>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3555" y="3014249"/>
            <a:ext cx="2167054" cy="76174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50" b="0" i="0">
                <a:solidFill>
                  <a:srgbClr val="D8C7A8"/>
                </a:solidFill>
                <a:latin typeface="Aptos"/>
              </a:rPr>
              <a:t>Transformamos acesso em cuidado e cuidado em dignidade.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16864" y="4424928"/>
            <a:ext cx="2697480" cy="1529080"/>
          </a:xfrm>
          <a:prstGeom prst="roundRect">
            <a:avLst/>
          </a:prstGeom>
          <a:solidFill>
            <a:srgbClr val="C8A45D"/>
          </a:solidFill>
          <a:ln w="10160">
            <a:solidFill>
              <a:srgbClr val="C8A45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14983" y="4599680"/>
            <a:ext cx="2560320" cy="29260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pt-BR" sz="1250" b="1" dirty="0">
                <a:solidFill>
                  <a:srgbClr val="FFFFFF"/>
                </a:solidFill>
                <a:latin typeface="Aptos"/>
              </a:rPr>
              <a:t>Seja </a:t>
            </a:r>
            <a:r>
              <a:rPr lang="pt-BR" sz="1250" b="1" err="1">
                <a:solidFill>
                  <a:srgbClr val="FFFFFF"/>
                </a:solidFill>
                <a:latin typeface="Aptos"/>
              </a:rPr>
              <a:t>nosso</a:t>
            </a:r>
            <a:r>
              <a:rPr lang="pt-BR" sz="1250" b="1">
                <a:solidFill>
                  <a:srgbClr val="FFFFFF"/>
                </a:solidFill>
                <a:latin typeface="Aptos"/>
              </a:rPr>
              <a:t> parceiro</a:t>
            </a:r>
            <a:endParaRPr sz="1250" b="1" i="0">
              <a:solidFill>
                <a:srgbClr val="FFFFFF"/>
              </a:solidFill>
              <a:latin typeface="Apto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14983" y="5002016"/>
            <a:ext cx="2514600" cy="64633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1200" b="0" i="0">
                <a:solidFill>
                  <a:srgbClr val="FFFFFF"/>
                </a:solidFill>
                <a:ea typeface="+mn-lt"/>
                <a:cs typeface="+mn-lt"/>
              </a:rPr>
              <a:t>(</a:t>
            </a:r>
            <a:r>
              <a:rPr lang="en-US" sz="1200">
                <a:solidFill>
                  <a:srgbClr val="FFFFFF"/>
                </a:solidFill>
                <a:ea typeface="+mn-lt"/>
                <a:cs typeface="+mn-lt"/>
              </a:rPr>
              <a:t>27</a:t>
            </a:r>
            <a:r>
              <a:rPr lang="en-US" sz="1200" b="0" i="0">
                <a:solidFill>
                  <a:srgbClr val="FFFFFF"/>
                </a:solidFill>
                <a:ea typeface="+mn-lt"/>
                <a:cs typeface="+mn-lt"/>
              </a:rPr>
              <a:t>) </a:t>
            </a:r>
            <a:r>
              <a:rPr lang="en-US" sz="1200">
                <a:solidFill>
                  <a:srgbClr val="FFFFFF"/>
                </a:solidFill>
                <a:ea typeface="+mn-lt"/>
                <a:cs typeface="+mn-lt"/>
              </a:rPr>
              <a:t>99244-0649</a:t>
            </a:r>
            <a:endParaRPr lang="pt-BR" sz="1200">
              <a:solidFill>
                <a:srgbClr val="FFFFFF"/>
              </a:solidFill>
              <a:ea typeface="Calibri"/>
              <a:cs typeface="Calibri"/>
            </a:endParaRPr>
          </a:p>
          <a:p>
            <a:r>
              <a:rPr lang="en-US" sz="1200" dirty="0">
                <a:solidFill>
                  <a:srgbClr val="FFFFFF"/>
                </a:solidFill>
                <a:ea typeface="+mn-lt"/>
                <a:cs typeface="+mn-l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Luminare</a:t>
            </a:r>
            <a:r>
              <a:rPr lang="en-US" sz="1200" b="0" i="0" dirty="0">
                <a:solidFill>
                  <a:srgbClr val="FFFFFF"/>
                </a:solidFill>
                <a:ea typeface="+mn-lt"/>
                <a:cs typeface="+mn-l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@</a:t>
            </a:r>
            <a:r>
              <a:rPr lang="en-US" sz="1200" dirty="0">
                <a:solidFill>
                  <a:srgbClr val="FFFFFF"/>
                </a:solidFill>
                <a:ea typeface="+mn-lt"/>
                <a:cs typeface="+mn-l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luminarevisao.com</a:t>
            </a:r>
            <a:r>
              <a:rPr lang="en-US" sz="1200" b="0" i="0" dirty="0">
                <a:solidFill>
                  <a:srgbClr val="FFFFFF"/>
                </a:solidFill>
                <a:ea typeface="+mn-lt"/>
                <a:cs typeface="+mn-l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</a:t>
            </a:r>
            <a:r>
              <a:rPr lang="en-US" sz="1200" dirty="0">
                <a:solidFill>
                  <a:srgbClr val="FFFFFF"/>
                </a:solidFill>
                <a:ea typeface="+mn-lt"/>
                <a:cs typeface="+mn-l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br</a:t>
            </a:r>
            <a:endParaRPr lang="pt-BR" sz="1200">
              <a:solidFill>
                <a:srgbClr val="FFFFFF"/>
              </a:solidFill>
              <a:ea typeface="Calibri"/>
              <a:cs typeface="Calibri"/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algn="l"/>
            <a:r>
              <a:rPr lang="en-US" sz="1200" b="0" i="0">
                <a:solidFill>
                  <a:srgbClr val="FFFFFF"/>
                </a:solidFill>
                <a:ea typeface="+mn-lt"/>
                <a:cs typeface="+mn-lt"/>
              </a:rPr>
              <a:t>@</a:t>
            </a:r>
            <a:r>
              <a:rPr lang="en-US" sz="1200">
                <a:solidFill>
                  <a:srgbClr val="FFFFFF"/>
                </a:solidFill>
                <a:ea typeface="+mn-lt"/>
                <a:cs typeface="+mn-lt"/>
              </a:rPr>
              <a:t>institutovisaosanmarco</a:t>
            </a:r>
            <a:endParaRPr sz="1200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9934448" y="1826000"/>
            <a:ext cx="1188720" cy="369332"/>
          </a:xfrm>
          <a:prstGeom prst="rect">
            <a:avLst/>
          </a:prstGeom>
          <a:noFill/>
        </p:spPr>
        <p:txBody>
          <a:bodyPr wrap="square" lIns="91440" tIns="45720" rIns="91440" bIns="45720" anchor="ctr">
            <a:spAutoFit/>
          </a:bodyPr>
          <a:lstStyle/>
          <a:p>
            <a:pPr algn="ctr"/>
            <a:r>
              <a:rPr lang="pt-BR" sz="900" dirty="0">
                <a:solidFill>
                  <a:srgbClr val="FFFFFF"/>
                </a:solidFill>
                <a:latin typeface="Aptos"/>
              </a:rPr>
              <a:t>Leia o QR-</a:t>
            </a:r>
            <a:r>
              <a:rPr lang="pt-BR" sz="900" dirty="0" err="1">
                <a:solidFill>
                  <a:srgbClr val="FFFFFF"/>
                </a:solidFill>
                <a:latin typeface="Aptos"/>
              </a:rPr>
              <a:t>Code</a:t>
            </a:r>
          </a:p>
          <a:p>
            <a:pPr algn="ctr"/>
            <a:r>
              <a:rPr lang="pt-BR" sz="900">
                <a:solidFill>
                  <a:srgbClr val="FFFFFF"/>
                </a:solidFill>
                <a:latin typeface="Aptos"/>
              </a:rPr>
              <a:t>e fale </a:t>
            </a:r>
            <a:r>
              <a:rPr lang="pt-BR" sz="900" err="1">
                <a:solidFill>
                  <a:srgbClr val="FFFFFF"/>
                </a:solidFill>
                <a:latin typeface="Aptos"/>
              </a:rPr>
              <a:t>co</a:t>
            </a:r>
            <a:r>
              <a:rPr lang="pt-BR" sz="900" dirty="0">
                <a:solidFill>
                  <a:srgbClr val="FFFFFF"/>
                </a:solidFill>
                <a:latin typeface="Aptos"/>
              </a:rPr>
              <a:t>m a gente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02920" y="6446520"/>
            <a:ext cx="365760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750" b="1" i="0">
                <a:solidFill>
                  <a:srgbClr val="D8C7A8"/>
                </a:solidFill>
                <a:latin typeface="Aptos"/>
              </a:rPr>
              <a:t>ASSOCIAÇÃO SAN MARCO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1109960" y="6446520"/>
            <a:ext cx="64008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700" b="0" i="0">
                <a:solidFill>
                  <a:srgbClr val="B7B4AB"/>
                </a:solidFill>
                <a:latin typeface="Aptos"/>
              </a:rPr>
              <a:t>15 / 15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02920" y="6318504"/>
            <a:ext cx="11173968" cy="9144"/>
          </a:xfrm>
          <a:prstGeom prst="rect">
            <a:avLst/>
          </a:prstGeom>
          <a:solidFill>
            <a:srgbClr val="C8A4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3">
            <a:extLst>
              <a:ext uri="{FF2B5EF4-FFF2-40B4-BE49-F238E27FC236}">
                <a16:creationId xmlns:a16="http://schemas.microsoft.com/office/drawing/2014/main" id="{18415B3E-B695-5F12-7464-BF79A7290F67}"/>
              </a:ext>
            </a:extLst>
          </p:cNvPr>
          <p:cNvSpPr txBox="1"/>
          <p:nvPr/>
        </p:nvSpPr>
        <p:spPr>
          <a:xfrm>
            <a:off x="815452" y="407465"/>
            <a:ext cx="45720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80" b="1" i="0">
                <a:solidFill>
                  <a:srgbClr val="C8A45D"/>
                </a:solidFill>
                <a:latin typeface="Aptos"/>
              </a:rPr>
              <a:t>PORTFÓLIO INSTITUCIONAL</a:t>
            </a:r>
          </a:p>
        </p:txBody>
      </p:sp>
      <p:sp>
        <p:nvSpPr>
          <p:cNvPr id="29" name="Rectangle 4">
            <a:extLst>
              <a:ext uri="{FF2B5EF4-FFF2-40B4-BE49-F238E27FC236}">
                <a16:creationId xmlns:a16="http://schemas.microsoft.com/office/drawing/2014/main" id="{D0387F28-0429-6CBE-DAB4-9C6239A1927E}"/>
              </a:ext>
            </a:extLst>
          </p:cNvPr>
          <p:cNvSpPr/>
          <p:nvPr/>
        </p:nvSpPr>
        <p:spPr>
          <a:xfrm>
            <a:off x="917672" y="681340"/>
            <a:ext cx="530352" cy="13568"/>
          </a:xfrm>
          <a:prstGeom prst="rect">
            <a:avLst/>
          </a:prstGeom>
          <a:solidFill>
            <a:srgbClr val="C8A4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0" name="Imagem 29">
            <a:extLst>
              <a:ext uri="{FF2B5EF4-FFF2-40B4-BE49-F238E27FC236}">
                <a16:creationId xmlns:a16="http://schemas.microsoft.com/office/drawing/2014/main" id="{4FCC7FE6-6077-A2BC-0A8E-C011623890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44558" y="1558816"/>
            <a:ext cx="4543504" cy="4600126"/>
          </a:xfrm>
          <a:prstGeom prst="rect">
            <a:avLst/>
          </a:prstGeom>
        </p:spPr>
      </p:pic>
      <p:sp>
        <p:nvSpPr>
          <p:cNvPr id="31" name="Rectangle 4">
            <a:extLst>
              <a:ext uri="{FF2B5EF4-FFF2-40B4-BE49-F238E27FC236}">
                <a16:creationId xmlns:a16="http://schemas.microsoft.com/office/drawing/2014/main" id="{01C91931-BAAA-5E2E-E196-6BE4137B8F8C}"/>
              </a:ext>
            </a:extLst>
          </p:cNvPr>
          <p:cNvSpPr/>
          <p:nvPr/>
        </p:nvSpPr>
        <p:spPr>
          <a:xfrm>
            <a:off x="917672" y="2995218"/>
            <a:ext cx="530352" cy="13568"/>
          </a:xfrm>
          <a:prstGeom prst="rect">
            <a:avLst/>
          </a:prstGeom>
          <a:solidFill>
            <a:srgbClr val="C8A4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ounded Rectangle 6">
            <a:extLst>
              <a:ext uri="{FF2B5EF4-FFF2-40B4-BE49-F238E27FC236}">
                <a16:creationId xmlns:a16="http://schemas.microsoft.com/office/drawing/2014/main" id="{DBBF6188-D89A-81CA-5038-DB2DD550A94C}"/>
              </a:ext>
            </a:extLst>
          </p:cNvPr>
          <p:cNvSpPr/>
          <p:nvPr/>
        </p:nvSpPr>
        <p:spPr>
          <a:xfrm>
            <a:off x="9320784" y="2392928"/>
            <a:ext cx="2402840" cy="2504440"/>
          </a:xfrm>
          <a:prstGeom prst="roundRect">
            <a:avLst/>
          </a:prstGeom>
          <a:solidFill>
            <a:schemeClr val="bg1"/>
          </a:solidFill>
          <a:ln w="10160">
            <a:solidFill>
              <a:srgbClr val="C8A45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Imagem 2" descr="Código QR&#10;&#10;O conteúdo gerado por IA pode estar incorreto.">
            <a:extLst>
              <a:ext uri="{FF2B5EF4-FFF2-40B4-BE49-F238E27FC236}">
                <a16:creationId xmlns:a16="http://schemas.microsoft.com/office/drawing/2014/main" id="{4489138C-2EF8-2F05-CAD2-52831FFF3A7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76740" y="2603500"/>
            <a:ext cx="2098040" cy="2067560"/>
          </a:xfrm>
          <a:prstGeom prst="rect">
            <a:avLst/>
          </a:prstGeom>
        </p:spPr>
      </p:pic>
      <p:cxnSp>
        <p:nvCxnSpPr>
          <p:cNvPr id="28" name="Conector de Seta Reta 27">
            <a:extLst>
              <a:ext uri="{FF2B5EF4-FFF2-40B4-BE49-F238E27FC236}">
                <a16:creationId xmlns:a16="http://schemas.microsoft.com/office/drawing/2014/main" id="{A8075F36-A73B-BABD-CA4B-632B0ABD8DA8}"/>
              </a:ext>
            </a:extLst>
          </p:cNvPr>
          <p:cNvCxnSpPr/>
          <p:nvPr/>
        </p:nvCxnSpPr>
        <p:spPr>
          <a:xfrm flipH="1">
            <a:off x="8818880" y="1640840"/>
            <a:ext cx="30480" cy="3464560"/>
          </a:xfrm>
          <a:prstGeom prst="straightConnector1">
            <a:avLst/>
          </a:prstGeom>
          <a:ln>
            <a:solidFill>
              <a:srgbClr val="C8A45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Widescreen</PresentationFormat>
  <Paragraphs>0</Paragraphs>
  <Slides>17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17</vt:i4>
      </vt:variant>
    </vt:vector>
  </HeadingPairs>
  <TitlesOfParts>
    <vt:vector size="18" baseType="lpstr"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Associação San Marco | Portfólio Institucional</dc:title>
  <dc:subject>Portfólio institucional de oftalmologia social</dc:subject>
  <dc:creator>OpenAI / ChatGPT</dc:creator>
  <cp:keywords/>
  <dc:description>Apresentação criada a partir de briefing fornecido pelo usuário, com placeholders para fotos reais.</dc:description>
  <cp:lastModifiedBy>Steve Canny</cp:lastModifiedBy>
  <cp:revision>974</cp:revision>
  <dcterms:created xsi:type="dcterms:W3CDTF">2013-01-27T09:14:16Z</dcterms:created>
  <dcterms:modified xsi:type="dcterms:W3CDTF">2026-06-03T20:56:42Z</dcterms:modified>
  <cp:category/>
</cp:coreProperties>
</file>