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60" r:id="rId5"/>
    <p:sldId id="259" r:id="rId6"/>
    <p:sldId id="261" r:id="rId7"/>
    <p:sldId id="262" r:id="rId8"/>
    <p:sldId id="267" r:id="rId9"/>
    <p:sldId id="264" r:id="rId10"/>
    <p:sldId id="265" r:id="rId11"/>
    <p:sldId id="266" r:id="rId12"/>
    <p:sldId id="268" r:id="rId13"/>
    <p:sldId id="269" r:id="rId14"/>
    <p:sldId id="270" r:id="rId15"/>
    <p:sldId id="272" r:id="rId16"/>
    <p:sldId id="282" r:id="rId17"/>
    <p:sldId id="271" r:id="rId18"/>
    <p:sldId id="273" r:id="rId19"/>
    <p:sldId id="274" r:id="rId20"/>
    <p:sldId id="275" r:id="rId21"/>
    <p:sldId id="276" r:id="rId22"/>
    <p:sldId id="283" r:id="rId23"/>
    <p:sldId id="278" r:id="rId24"/>
    <p:sldId id="284" r:id="rId25"/>
    <p:sldId id="279" r:id="rId26"/>
    <p:sldId id="280" r:id="rId27"/>
  </p:sldIdLst>
  <p:sldSz cx="12192000" cy="6858000"/>
  <p:notesSz cx="6858000" cy="9144000"/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2036D"/>
    <a:srgbClr val="0520B7"/>
    <a:srgbClr val="193FF8"/>
    <a:srgbClr val="3A85FA"/>
    <a:srgbClr val="FF6201"/>
    <a:srgbClr val="F88003"/>
    <a:srgbClr val="FA9F0A"/>
    <a:srgbClr val="FAC306"/>
    <a:srgbClr val="EA591B"/>
    <a:srgbClr val="0100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4451636B-F020-49FE-BBC4-D6FA59FE07B8}" v="31" dt="2026-02-01T18:37:52.912"/>
    <p1510:client id="{B0D5FF82-E4B4-4882-98D5-81DC19ED3C78}" v="3267" dt="2026-02-01T18:34:10.436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959" autoAdjust="0"/>
    <p:restoredTop sz="94660"/>
  </p:normalViewPr>
  <p:slideViewPr>
    <p:cSldViewPr snapToGrid="0">
      <p:cViewPr varScale="1">
        <p:scale>
          <a:sx n="61" d="100"/>
          <a:sy n="61" d="100"/>
        </p:scale>
        <p:origin x="84" y="35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microsoft.com/office/2015/10/relationships/revisionInfo" Target="revisionInfo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t-BR"/>
              <a:t>Clique para editar o título mestre</a:t>
            </a:r>
            <a:endParaRPr lang="de-DE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t-BR"/>
              <a:t>Clique para editar o estilo do subtítulo mestre</a:t>
            </a:r>
            <a:endParaRPr lang="de-DE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E51C7C-CEA3-4CAA-BE4B-344879E7C377}" type="datetimeFigureOut">
              <a:rPr lang="de-DE" smtClean="0"/>
              <a:t>01.02.2026</a:t>
            </a:fld>
            <a:endParaRPr lang="de-DE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4FE2FE-B55E-4328-8F5C-2CEB8781A47B}" type="slidenum">
              <a:rPr lang="de-DE" smtClean="0"/>
              <a:t>‹nº›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87768387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de-DE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de-DE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E51C7C-CEA3-4CAA-BE4B-344879E7C377}" type="datetimeFigureOut">
              <a:rPr lang="de-DE" smtClean="0"/>
              <a:t>01.02.2026</a:t>
            </a:fld>
            <a:endParaRPr lang="de-DE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4FE2FE-B55E-4328-8F5C-2CEB8781A47B}" type="slidenum">
              <a:rPr lang="de-DE" smtClean="0"/>
              <a:t>‹nº›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1400526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t-BR"/>
              <a:t>Clique para editar o título mestre</a:t>
            </a:r>
            <a:endParaRPr lang="de-DE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E51C7C-CEA3-4CAA-BE4B-344879E7C377}" type="datetimeFigureOut">
              <a:rPr lang="de-DE" smtClean="0"/>
              <a:t>01.02.2026</a:t>
            </a:fld>
            <a:endParaRPr lang="de-DE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4FE2FE-B55E-4328-8F5C-2CEB8781A47B}" type="slidenum">
              <a:rPr lang="de-DE" smtClean="0"/>
              <a:t>‹nº›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78137576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de-DE"/>
          </a:p>
        </p:txBody>
      </p:sp>
      <p:sp>
        <p:nvSpPr>
          <p:cNvPr id="3" name="Espaço Reservado para Conteúdo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de-DE"/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de-DE"/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E51C7C-CEA3-4CAA-BE4B-344879E7C377}" type="datetimeFigureOut">
              <a:rPr lang="de-DE" smtClean="0"/>
              <a:t>01.02.2026</a:t>
            </a:fld>
            <a:endParaRPr lang="de-DE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4FE2FE-B55E-4328-8F5C-2CEB8781A47B}" type="slidenum">
              <a:rPr lang="de-DE" smtClean="0"/>
              <a:t>‹nº›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12461382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pt-BR"/>
              <a:t>Clique para editar o título mestre</a:t>
            </a:r>
            <a:endParaRPr lang="de-DE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de-DE"/>
          </a:p>
        </p:txBody>
      </p:sp>
      <p:sp>
        <p:nvSpPr>
          <p:cNvPr id="5" name="Espaço Reservado para Texto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6" name="Espaço Reservado para Conteúdo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de-DE"/>
          </a:p>
        </p:txBody>
      </p:sp>
      <p:sp>
        <p:nvSpPr>
          <p:cNvPr id="7" name="Espaço Reservado para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E51C7C-CEA3-4CAA-BE4B-344879E7C377}" type="datetimeFigureOut">
              <a:rPr lang="de-DE" smtClean="0"/>
              <a:t>01.02.2026</a:t>
            </a:fld>
            <a:endParaRPr lang="de-DE"/>
          </a:p>
        </p:txBody>
      </p:sp>
      <p:sp>
        <p:nvSpPr>
          <p:cNvPr id="8" name="Espaço Reservado para Rodapé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9" name="Espaço Reservado para Número de Slid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4FE2FE-B55E-4328-8F5C-2CEB8781A47B}" type="slidenum">
              <a:rPr lang="de-DE" smtClean="0"/>
              <a:t>‹nº›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69442105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de-DE"/>
          </a:p>
        </p:txBody>
      </p:sp>
      <p:sp>
        <p:nvSpPr>
          <p:cNvPr id="3" name="Espaço Reservado para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E51C7C-CEA3-4CAA-BE4B-344879E7C377}" type="datetimeFigureOut">
              <a:rPr lang="de-DE" smtClean="0"/>
              <a:t>01.02.2026</a:t>
            </a:fld>
            <a:endParaRPr lang="de-DE"/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4FE2FE-B55E-4328-8F5C-2CEB8781A47B}" type="slidenum">
              <a:rPr lang="de-DE" smtClean="0"/>
              <a:t>‹nº›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10853349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E51C7C-CEA3-4CAA-BE4B-344879E7C377}" type="datetimeFigureOut">
              <a:rPr lang="de-DE" smtClean="0"/>
              <a:t>01.02.2026</a:t>
            </a:fld>
            <a:endParaRPr lang="de-DE"/>
          </a:p>
        </p:txBody>
      </p:sp>
      <p:sp>
        <p:nvSpPr>
          <p:cNvPr id="3" name="Espaço Reservado para Rodapé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4FE2FE-B55E-4328-8F5C-2CEB8781A47B}" type="slidenum">
              <a:rPr lang="de-DE" smtClean="0"/>
              <a:t>‹nº›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57828157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  <a:endParaRPr lang="de-DE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de-DE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E51C7C-CEA3-4CAA-BE4B-344879E7C377}" type="datetimeFigureOut">
              <a:rPr lang="de-DE" smtClean="0"/>
              <a:t>01.02.2026</a:t>
            </a:fld>
            <a:endParaRPr lang="de-DE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4FE2FE-B55E-4328-8F5C-2CEB8781A47B}" type="slidenum">
              <a:rPr lang="de-DE" smtClean="0"/>
              <a:t>‹nº›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21783656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  <a:endParaRPr lang="de-DE"/>
          </a:p>
        </p:txBody>
      </p:sp>
      <p:sp>
        <p:nvSpPr>
          <p:cNvPr id="3" name="Espaço Reservado para Imagem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e-DE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E51C7C-CEA3-4CAA-BE4B-344879E7C377}" type="datetimeFigureOut">
              <a:rPr lang="de-DE" smtClean="0"/>
              <a:t>01.02.2026</a:t>
            </a:fld>
            <a:endParaRPr lang="de-DE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4FE2FE-B55E-4328-8F5C-2CEB8781A47B}" type="slidenum">
              <a:rPr lang="de-DE" smtClean="0"/>
              <a:t>‹nº›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24556634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de-DE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de-DE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E51C7C-CEA3-4CAA-BE4B-344879E7C377}" type="datetimeFigureOut">
              <a:rPr lang="de-DE" smtClean="0"/>
              <a:t>01.02.2026</a:t>
            </a:fld>
            <a:endParaRPr lang="de-DE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4FE2FE-B55E-4328-8F5C-2CEB8781A47B}" type="slidenum">
              <a:rPr lang="de-DE" smtClean="0"/>
              <a:t>‹nº›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74658802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e texto vertica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pt-BR"/>
              <a:t>Clique para editar o título mestre</a:t>
            </a:r>
            <a:endParaRPr lang="de-DE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de-DE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E51C7C-CEA3-4CAA-BE4B-344879E7C377}" type="datetimeFigureOut">
              <a:rPr lang="de-DE" smtClean="0"/>
              <a:t>01.02.2026</a:t>
            </a:fld>
            <a:endParaRPr lang="de-DE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4FE2FE-B55E-4328-8F5C-2CEB8781A47B}" type="slidenum">
              <a:rPr lang="de-DE" smtClean="0"/>
              <a:t>‹nº›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30639750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/>
              <a:t>Clique para editar o título mestre</a:t>
            </a:r>
            <a:endParaRPr lang="de-DE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de-DE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F0E51C7C-CEA3-4CAA-BE4B-344879E7C377}" type="datetimeFigureOut">
              <a:rPr lang="de-DE" smtClean="0"/>
              <a:t>01.02.2026</a:t>
            </a:fld>
            <a:endParaRPr lang="de-DE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de-DE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754FE2FE-B55E-4328-8F5C-2CEB8781A47B}" type="slidenum">
              <a:rPr lang="de-DE" smtClean="0"/>
              <a:t>‹nº›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67574693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1.jpeg"/><Relationship Id="rId4" Type="http://schemas.openxmlformats.org/officeDocument/2006/relationships/image" Target="../media/image10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1.jpeg"/><Relationship Id="rId4" Type="http://schemas.openxmlformats.org/officeDocument/2006/relationships/image" Target="../media/image10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1.jpeg"/><Relationship Id="rId4" Type="http://schemas.openxmlformats.org/officeDocument/2006/relationships/image" Target="../media/image10.jpe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png"/><Relationship Id="rId3" Type="http://schemas.openxmlformats.org/officeDocument/2006/relationships/image" Target="../media/image3.png"/><Relationship Id="rId7" Type="http://schemas.openxmlformats.org/officeDocument/2006/relationships/image" Target="../media/image16.sv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5.png"/><Relationship Id="rId11" Type="http://schemas.openxmlformats.org/officeDocument/2006/relationships/image" Target="../media/image20.svg"/><Relationship Id="rId5" Type="http://schemas.openxmlformats.org/officeDocument/2006/relationships/image" Target="../media/image14.svg"/><Relationship Id="rId10" Type="http://schemas.openxmlformats.org/officeDocument/2006/relationships/image" Target="../media/image19.png"/><Relationship Id="rId4" Type="http://schemas.openxmlformats.org/officeDocument/2006/relationships/image" Target="../media/image13.png"/><Relationship Id="rId9" Type="http://schemas.openxmlformats.org/officeDocument/2006/relationships/image" Target="../media/image18.sv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.png"/><Relationship Id="rId3" Type="http://schemas.openxmlformats.org/officeDocument/2006/relationships/image" Target="../media/image3.png"/><Relationship Id="rId7" Type="http://schemas.openxmlformats.org/officeDocument/2006/relationships/image" Target="../media/image24.sv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3.png"/><Relationship Id="rId11" Type="http://schemas.openxmlformats.org/officeDocument/2006/relationships/image" Target="../media/image28.svg"/><Relationship Id="rId5" Type="http://schemas.openxmlformats.org/officeDocument/2006/relationships/image" Target="../media/image22.svg"/><Relationship Id="rId10" Type="http://schemas.openxmlformats.org/officeDocument/2006/relationships/image" Target="../media/image27.png"/><Relationship Id="rId4" Type="http://schemas.openxmlformats.org/officeDocument/2006/relationships/image" Target="../media/image21.png"/><Relationship Id="rId9" Type="http://schemas.openxmlformats.org/officeDocument/2006/relationships/image" Target="../media/image26.svg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m 4">
            <a:extLst>
              <a:ext uri="{FF2B5EF4-FFF2-40B4-BE49-F238E27FC236}">
                <a16:creationId xmlns:a16="http://schemas.microsoft.com/office/drawing/2014/main" id="{CB0C586C-B9FF-884E-78A6-E145C8B34AF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26927" y="0"/>
            <a:ext cx="6858000" cy="6858000"/>
          </a:xfrm>
          <a:prstGeom prst="rect">
            <a:avLst/>
          </a:prstGeom>
        </p:spPr>
      </p:pic>
      <p:sp>
        <p:nvSpPr>
          <p:cNvPr id="6" name="CaixaDeTexto 5">
            <a:extLst>
              <a:ext uri="{FF2B5EF4-FFF2-40B4-BE49-F238E27FC236}">
                <a16:creationId xmlns:a16="http://schemas.microsoft.com/office/drawing/2014/main" id="{DE2E1F15-0A77-9F2E-B08C-8C11C05297CE}"/>
              </a:ext>
            </a:extLst>
          </p:cNvPr>
          <p:cNvSpPr txBox="1"/>
          <p:nvPr/>
        </p:nvSpPr>
        <p:spPr>
          <a:xfrm>
            <a:off x="851055" y="1725340"/>
            <a:ext cx="3989916" cy="3416320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pt-BR" sz="5400" dirty="0">
                <a:solidFill>
                  <a:schemeClr val="bg1"/>
                </a:solidFill>
                <a:latin typeface="Aptos Display"/>
                <a:ea typeface="+mn-lt"/>
                <a:cs typeface="+mn-lt"/>
              </a:rPr>
              <a:t>Atração &amp; Seleção para Profissionais de </a:t>
            </a:r>
            <a:r>
              <a:rPr lang="pt-BR" sz="5400" b="1" err="1">
                <a:solidFill>
                  <a:schemeClr val="bg1"/>
                </a:solidFill>
                <a:latin typeface="Aptos Display"/>
                <a:ea typeface="+mn-lt"/>
                <a:cs typeface="+mn-lt"/>
              </a:rPr>
              <a:t>GenIA</a:t>
            </a:r>
            <a:endParaRPr lang="pt-BR" sz="5400" b="1" err="1">
              <a:solidFill>
                <a:schemeClr val="bg1"/>
              </a:solidFill>
              <a:latin typeface="Aptos Display"/>
            </a:endParaRPr>
          </a:p>
        </p:txBody>
      </p:sp>
      <p:sp>
        <p:nvSpPr>
          <p:cNvPr id="7" name="CaixaDeTexto 6">
            <a:extLst>
              <a:ext uri="{FF2B5EF4-FFF2-40B4-BE49-F238E27FC236}">
                <a16:creationId xmlns:a16="http://schemas.microsoft.com/office/drawing/2014/main" id="{86970F32-153A-1159-FD0C-085B23952DB5}"/>
              </a:ext>
            </a:extLst>
          </p:cNvPr>
          <p:cNvSpPr txBox="1"/>
          <p:nvPr/>
        </p:nvSpPr>
        <p:spPr>
          <a:xfrm>
            <a:off x="851571" y="1363443"/>
            <a:ext cx="2743200" cy="365760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l"/>
            <a:r>
              <a:rPr lang="pt-BR" b="1" dirty="0">
                <a:solidFill>
                  <a:schemeClr val="bg1"/>
                </a:solidFill>
              </a:rPr>
              <a:t>Case</a:t>
            </a:r>
          </a:p>
        </p:txBody>
      </p:sp>
      <p:sp>
        <p:nvSpPr>
          <p:cNvPr id="8" name="CaixaDeTexto 7">
            <a:extLst>
              <a:ext uri="{FF2B5EF4-FFF2-40B4-BE49-F238E27FC236}">
                <a16:creationId xmlns:a16="http://schemas.microsoft.com/office/drawing/2014/main" id="{3E89FC28-69BC-E1B0-1E61-E86B68E24133}"/>
              </a:ext>
            </a:extLst>
          </p:cNvPr>
          <p:cNvSpPr txBox="1"/>
          <p:nvPr/>
        </p:nvSpPr>
        <p:spPr>
          <a:xfrm>
            <a:off x="963083" y="5786761"/>
            <a:ext cx="2743200" cy="461665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pt-BR" sz="1200" dirty="0">
                <a:solidFill>
                  <a:schemeClr val="bg1"/>
                </a:solidFill>
              </a:rPr>
              <a:t>Jefferson Rodrigues Pena</a:t>
            </a:r>
          </a:p>
          <a:p>
            <a:r>
              <a:rPr lang="pt-BR" sz="1200" dirty="0">
                <a:solidFill>
                  <a:schemeClr val="bg1"/>
                </a:solidFill>
              </a:rPr>
              <a:t>Case - Itaú</a:t>
            </a:r>
          </a:p>
        </p:txBody>
      </p:sp>
    </p:spTree>
    <p:extLst>
      <p:ext uri="{BB962C8B-B14F-4D97-AF65-F5344CB8AC3E}">
        <p14:creationId xmlns:p14="http://schemas.microsoft.com/office/powerpoint/2010/main" val="221086655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D4A75083-85AB-4FB0-E05F-09919B2E806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tângulo 13">
            <a:extLst>
              <a:ext uri="{FF2B5EF4-FFF2-40B4-BE49-F238E27FC236}">
                <a16:creationId xmlns:a16="http://schemas.microsoft.com/office/drawing/2014/main" id="{672B480B-B774-A433-2E9D-CFD8B118182D}"/>
              </a:ext>
            </a:extLst>
          </p:cNvPr>
          <p:cNvSpPr/>
          <p:nvPr/>
        </p:nvSpPr>
        <p:spPr>
          <a:xfrm>
            <a:off x="6100904" y="-4130"/>
            <a:ext cx="6090321" cy="6866259"/>
          </a:xfrm>
          <a:prstGeom prst="rect">
            <a:avLst/>
          </a:prstGeom>
          <a:solidFill>
            <a:srgbClr val="FF4D0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pic>
        <p:nvPicPr>
          <p:cNvPr id="10" name="Imagem 9" descr="Logotipo&#10;&#10;O conteúdo gerado por IA pode estar incorreto.">
            <a:extLst>
              <a:ext uri="{FF2B5EF4-FFF2-40B4-BE49-F238E27FC236}">
                <a16:creationId xmlns:a16="http://schemas.microsoft.com/office/drawing/2014/main" id="{D4887C8D-61D1-7B1F-C261-0E770724D508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48000"/>
          </a:blip>
          <a:stretch>
            <a:fillRect/>
          </a:stretch>
        </p:blipFill>
        <p:spPr>
          <a:xfrm>
            <a:off x="6431569" y="715795"/>
            <a:ext cx="5432347" cy="5432347"/>
          </a:xfrm>
          <a:prstGeom prst="rect">
            <a:avLst/>
          </a:prstGeom>
        </p:spPr>
      </p:pic>
      <p:sp>
        <p:nvSpPr>
          <p:cNvPr id="7" name="CaixaDeTexto 6">
            <a:extLst>
              <a:ext uri="{FF2B5EF4-FFF2-40B4-BE49-F238E27FC236}">
                <a16:creationId xmlns:a16="http://schemas.microsoft.com/office/drawing/2014/main" id="{BB71940F-4A19-A55C-9814-FE36E90B91DE}"/>
              </a:ext>
            </a:extLst>
          </p:cNvPr>
          <p:cNvSpPr txBox="1"/>
          <p:nvPr/>
        </p:nvSpPr>
        <p:spPr>
          <a:xfrm>
            <a:off x="7161303" y="1047490"/>
            <a:ext cx="2743200" cy="400110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pt-BR" sz="2000" b="1" dirty="0">
                <a:solidFill>
                  <a:schemeClr val="bg1"/>
                </a:solidFill>
              </a:rPr>
              <a:t>Quem sou</a:t>
            </a:r>
            <a:endParaRPr lang="pt-BR" sz="2000" b="1">
              <a:solidFill>
                <a:schemeClr val="bg1"/>
              </a:solidFill>
            </a:endParaRPr>
          </a:p>
        </p:txBody>
      </p:sp>
      <p:sp>
        <p:nvSpPr>
          <p:cNvPr id="2" name="CaixaDeTexto 1">
            <a:extLst>
              <a:ext uri="{FF2B5EF4-FFF2-40B4-BE49-F238E27FC236}">
                <a16:creationId xmlns:a16="http://schemas.microsoft.com/office/drawing/2014/main" id="{2B9C51A2-C52A-5411-3BB0-BE746A6BC82B}"/>
              </a:ext>
            </a:extLst>
          </p:cNvPr>
          <p:cNvSpPr txBox="1"/>
          <p:nvPr/>
        </p:nvSpPr>
        <p:spPr>
          <a:xfrm>
            <a:off x="7165432" y="1590339"/>
            <a:ext cx="4335811" cy="4739759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pt-BR" sz="1400" dirty="0">
                <a:solidFill>
                  <a:schemeClr val="bg1"/>
                </a:solidFill>
                <a:ea typeface="+mn-lt"/>
                <a:cs typeface="+mn-lt"/>
              </a:rPr>
              <a:t>Sou o Jefferson, mas todo mundo me chama de Jeff. Formado em RH e Pós-Graduado em Psicologia Organizacional pela Anhembi Morumbi. Há </a:t>
            </a:r>
            <a:r>
              <a:rPr lang="pt-BR" sz="1400" b="1" dirty="0">
                <a:solidFill>
                  <a:schemeClr val="bg1"/>
                </a:solidFill>
                <a:ea typeface="+mn-lt"/>
                <a:cs typeface="+mn-lt"/>
              </a:rPr>
              <a:t>15 anos</a:t>
            </a:r>
            <a:r>
              <a:rPr lang="pt-BR" sz="1400" dirty="0">
                <a:solidFill>
                  <a:schemeClr val="bg1"/>
                </a:solidFill>
                <a:ea typeface="+mn-lt"/>
                <a:cs typeface="+mn-lt"/>
              </a:rPr>
              <a:t> trabalho em Recrutamento &amp; Seleção com um carinho especial pelo mundo Tech, inclusive adoro aquelas vagas desafiadoras que todo mundo foge.</a:t>
            </a:r>
            <a:endParaRPr lang="pt-BR">
              <a:solidFill>
                <a:schemeClr val="bg1"/>
              </a:solidFill>
              <a:ea typeface="+mn-lt"/>
              <a:cs typeface="+mn-lt"/>
            </a:endParaRPr>
          </a:p>
          <a:p>
            <a:endParaRPr lang="pt-BR" dirty="0">
              <a:solidFill>
                <a:schemeClr val="bg1"/>
              </a:solidFill>
            </a:endParaRPr>
          </a:p>
          <a:p>
            <a:r>
              <a:rPr lang="pt-BR" sz="1400" dirty="0">
                <a:solidFill>
                  <a:schemeClr val="bg1"/>
                </a:solidFill>
                <a:ea typeface="+mn-lt"/>
                <a:cs typeface="+mn-lt"/>
              </a:rPr>
              <a:t>Há mais de 3 anos faço parte da Braskem, atuando como </a:t>
            </a:r>
            <a:r>
              <a:rPr lang="pt-BR" sz="1400" b="1" dirty="0">
                <a:solidFill>
                  <a:schemeClr val="bg1"/>
                </a:solidFill>
                <a:ea typeface="+mn-lt"/>
                <a:cs typeface="+mn-lt"/>
              </a:rPr>
              <a:t>Tech </a:t>
            </a:r>
            <a:r>
              <a:rPr lang="pt-BR" sz="1400" b="1" err="1">
                <a:solidFill>
                  <a:schemeClr val="bg1"/>
                </a:solidFill>
                <a:ea typeface="+mn-lt"/>
                <a:cs typeface="+mn-lt"/>
              </a:rPr>
              <a:t>Recruiter</a:t>
            </a:r>
            <a:r>
              <a:rPr lang="pt-BR" sz="1400" b="1" dirty="0">
                <a:solidFill>
                  <a:schemeClr val="bg1"/>
                </a:solidFill>
                <a:ea typeface="+mn-lt"/>
                <a:cs typeface="+mn-lt"/>
              </a:rPr>
              <a:t> Sênior </a:t>
            </a:r>
            <a:r>
              <a:rPr lang="pt-BR" sz="1400" dirty="0">
                <a:solidFill>
                  <a:schemeClr val="bg1"/>
                </a:solidFill>
                <a:ea typeface="+mn-lt"/>
                <a:cs typeface="+mn-lt"/>
              </a:rPr>
              <a:t>na VP de Tecnologia, Inovação e Digital. Também lidero a rede de afinidade focada em </a:t>
            </a:r>
            <a:r>
              <a:rPr lang="pt-BR" sz="1400" err="1">
                <a:solidFill>
                  <a:schemeClr val="bg1"/>
                </a:solidFill>
                <a:ea typeface="+mn-lt"/>
                <a:cs typeface="+mn-lt"/>
              </a:rPr>
              <a:t>PcD</a:t>
            </a:r>
            <a:r>
              <a:rPr lang="pt-BR" sz="1400" dirty="0">
                <a:solidFill>
                  <a:schemeClr val="bg1"/>
                </a:solidFill>
                <a:ea typeface="+mn-lt"/>
                <a:cs typeface="+mn-lt"/>
              </a:rPr>
              <a:t> -  algo que me deixa muito orgulhoso.</a:t>
            </a:r>
            <a:endParaRPr lang="pt-BR">
              <a:solidFill>
                <a:schemeClr val="bg1"/>
              </a:solidFill>
              <a:ea typeface="+mn-lt"/>
              <a:cs typeface="+mn-lt"/>
            </a:endParaRPr>
          </a:p>
          <a:p>
            <a:endParaRPr lang="pt-BR" dirty="0">
              <a:solidFill>
                <a:schemeClr val="bg1"/>
              </a:solidFill>
            </a:endParaRPr>
          </a:p>
          <a:p>
            <a:r>
              <a:rPr lang="pt-BR" sz="1400" dirty="0">
                <a:solidFill>
                  <a:schemeClr val="bg1"/>
                </a:solidFill>
                <a:ea typeface="+mn-lt"/>
                <a:cs typeface="+mn-lt"/>
              </a:rPr>
              <a:t>Moro na Zona Sul, perto de Interlagos, e fora do trabalho tenho meu cargo favorito: tio do Pedro e da Larissa. </a:t>
            </a:r>
            <a:endParaRPr lang="pt-BR" sz="1400">
              <a:solidFill>
                <a:schemeClr val="bg1"/>
              </a:solidFill>
            </a:endParaRPr>
          </a:p>
          <a:p>
            <a:endParaRPr lang="pt-BR" sz="1400" dirty="0">
              <a:solidFill>
                <a:schemeClr val="bg1"/>
              </a:solidFill>
              <a:ea typeface="+mn-lt"/>
              <a:cs typeface="+mn-lt"/>
            </a:endParaRPr>
          </a:p>
          <a:p>
            <a:r>
              <a:rPr lang="pt-BR" sz="1400" dirty="0">
                <a:solidFill>
                  <a:schemeClr val="bg1"/>
                </a:solidFill>
                <a:ea typeface="+mn-lt"/>
                <a:cs typeface="+mn-lt"/>
              </a:rPr>
              <a:t>E algumas curiosidades sobre mim:  já passei por dois transplantes de rim, o que me deixou ainda mais resiliente e no tempo livre, sou fã assumido de séries médicas.</a:t>
            </a:r>
            <a:endParaRPr lang="pt-BR" dirty="0">
              <a:solidFill>
                <a:schemeClr val="bg1"/>
              </a:solidFill>
            </a:endParaRPr>
          </a:p>
          <a:p>
            <a:endParaRPr lang="pt-BR" sz="1400" dirty="0"/>
          </a:p>
        </p:txBody>
      </p:sp>
      <p:pic>
        <p:nvPicPr>
          <p:cNvPr id="3" name="Imagem 2" descr="Homem com óculos de grau&#10;&#10;O conteúdo gerado por IA pode estar incorreto.">
            <a:extLst>
              <a:ext uri="{FF2B5EF4-FFF2-40B4-BE49-F238E27FC236}">
                <a16:creationId xmlns:a16="http://schemas.microsoft.com/office/drawing/2014/main" id="{0EF755D0-FEC4-7488-5996-35E67AF1F10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65049" y="548268"/>
            <a:ext cx="6161049" cy="6161049"/>
          </a:xfrm>
          <a:prstGeom prst="rect">
            <a:avLst/>
          </a:prstGeom>
        </p:spPr>
      </p:pic>
      <p:pic>
        <p:nvPicPr>
          <p:cNvPr id="11" name="Imagem 10" descr="Logotipo&#10;&#10;O conteúdo gerado por IA pode estar incorreto.">
            <a:extLst>
              <a:ext uri="{FF2B5EF4-FFF2-40B4-BE49-F238E27FC236}">
                <a16:creationId xmlns:a16="http://schemas.microsoft.com/office/drawing/2014/main" id="{2D046DC8-7FD3-5CE3-A941-6BC88016224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0999" y="5947316"/>
            <a:ext cx="511098" cy="5110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08824405"/>
      </p:ext>
    </p:extLst>
  </p:cSld>
  <p:clrMapOvr>
    <a:masterClrMapping/>
  </p:clrMapOvr>
  <p:transition spd="slow">
    <p:wipe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aixaDeTexto 4">
            <a:extLst>
              <a:ext uri="{FF2B5EF4-FFF2-40B4-BE49-F238E27FC236}">
                <a16:creationId xmlns:a16="http://schemas.microsoft.com/office/drawing/2014/main" id="{0C695023-BAB0-5653-2428-6A6916C1CDF7}"/>
              </a:ext>
            </a:extLst>
          </p:cNvPr>
          <p:cNvSpPr txBox="1"/>
          <p:nvPr/>
        </p:nvSpPr>
        <p:spPr>
          <a:xfrm>
            <a:off x="730250" y="1335048"/>
            <a:ext cx="5569672" cy="4247317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pt-BR" sz="5400" dirty="0">
                <a:latin typeface="Aptos Display"/>
                <a:ea typeface="+mn-lt"/>
                <a:cs typeface="+mn-lt"/>
              </a:rPr>
              <a:t>Atração &amp; Seleção para Contratar 40</a:t>
            </a:r>
            <a:endParaRPr lang="pt-BR" sz="5400" b="1">
              <a:latin typeface="Aptos Display"/>
              <a:ea typeface="+mn-lt"/>
              <a:cs typeface="+mn-lt"/>
            </a:endParaRPr>
          </a:p>
          <a:p>
            <a:r>
              <a:rPr lang="pt-BR" sz="5400" dirty="0">
                <a:latin typeface="Aptos Display"/>
                <a:ea typeface="+mn-lt"/>
                <a:cs typeface="+mn-lt"/>
              </a:rPr>
              <a:t>Profissionais de </a:t>
            </a:r>
            <a:r>
              <a:rPr lang="pt-BR" sz="5400" b="1" dirty="0" err="1">
                <a:latin typeface="Aptos Display"/>
                <a:ea typeface="+mn-lt"/>
                <a:cs typeface="+mn-lt"/>
              </a:rPr>
              <a:t>GenIA</a:t>
            </a:r>
            <a:endParaRPr lang="pt-BR" sz="5400" b="1" dirty="0">
              <a:latin typeface="Aptos Display"/>
              <a:ea typeface="+mn-lt"/>
              <a:cs typeface="+mn-lt"/>
            </a:endParaRPr>
          </a:p>
          <a:p>
            <a:r>
              <a:rPr lang="pt-BR" sz="5400" dirty="0">
                <a:latin typeface="Aptos Display"/>
              </a:rPr>
              <a:t>Em 3 </a:t>
            </a:r>
            <a:r>
              <a:rPr lang="pt-BR" sz="5400" dirty="0" err="1">
                <a:latin typeface="Aptos Display"/>
              </a:rPr>
              <a:t>mêses</a:t>
            </a:r>
            <a:endParaRPr lang="pt-BR" sz="5400" dirty="0">
              <a:latin typeface="Aptos Display"/>
            </a:endParaRPr>
          </a:p>
        </p:txBody>
      </p:sp>
      <p:sp>
        <p:nvSpPr>
          <p:cNvPr id="7" name="CaixaDeTexto 6">
            <a:extLst>
              <a:ext uri="{FF2B5EF4-FFF2-40B4-BE49-F238E27FC236}">
                <a16:creationId xmlns:a16="http://schemas.microsoft.com/office/drawing/2014/main" id="{8702E75D-BC6C-8227-2B38-1E98A406FF20}"/>
              </a:ext>
            </a:extLst>
          </p:cNvPr>
          <p:cNvSpPr txBox="1"/>
          <p:nvPr/>
        </p:nvSpPr>
        <p:spPr>
          <a:xfrm>
            <a:off x="730766" y="982443"/>
            <a:ext cx="2743200" cy="365760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pt-BR" b="1" dirty="0">
                <a:solidFill>
                  <a:srgbClr val="FF4D00"/>
                </a:solidFill>
              </a:rPr>
              <a:t>Proposta do Case</a:t>
            </a:r>
          </a:p>
        </p:txBody>
      </p:sp>
      <p:pic>
        <p:nvPicPr>
          <p:cNvPr id="9" name="Imagem 8" descr="Logotipo&#10;&#10;O conteúdo gerado por IA pode estar incorreto.">
            <a:extLst>
              <a:ext uri="{FF2B5EF4-FFF2-40B4-BE49-F238E27FC236}">
                <a16:creationId xmlns:a16="http://schemas.microsoft.com/office/drawing/2014/main" id="{8E640666-0E14-525A-9856-CF9A45D0885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320560" y="250904"/>
            <a:ext cx="343830" cy="343830"/>
          </a:xfrm>
          <a:prstGeom prst="rect">
            <a:avLst/>
          </a:prstGeom>
        </p:spPr>
      </p:pic>
      <p:sp>
        <p:nvSpPr>
          <p:cNvPr id="10" name="CaixaDeTexto 9">
            <a:extLst>
              <a:ext uri="{FF2B5EF4-FFF2-40B4-BE49-F238E27FC236}">
                <a16:creationId xmlns:a16="http://schemas.microsoft.com/office/drawing/2014/main" id="{8C390CAA-06F8-0EB3-DB8D-599198FD8AFA}"/>
              </a:ext>
            </a:extLst>
          </p:cNvPr>
          <p:cNvSpPr txBox="1"/>
          <p:nvPr/>
        </p:nvSpPr>
        <p:spPr>
          <a:xfrm>
            <a:off x="3555741" y="3993272"/>
            <a:ext cx="2743200" cy="646331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pt-BR" b="1" dirty="0">
                <a:ea typeface="+mn-lt"/>
                <a:cs typeface="+mn-lt"/>
              </a:rPr>
              <a:t>(Cientistas de Dados e Engenheiros de ML)</a:t>
            </a:r>
            <a:endParaRPr lang="pt-BR" b="1" dirty="0"/>
          </a:p>
        </p:txBody>
      </p:sp>
      <p:pic>
        <p:nvPicPr>
          <p:cNvPr id="12" name="Imagem 11" descr="Interface gráfica do usuário, Aplicativo&#10;&#10;O conteúdo gerado por IA pode estar incorreto.">
            <a:extLst>
              <a:ext uri="{FF2B5EF4-FFF2-40B4-BE49-F238E27FC236}">
                <a16:creationId xmlns:a16="http://schemas.microsoft.com/office/drawing/2014/main" id="{CE4A5038-2AD0-59CC-7D65-47F995A06C4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48476" y="250902"/>
            <a:ext cx="5404780" cy="6356196"/>
          </a:xfrm>
          <a:prstGeom prst="rect">
            <a:avLst/>
          </a:prstGeom>
        </p:spPr>
      </p:pic>
      <p:pic>
        <p:nvPicPr>
          <p:cNvPr id="13" name="Imagem 12" descr="Logotipo&#10;&#10;O conteúdo gerado por IA pode estar incorreto.">
            <a:extLst>
              <a:ext uri="{FF2B5EF4-FFF2-40B4-BE49-F238E27FC236}">
                <a16:creationId xmlns:a16="http://schemas.microsoft.com/office/drawing/2014/main" id="{2704A836-DE93-13AE-6AB7-C765F1F3883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448584" y="3252440"/>
            <a:ext cx="343830" cy="343830"/>
          </a:xfrm>
          <a:prstGeom prst="rect">
            <a:avLst/>
          </a:prstGeom>
        </p:spPr>
      </p:pic>
      <p:pic>
        <p:nvPicPr>
          <p:cNvPr id="14" name="Imagem 13" descr="Logotipo&#10;&#10;O conteúdo gerado por IA pode estar incorreto.">
            <a:extLst>
              <a:ext uri="{FF2B5EF4-FFF2-40B4-BE49-F238E27FC236}">
                <a16:creationId xmlns:a16="http://schemas.microsoft.com/office/drawing/2014/main" id="{2B148003-8627-9004-44E4-3A71B386581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51340" y="6123879"/>
            <a:ext cx="343830" cy="3438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68344177"/>
      </p:ext>
    </p:extLst>
  </p:cSld>
  <p:clrMapOvr>
    <a:masterClrMapping/>
  </p:clrMapOvr>
  <p:transition spd="slow">
    <p:push dir="u"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7FA6BCB2-2A76-2E04-3AA4-DF899574746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aixaDeTexto 5">
            <a:extLst>
              <a:ext uri="{FF2B5EF4-FFF2-40B4-BE49-F238E27FC236}">
                <a16:creationId xmlns:a16="http://schemas.microsoft.com/office/drawing/2014/main" id="{8093704E-4EF7-4E87-414E-3E3BC78AEFB7}"/>
              </a:ext>
            </a:extLst>
          </p:cNvPr>
          <p:cNvSpPr txBox="1"/>
          <p:nvPr/>
        </p:nvSpPr>
        <p:spPr>
          <a:xfrm>
            <a:off x="2449396" y="2264316"/>
            <a:ext cx="7298111" cy="193899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pt-BR" sz="6000" dirty="0">
                <a:solidFill>
                  <a:schemeClr val="bg1"/>
                </a:solidFill>
                <a:latin typeface="Aptos Display"/>
                <a:ea typeface="+mn-lt"/>
                <a:cs typeface="+mn-lt"/>
              </a:rPr>
              <a:t>Atração &amp; Definição do Desafio </a:t>
            </a:r>
            <a:r>
              <a:rPr lang="pt-BR" sz="6000" b="1" i="1" dirty="0">
                <a:solidFill>
                  <a:schemeClr val="bg1"/>
                </a:solidFill>
                <a:latin typeface="Aptos Display"/>
                <a:ea typeface="+mn-lt"/>
                <a:cs typeface="+mn-lt"/>
              </a:rPr>
              <a:t>(Contexto)</a:t>
            </a:r>
            <a:endParaRPr lang="pt-BR" sz="6000" b="1" i="1">
              <a:solidFill>
                <a:schemeClr val="bg1"/>
              </a:solidFill>
              <a:latin typeface="Aptos Display"/>
            </a:endParaRPr>
          </a:p>
        </p:txBody>
      </p:sp>
      <p:sp>
        <p:nvSpPr>
          <p:cNvPr id="3" name="CaixaDeTexto 2">
            <a:extLst>
              <a:ext uri="{FF2B5EF4-FFF2-40B4-BE49-F238E27FC236}">
                <a16:creationId xmlns:a16="http://schemas.microsoft.com/office/drawing/2014/main" id="{A13B4580-C391-2839-6D2F-D06D88A45935}"/>
              </a:ext>
            </a:extLst>
          </p:cNvPr>
          <p:cNvSpPr txBox="1"/>
          <p:nvPr/>
        </p:nvSpPr>
        <p:spPr>
          <a:xfrm>
            <a:off x="9094181" y="276201"/>
            <a:ext cx="2743200" cy="276999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pt-BR" sz="1200" dirty="0">
                <a:solidFill>
                  <a:schemeClr val="bg1"/>
                </a:solidFill>
              </a:rPr>
              <a:t>Jefferson Rodrigues Pena</a:t>
            </a:r>
            <a:endParaRPr lang="pt-BR" dirty="0">
              <a:solidFill>
                <a:schemeClr val="bg1"/>
              </a:solidFill>
            </a:endParaRPr>
          </a:p>
        </p:txBody>
      </p:sp>
      <p:sp>
        <p:nvSpPr>
          <p:cNvPr id="9" name="CaixaDeTexto 8">
            <a:extLst>
              <a:ext uri="{FF2B5EF4-FFF2-40B4-BE49-F238E27FC236}">
                <a16:creationId xmlns:a16="http://schemas.microsoft.com/office/drawing/2014/main" id="{5E524FAA-4960-0BB3-6DC3-856530D85921}"/>
              </a:ext>
            </a:extLst>
          </p:cNvPr>
          <p:cNvSpPr txBox="1"/>
          <p:nvPr/>
        </p:nvSpPr>
        <p:spPr>
          <a:xfrm>
            <a:off x="331181" y="276201"/>
            <a:ext cx="2743200" cy="276999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pt-BR" sz="1200" dirty="0">
                <a:solidFill>
                  <a:schemeClr val="bg1"/>
                </a:solidFill>
              </a:rPr>
              <a:t>Case - Itaú</a:t>
            </a:r>
            <a:endParaRPr lang="pt-BR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3263660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AF0EDFBB-7FDE-BE0E-3EAA-F7E3F63FA00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 descr="Pessoas sentadas ao redor de um computador com a imagem de uma pessoa">
            <a:extLst>
              <a:ext uri="{FF2B5EF4-FFF2-40B4-BE49-F238E27FC236}">
                <a16:creationId xmlns:a16="http://schemas.microsoft.com/office/drawing/2014/main" id="{BCC784E8-EAE2-B2F3-D4E6-3F8E72C98180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-9887" r="9784"/>
          <a:stretch>
            <a:fillRect/>
          </a:stretch>
        </p:blipFill>
        <p:spPr>
          <a:xfrm>
            <a:off x="4151399" y="0"/>
            <a:ext cx="10292139" cy="6858000"/>
          </a:xfrm>
          <a:prstGeom prst="rect">
            <a:avLst/>
          </a:prstGeom>
        </p:spPr>
      </p:pic>
      <p:sp>
        <p:nvSpPr>
          <p:cNvPr id="9" name="Retângulo 8">
            <a:extLst>
              <a:ext uri="{FF2B5EF4-FFF2-40B4-BE49-F238E27FC236}">
                <a16:creationId xmlns:a16="http://schemas.microsoft.com/office/drawing/2014/main" id="{2A18A1E1-7B63-70CE-CFD4-E2E1EEE9125C}"/>
              </a:ext>
            </a:extLst>
          </p:cNvPr>
          <p:cNvSpPr/>
          <p:nvPr/>
        </p:nvSpPr>
        <p:spPr>
          <a:xfrm>
            <a:off x="-4389" y="3424869"/>
            <a:ext cx="5634979" cy="3437259"/>
          </a:xfrm>
          <a:prstGeom prst="rect">
            <a:avLst/>
          </a:prstGeom>
          <a:solidFill>
            <a:srgbClr val="01006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4" name="Retângulo 13">
            <a:extLst>
              <a:ext uri="{FF2B5EF4-FFF2-40B4-BE49-F238E27FC236}">
                <a16:creationId xmlns:a16="http://schemas.microsoft.com/office/drawing/2014/main" id="{1F6182CB-79A4-8F2D-A34D-8C0F307E3181}"/>
              </a:ext>
            </a:extLst>
          </p:cNvPr>
          <p:cNvSpPr/>
          <p:nvPr/>
        </p:nvSpPr>
        <p:spPr>
          <a:xfrm>
            <a:off x="-4388" y="-4130"/>
            <a:ext cx="5634979" cy="3437259"/>
          </a:xfrm>
          <a:prstGeom prst="rect">
            <a:avLst/>
          </a:prstGeom>
          <a:solidFill>
            <a:srgbClr val="0131F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" name="CaixaDeTexto 1">
            <a:extLst>
              <a:ext uri="{FF2B5EF4-FFF2-40B4-BE49-F238E27FC236}">
                <a16:creationId xmlns:a16="http://schemas.microsoft.com/office/drawing/2014/main" id="{F0BF7D86-349D-367B-0253-0BB6B67D5728}"/>
              </a:ext>
            </a:extLst>
          </p:cNvPr>
          <p:cNvSpPr txBox="1"/>
          <p:nvPr/>
        </p:nvSpPr>
        <p:spPr>
          <a:xfrm>
            <a:off x="604797" y="627513"/>
            <a:ext cx="4335811" cy="2431435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pt-BR" sz="2000" b="1" dirty="0">
                <a:solidFill>
                  <a:schemeClr val="bg1"/>
                </a:solidFill>
                <a:ea typeface="+mn-lt"/>
                <a:cs typeface="+mn-lt"/>
              </a:rPr>
              <a:t>Cenário atual:</a:t>
            </a:r>
            <a:endParaRPr lang="pt-BR" b="1" dirty="0">
              <a:solidFill>
                <a:schemeClr val="bg1"/>
              </a:solidFill>
            </a:endParaRPr>
          </a:p>
          <a:p>
            <a:endParaRPr lang="pt-BR" sz="2000" b="1" dirty="0">
              <a:solidFill>
                <a:schemeClr val="bg1"/>
              </a:solidFill>
              <a:ea typeface="+mn-lt"/>
              <a:cs typeface="+mn-lt"/>
            </a:endParaRPr>
          </a:p>
          <a:p>
            <a:pPr marL="285750" indent="-285750">
              <a:buFont typeface="Arial"/>
              <a:buChar char="•"/>
            </a:pPr>
            <a:r>
              <a:rPr lang="pt-BR" sz="1400" dirty="0">
                <a:solidFill>
                  <a:schemeClr val="bg1"/>
                </a:solidFill>
                <a:ea typeface="+mn-lt"/>
                <a:cs typeface="+mn-lt"/>
              </a:rPr>
              <a:t>A empresa precisa contratar 40 profissionais: Cientistas de Dados e Engenharia de Machine Learning, </a:t>
            </a:r>
            <a:r>
              <a:rPr lang="pt-BR" sz="1400" dirty="0" err="1">
                <a:solidFill>
                  <a:schemeClr val="bg1"/>
                </a:solidFill>
                <a:ea typeface="+mn-lt"/>
                <a:cs typeface="+mn-lt"/>
              </a:rPr>
              <a:t>GenIA</a:t>
            </a:r>
            <a:r>
              <a:rPr lang="pt-BR" sz="1400" dirty="0">
                <a:solidFill>
                  <a:schemeClr val="bg1"/>
                </a:solidFill>
                <a:ea typeface="+mn-lt"/>
                <a:cs typeface="+mn-lt"/>
              </a:rPr>
              <a:t>.</a:t>
            </a:r>
            <a:endParaRPr lang="pt-BR" dirty="0">
              <a:solidFill>
                <a:schemeClr val="bg1"/>
              </a:solidFill>
              <a:ea typeface="+mn-lt"/>
              <a:cs typeface="+mn-lt"/>
            </a:endParaRPr>
          </a:p>
          <a:p>
            <a:pPr marL="285750" indent="-285750">
              <a:buFont typeface="Arial"/>
              <a:buChar char="•"/>
            </a:pPr>
            <a:r>
              <a:rPr lang="pt-BR" sz="1400" dirty="0">
                <a:solidFill>
                  <a:schemeClr val="bg1"/>
                </a:solidFill>
                <a:ea typeface="+mn-lt"/>
                <a:cs typeface="+mn-lt"/>
              </a:rPr>
              <a:t>Perfil altamente técnico e escasso no mercado.</a:t>
            </a:r>
            <a:endParaRPr lang="pt-BR" dirty="0">
              <a:solidFill>
                <a:schemeClr val="bg1"/>
              </a:solidFill>
              <a:ea typeface="+mn-lt"/>
              <a:cs typeface="+mn-lt"/>
            </a:endParaRPr>
          </a:p>
          <a:p>
            <a:pPr marL="285750" indent="-285750">
              <a:buFont typeface="Arial"/>
              <a:buChar char="•"/>
            </a:pPr>
            <a:r>
              <a:rPr lang="pt-BR" sz="1400" dirty="0">
                <a:solidFill>
                  <a:schemeClr val="bg1"/>
                </a:solidFill>
                <a:ea typeface="+mn-lt"/>
                <a:cs typeface="+mn-lt"/>
              </a:rPr>
              <a:t>Deadline: 3 meses.</a:t>
            </a:r>
            <a:endParaRPr lang="pt-BR" dirty="0">
              <a:solidFill>
                <a:schemeClr val="bg1"/>
              </a:solidFill>
              <a:ea typeface="+mn-lt"/>
              <a:cs typeface="+mn-lt"/>
            </a:endParaRPr>
          </a:p>
          <a:p>
            <a:pPr marL="285750" indent="-285750">
              <a:buFont typeface="Arial"/>
              <a:buChar char="•"/>
            </a:pPr>
            <a:r>
              <a:rPr lang="pt-BR" sz="1400" dirty="0">
                <a:solidFill>
                  <a:schemeClr val="bg1"/>
                </a:solidFill>
                <a:ea typeface="+mn-lt"/>
                <a:cs typeface="+mn-lt"/>
              </a:rPr>
              <a:t>Risco alto de contratar alguém sem aderência técnica.</a:t>
            </a:r>
            <a:endParaRPr lang="pt-BR" dirty="0">
              <a:solidFill>
                <a:schemeClr val="bg1"/>
              </a:solidFill>
              <a:ea typeface="+mn-lt"/>
              <a:cs typeface="+mn-lt"/>
            </a:endParaRPr>
          </a:p>
          <a:p>
            <a:endParaRPr lang="pt-BR" sz="1400" dirty="0"/>
          </a:p>
        </p:txBody>
      </p:sp>
      <p:sp>
        <p:nvSpPr>
          <p:cNvPr id="4" name="CaixaDeTexto 3">
            <a:extLst>
              <a:ext uri="{FF2B5EF4-FFF2-40B4-BE49-F238E27FC236}">
                <a16:creationId xmlns:a16="http://schemas.microsoft.com/office/drawing/2014/main" id="{10648F38-B06C-2D5F-983F-DEC1553FE286}"/>
              </a:ext>
            </a:extLst>
          </p:cNvPr>
          <p:cNvSpPr txBox="1"/>
          <p:nvPr/>
        </p:nvSpPr>
        <p:spPr>
          <a:xfrm>
            <a:off x="604797" y="4062192"/>
            <a:ext cx="4335811" cy="2215991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pt-BR" sz="2000" b="1" dirty="0">
                <a:solidFill>
                  <a:schemeClr val="bg1"/>
                </a:solidFill>
                <a:ea typeface="+mn-lt"/>
                <a:cs typeface="+mn-lt"/>
              </a:rPr>
              <a:t>Necessidades do negócio:</a:t>
            </a:r>
            <a:endParaRPr lang="pt-BR" b="1" dirty="0">
              <a:solidFill>
                <a:schemeClr val="bg1"/>
              </a:solidFill>
              <a:ea typeface="+mn-lt"/>
              <a:cs typeface="+mn-lt"/>
            </a:endParaRPr>
          </a:p>
          <a:p>
            <a:endParaRPr lang="pt-BR" sz="2000" b="1" dirty="0">
              <a:solidFill>
                <a:schemeClr val="bg1"/>
              </a:solidFill>
              <a:ea typeface="+mn-lt"/>
              <a:cs typeface="+mn-lt"/>
            </a:endParaRPr>
          </a:p>
          <a:p>
            <a:pPr marL="285750" indent="-285750">
              <a:buFont typeface="Arial"/>
              <a:buChar char="•"/>
            </a:pPr>
            <a:r>
              <a:rPr lang="pt-BR" sz="1400">
                <a:solidFill>
                  <a:schemeClr val="bg1"/>
                </a:solidFill>
                <a:ea typeface="+mn-lt"/>
                <a:cs typeface="+mn-lt"/>
              </a:rPr>
              <a:t>Garantir qualidade técnica dos aprovados.</a:t>
            </a:r>
            <a:endParaRPr lang="pt-BR" dirty="0">
              <a:solidFill>
                <a:schemeClr val="bg1"/>
              </a:solidFill>
              <a:ea typeface="+mn-lt"/>
              <a:cs typeface="+mn-lt"/>
            </a:endParaRPr>
          </a:p>
          <a:p>
            <a:pPr marL="285750" indent="-285750">
              <a:buFont typeface="Arial"/>
              <a:buChar char="•"/>
            </a:pPr>
            <a:r>
              <a:rPr lang="pt-BR" sz="1400" dirty="0">
                <a:solidFill>
                  <a:schemeClr val="bg1"/>
                </a:solidFill>
                <a:ea typeface="+mn-lt"/>
                <a:cs typeface="+mn-lt"/>
              </a:rPr>
              <a:t>Criar uma estratégia de atração direcionada (top talentos de IA).</a:t>
            </a:r>
            <a:endParaRPr lang="pt-BR" dirty="0"/>
          </a:p>
          <a:p>
            <a:pPr marL="285750" indent="-285750">
              <a:buFont typeface="Arial"/>
              <a:buChar char="•"/>
            </a:pPr>
            <a:r>
              <a:rPr lang="pt-BR" sz="1400">
                <a:solidFill>
                  <a:schemeClr val="bg1"/>
                </a:solidFill>
                <a:ea typeface="+mn-lt"/>
                <a:cs typeface="+mn-lt"/>
              </a:rPr>
              <a:t>Estabelecer processo de seleção robusto.</a:t>
            </a:r>
            <a:endParaRPr lang="pt-BR">
              <a:solidFill>
                <a:schemeClr val="bg1"/>
              </a:solidFill>
              <a:ea typeface="+mn-lt"/>
              <a:cs typeface="+mn-lt"/>
            </a:endParaRPr>
          </a:p>
          <a:p>
            <a:pPr marL="285750" indent="-285750">
              <a:buFont typeface="Arial"/>
              <a:buChar char="•"/>
            </a:pPr>
            <a:r>
              <a:rPr lang="pt-BR" sz="1400">
                <a:solidFill>
                  <a:schemeClr val="bg1"/>
                </a:solidFill>
                <a:ea typeface="+mn-lt"/>
                <a:cs typeface="+mn-lt"/>
              </a:rPr>
              <a:t>Entregar insights de mercado e dados para diretoria.</a:t>
            </a:r>
            <a:endParaRPr lang="pt-BR">
              <a:solidFill>
                <a:schemeClr val="bg1"/>
              </a:solidFill>
              <a:ea typeface="+mn-lt"/>
              <a:cs typeface="+mn-lt"/>
            </a:endParaRPr>
          </a:p>
          <a:p>
            <a:endParaRPr lang="pt-BR" sz="1400" dirty="0"/>
          </a:p>
        </p:txBody>
      </p:sp>
      <p:pic>
        <p:nvPicPr>
          <p:cNvPr id="6" name="Imagem 5" descr="Logotipo&#10;&#10;O conteúdo gerado por IA pode estar incorreto.">
            <a:extLst>
              <a:ext uri="{FF2B5EF4-FFF2-40B4-BE49-F238E27FC236}">
                <a16:creationId xmlns:a16="http://schemas.microsoft.com/office/drawing/2014/main" id="{2D04924A-4F71-BEA8-626E-E906C9078B8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67040" y="3174742"/>
            <a:ext cx="511098" cy="5110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33138367"/>
      </p:ext>
    </p:extLst>
  </p:cSld>
  <p:clrMapOvr>
    <a:masterClrMapping/>
  </p:clrMapOvr>
  <p:transition spd="slow">
    <p:wipe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F0F72662-AA16-881E-87A3-51F283C94BD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aixaDeTexto 5">
            <a:extLst>
              <a:ext uri="{FF2B5EF4-FFF2-40B4-BE49-F238E27FC236}">
                <a16:creationId xmlns:a16="http://schemas.microsoft.com/office/drawing/2014/main" id="{1E8EF9B9-D88E-2769-44D3-23991C045955}"/>
              </a:ext>
            </a:extLst>
          </p:cNvPr>
          <p:cNvSpPr txBox="1"/>
          <p:nvPr/>
        </p:nvSpPr>
        <p:spPr>
          <a:xfrm>
            <a:off x="2449396" y="2370149"/>
            <a:ext cx="7298111" cy="193899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pt-BR" sz="6000" dirty="0" err="1">
                <a:solidFill>
                  <a:schemeClr val="bg1"/>
                </a:solidFill>
                <a:latin typeface="Aptos Display"/>
                <a:ea typeface="+mn-lt"/>
                <a:cs typeface="+mn-lt"/>
              </a:rPr>
              <a:t>Squad</a:t>
            </a:r>
            <a:r>
              <a:rPr lang="pt-BR" sz="6000" dirty="0">
                <a:solidFill>
                  <a:schemeClr val="bg1"/>
                </a:solidFill>
                <a:latin typeface="Aptos Display"/>
                <a:ea typeface="+mn-lt"/>
                <a:cs typeface="+mn-lt"/>
              </a:rPr>
              <a:t> de Contratação IA </a:t>
            </a:r>
            <a:r>
              <a:rPr lang="pt-BR" sz="6000" b="1" i="1" dirty="0">
                <a:solidFill>
                  <a:schemeClr val="bg1"/>
                </a:solidFill>
                <a:latin typeface="Aptos Display"/>
                <a:ea typeface="+mn-lt"/>
                <a:cs typeface="+mn-lt"/>
              </a:rPr>
              <a:t>(Sênior e Staff)</a:t>
            </a:r>
            <a:endParaRPr lang="pt-BR" sz="6000" b="1" i="1" dirty="0">
              <a:solidFill>
                <a:schemeClr val="bg1"/>
              </a:solidFill>
              <a:latin typeface="Aptos Display"/>
            </a:endParaRPr>
          </a:p>
        </p:txBody>
      </p:sp>
      <p:sp>
        <p:nvSpPr>
          <p:cNvPr id="8" name="CaixaDeTexto 7">
            <a:extLst>
              <a:ext uri="{FF2B5EF4-FFF2-40B4-BE49-F238E27FC236}">
                <a16:creationId xmlns:a16="http://schemas.microsoft.com/office/drawing/2014/main" id="{E972BDF6-A72F-54BE-D2BE-93E25AB506DD}"/>
              </a:ext>
            </a:extLst>
          </p:cNvPr>
          <p:cNvSpPr txBox="1"/>
          <p:nvPr/>
        </p:nvSpPr>
        <p:spPr>
          <a:xfrm>
            <a:off x="9094181" y="276201"/>
            <a:ext cx="2743200" cy="276999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pt-BR" sz="1200" dirty="0">
                <a:solidFill>
                  <a:schemeClr val="bg1"/>
                </a:solidFill>
              </a:rPr>
              <a:t>Jefferson Rodrigues Pena</a:t>
            </a:r>
            <a:endParaRPr lang="pt-BR" dirty="0">
              <a:solidFill>
                <a:schemeClr val="bg1"/>
              </a:solidFill>
            </a:endParaRPr>
          </a:p>
        </p:txBody>
      </p:sp>
      <p:sp>
        <p:nvSpPr>
          <p:cNvPr id="2" name="CaixaDeTexto 1">
            <a:extLst>
              <a:ext uri="{FF2B5EF4-FFF2-40B4-BE49-F238E27FC236}">
                <a16:creationId xmlns:a16="http://schemas.microsoft.com/office/drawing/2014/main" id="{6E39022B-2873-A988-2876-2EAAC228CB25}"/>
              </a:ext>
            </a:extLst>
          </p:cNvPr>
          <p:cNvSpPr txBox="1"/>
          <p:nvPr/>
        </p:nvSpPr>
        <p:spPr>
          <a:xfrm>
            <a:off x="331181" y="276201"/>
            <a:ext cx="2743200" cy="276999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pt-BR" sz="1200" dirty="0">
                <a:solidFill>
                  <a:schemeClr val="bg1"/>
                </a:solidFill>
              </a:rPr>
              <a:t>Case - Itaú</a:t>
            </a:r>
            <a:endParaRPr lang="pt-BR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2435299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AC425159-6D85-1C4E-FF26-E7A678FCF35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 descr="Pessoas sentadas em cadeiras&#10;&#10;O conteúdo gerado por IA pode estar incorreto.">
            <a:extLst>
              <a:ext uri="{FF2B5EF4-FFF2-40B4-BE49-F238E27FC236}">
                <a16:creationId xmlns:a16="http://schemas.microsoft.com/office/drawing/2014/main" id="{A536074A-46AF-0DBF-6123-10CE1435565F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-67" r="20957" b="161"/>
          <a:stretch>
            <a:fillRect/>
          </a:stretch>
        </p:blipFill>
        <p:spPr>
          <a:xfrm>
            <a:off x="2053167" y="-4130"/>
            <a:ext cx="10138847" cy="6871767"/>
          </a:xfrm>
          <a:prstGeom prst="rect">
            <a:avLst/>
          </a:prstGeom>
        </p:spPr>
      </p:pic>
      <p:sp>
        <p:nvSpPr>
          <p:cNvPr id="14" name="Retângulo 13">
            <a:extLst>
              <a:ext uri="{FF2B5EF4-FFF2-40B4-BE49-F238E27FC236}">
                <a16:creationId xmlns:a16="http://schemas.microsoft.com/office/drawing/2014/main" id="{62461649-1590-BA4B-4E06-82C1ABA3555A}"/>
              </a:ext>
            </a:extLst>
          </p:cNvPr>
          <p:cNvSpPr/>
          <p:nvPr/>
        </p:nvSpPr>
        <p:spPr>
          <a:xfrm>
            <a:off x="-89054" y="-4130"/>
            <a:ext cx="5719645" cy="6876842"/>
          </a:xfrm>
          <a:prstGeom prst="rect">
            <a:avLst/>
          </a:prstGeom>
          <a:solidFill>
            <a:srgbClr val="EA591B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" name="CaixaDeTexto 1">
            <a:extLst>
              <a:ext uri="{FF2B5EF4-FFF2-40B4-BE49-F238E27FC236}">
                <a16:creationId xmlns:a16="http://schemas.microsoft.com/office/drawing/2014/main" id="{C2463379-94AC-2FF7-4E59-D58CE9089896}"/>
              </a:ext>
            </a:extLst>
          </p:cNvPr>
          <p:cNvSpPr txBox="1"/>
          <p:nvPr/>
        </p:nvSpPr>
        <p:spPr>
          <a:xfrm>
            <a:off x="594214" y="733347"/>
            <a:ext cx="4229978" cy="5970865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pt-BR" sz="2000" b="1" dirty="0">
                <a:solidFill>
                  <a:schemeClr val="bg1"/>
                </a:solidFill>
                <a:ea typeface="+mn-lt"/>
                <a:cs typeface="+mn-lt"/>
              </a:rPr>
              <a:t>Missão da </a:t>
            </a:r>
            <a:r>
              <a:rPr lang="pt-BR" sz="2000" b="1" err="1">
                <a:solidFill>
                  <a:schemeClr val="bg1"/>
                </a:solidFill>
                <a:ea typeface="+mn-lt"/>
                <a:cs typeface="+mn-lt"/>
              </a:rPr>
              <a:t>Squad</a:t>
            </a:r>
            <a:endParaRPr lang="pt-BR" b="1" err="1">
              <a:solidFill>
                <a:schemeClr val="bg1"/>
              </a:solidFill>
            </a:endParaRPr>
          </a:p>
          <a:p>
            <a:r>
              <a:rPr lang="pt-BR" sz="1400" dirty="0">
                <a:solidFill>
                  <a:schemeClr val="bg1"/>
                </a:solidFill>
                <a:ea typeface="+mn-lt"/>
                <a:cs typeface="+mn-lt"/>
              </a:rPr>
              <a:t>Contratar 40 Cientistas de Dados com foco em IA em até 60 dias, garantindo alta qualidade técnica, aderência real ao negócio e previsibilidade do processo, com baixo impacto na agenda da liderança.</a:t>
            </a:r>
            <a:endParaRPr lang="pt-BR">
              <a:solidFill>
                <a:schemeClr val="bg1"/>
              </a:solidFill>
              <a:ea typeface="+mn-lt"/>
              <a:cs typeface="+mn-lt"/>
            </a:endParaRPr>
          </a:p>
          <a:p>
            <a:pPr>
              <a:buFont typeface="Arial"/>
              <a:buChar char="•"/>
            </a:pPr>
            <a:endParaRPr lang="pt-BR"/>
          </a:p>
          <a:p>
            <a:r>
              <a:rPr lang="pt-BR" sz="1400" b="1" dirty="0">
                <a:solidFill>
                  <a:schemeClr val="bg1"/>
                </a:solidFill>
                <a:ea typeface="+mn-lt"/>
                <a:cs typeface="+mn-lt"/>
              </a:rPr>
              <a:t>Papéis e Responsabilidades</a:t>
            </a:r>
            <a:endParaRPr lang="pt-BR" b="1" dirty="0">
              <a:solidFill>
                <a:schemeClr val="bg1"/>
              </a:solidFill>
            </a:endParaRPr>
          </a:p>
          <a:p>
            <a:r>
              <a:rPr lang="pt-BR" sz="1400" err="1">
                <a:solidFill>
                  <a:schemeClr val="bg1"/>
                </a:solidFill>
                <a:ea typeface="+mn-lt"/>
                <a:cs typeface="+mn-lt"/>
              </a:rPr>
              <a:t>Product</a:t>
            </a:r>
            <a:r>
              <a:rPr lang="pt-BR" sz="1400" dirty="0">
                <a:solidFill>
                  <a:schemeClr val="bg1"/>
                </a:solidFill>
                <a:ea typeface="+mn-lt"/>
                <a:cs typeface="+mn-lt"/>
              </a:rPr>
              <a:t> </a:t>
            </a:r>
            <a:r>
              <a:rPr lang="pt-BR" sz="1400" err="1">
                <a:solidFill>
                  <a:schemeClr val="bg1"/>
                </a:solidFill>
                <a:ea typeface="+mn-lt"/>
                <a:cs typeface="+mn-lt"/>
              </a:rPr>
              <a:t>Owner</a:t>
            </a:r>
            <a:r>
              <a:rPr lang="pt-BR" sz="1400" dirty="0">
                <a:solidFill>
                  <a:schemeClr val="bg1"/>
                </a:solidFill>
                <a:ea typeface="+mn-lt"/>
                <a:cs typeface="+mn-lt"/>
              </a:rPr>
              <a:t> – Tech </a:t>
            </a:r>
            <a:r>
              <a:rPr lang="pt-BR" sz="1400" err="1">
                <a:solidFill>
                  <a:schemeClr val="bg1"/>
                </a:solidFill>
                <a:ea typeface="+mn-lt"/>
                <a:cs typeface="+mn-lt"/>
              </a:rPr>
              <a:t>Recruiter</a:t>
            </a:r>
            <a:r>
              <a:rPr lang="pt-BR" sz="1400" dirty="0">
                <a:solidFill>
                  <a:schemeClr val="bg1"/>
                </a:solidFill>
                <a:ea typeface="+mn-lt"/>
                <a:cs typeface="+mn-lt"/>
              </a:rPr>
              <a:t> Sênior</a:t>
            </a:r>
            <a:endParaRPr lang="pt-BR" dirty="0">
              <a:solidFill>
                <a:schemeClr val="bg1"/>
              </a:solidFill>
            </a:endParaRPr>
          </a:p>
          <a:p>
            <a:pPr>
              <a:buFont typeface="Arial"/>
              <a:buChar char="•"/>
            </a:pPr>
            <a:endParaRPr lang="pt-BR" b="1" dirty="0"/>
          </a:p>
          <a:p>
            <a:r>
              <a:rPr lang="pt-BR" sz="1400" b="1" dirty="0">
                <a:solidFill>
                  <a:schemeClr val="bg1"/>
                </a:solidFill>
                <a:ea typeface="+mn-lt"/>
                <a:cs typeface="+mn-lt"/>
              </a:rPr>
              <a:t>Responsabilidade principal:</a:t>
            </a:r>
            <a:endParaRPr lang="pt-BR" b="1" dirty="0">
              <a:solidFill>
                <a:schemeClr val="bg1"/>
              </a:solidFill>
            </a:endParaRPr>
          </a:p>
          <a:p>
            <a:r>
              <a:rPr lang="pt-BR" sz="1400" dirty="0">
                <a:solidFill>
                  <a:schemeClr val="bg1"/>
                </a:solidFill>
                <a:ea typeface="+mn-lt"/>
                <a:cs typeface="+mn-lt"/>
              </a:rPr>
              <a:t>Garantir a qualidade técnica dos aprovados e a governança do funil de recrutamento, assegurando decisões consistentes e alinhadas ao negócio.</a:t>
            </a:r>
            <a:endParaRPr lang="pt-BR">
              <a:solidFill>
                <a:schemeClr val="bg1"/>
              </a:solidFill>
              <a:ea typeface="+mn-lt"/>
              <a:cs typeface="+mn-lt"/>
            </a:endParaRPr>
          </a:p>
          <a:p>
            <a:pPr>
              <a:buFont typeface="Arial"/>
              <a:buChar char="•"/>
            </a:pPr>
            <a:endParaRPr lang="pt-BR"/>
          </a:p>
          <a:p>
            <a:r>
              <a:rPr lang="pt-BR" sz="1400" b="1" dirty="0">
                <a:solidFill>
                  <a:schemeClr val="bg1"/>
                </a:solidFill>
                <a:ea typeface="+mn-lt"/>
                <a:cs typeface="+mn-lt"/>
              </a:rPr>
              <a:t>Atuações-chave:</a:t>
            </a:r>
            <a:endParaRPr lang="pt-BR" b="1" dirty="0">
              <a:solidFill>
                <a:schemeClr val="bg1"/>
              </a:solidFill>
              <a:ea typeface="+mn-lt"/>
              <a:cs typeface="+mn-lt"/>
            </a:endParaRPr>
          </a:p>
          <a:p>
            <a:pPr marL="285750" indent="-285750">
              <a:buFont typeface="Arial"/>
              <a:buChar char="•"/>
            </a:pPr>
            <a:r>
              <a:rPr lang="pt-BR" sz="1400" dirty="0">
                <a:solidFill>
                  <a:schemeClr val="bg1"/>
                </a:solidFill>
                <a:ea typeface="+mn-lt"/>
                <a:cs typeface="+mn-lt"/>
              </a:rPr>
              <a:t>Definir e ajustar a régua de avaliação técnica e comportamental</a:t>
            </a:r>
            <a:endParaRPr lang="pt-BR" dirty="0">
              <a:solidFill>
                <a:schemeClr val="bg1"/>
              </a:solidFill>
            </a:endParaRPr>
          </a:p>
          <a:p>
            <a:pPr marL="285750" indent="-285750">
              <a:buFont typeface="Arial"/>
              <a:buChar char="•"/>
            </a:pPr>
            <a:r>
              <a:rPr lang="pt-BR" sz="1400" dirty="0">
                <a:solidFill>
                  <a:schemeClr val="bg1"/>
                </a:solidFill>
                <a:ea typeface="+mn-lt"/>
                <a:cs typeface="+mn-lt"/>
              </a:rPr>
              <a:t>Garantir alinhamento entre RH, Tech e áreas de negócio</a:t>
            </a:r>
            <a:endParaRPr lang="pt-BR" dirty="0">
              <a:solidFill>
                <a:schemeClr val="bg1"/>
              </a:solidFill>
            </a:endParaRPr>
          </a:p>
          <a:p>
            <a:pPr marL="285750" indent="-285750">
              <a:buFont typeface="Arial"/>
              <a:buChar char="•"/>
            </a:pPr>
            <a:r>
              <a:rPr lang="pt-BR" sz="1400" dirty="0">
                <a:solidFill>
                  <a:schemeClr val="bg1"/>
                </a:solidFill>
                <a:ea typeface="+mn-lt"/>
                <a:cs typeface="+mn-lt"/>
              </a:rPr>
              <a:t>Monitorar conversões, gargalos e riscos do funil</a:t>
            </a:r>
            <a:endParaRPr lang="pt-BR" dirty="0">
              <a:solidFill>
                <a:schemeClr val="bg1"/>
              </a:solidFill>
            </a:endParaRPr>
          </a:p>
          <a:p>
            <a:pPr marL="285750" indent="-285750">
              <a:buFont typeface="Arial"/>
              <a:buChar char="•"/>
            </a:pPr>
            <a:r>
              <a:rPr lang="pt-BR" sz="1400" dirty="0">
                <a:solidFill>
                  <a:schemeClr val="bg1"/>
                </a:solidFill>
                <a:ea typeface="+mn-lt"/>
                <a:cs typeface="+mn-lt"/>
              </a:rPr>
              <a:t>Decidir exceções e priorizações</a:t>
            </a:r>
            <a:endParaRPr lang="pt-BR" dirty="0">
              <a:solidFill>
                <a:schemeClr val="bg1"/>
              </a:solidFill>
            </a:endParaRPr>
          </a:p>
          <a:p>
            <a:pPr marL="285750" indent="-285750">
              <a:buFont typeface="Arial"/>
              <a:buChar char="•"/>
            </a:pPr>
            <a:r>
              <a:rPr lang="pt-BR" sz="1400" dirty="0">
                <a:solidFill>
                  <a:schemeClr val="bg1"/>
                </a:solidFill>
                <a:ea typeface="+mn-lt"/>
                <a:cs typeface="+mn-lt"/>
              </a:rPr>
              <a:t>Reportar status executivo</a:t>
            </a:r>
            <a:endParaRPr lang="pt-BR" dirty="0">
              <a:solidFill>
                <a:schemeClr val="bg1"/>
              </a:solidFill>
            </a:endParaRPr>
          </a:p>
          <a:p>
            <a:pPr marL="285750" indent="-285750">
              <a:buFont typeface="Arial"/>
              <a:buChar char="•"/>
            </a:pPr>
            <a:r>
              <a:rPr lang="pt-BR" sz="1400" dirty="0">
                <a:solidFill>
                  <a:schemeClr val="bg1"/>
                </a:solidFill>
                <a:ea typeface="+mn-lt"/>
                <a:cs typeface="+mn-lt"/>
              </a:rPr>
              <a:t>Atuar como guardião da qualidade e do resultado final</a:t>
            </a:r>
            <a:endParaRPr lang="pt-BR" dirty="0"/>
          </a:p>
          <a:p>
            <a:endParaRPr lang="pt-BR" sz="1400" dirty="0"/>
          </a:p>
        </p:txBody>
      </p:sp>
      <p:pic>
        <p:nvPicPr>
          <p:cNvPr id="6" name="Imagem 5" descr="Logotipo&#10;&#10;O conteúdo gerado por IA pode estar incorreto.">
            <a:extLst>
              <a:ext uri="{FF2B5EF4-FFF2-40B4-BE49-F238E27FC236}">
                <a16:creationId xmlns:a16="http://schemas.microsoft.com/office/drawing/2014/main" id="{A474C179-7AE7-8918-A84F-4D5FD3ABD5C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420707" y="6021659"/>
            <a:ext cx="511098" cy="5110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29296058"/>
      </p:ext>
    </p:extLst>
  </p:cSld>
  <p:clrMapOvr>
    <a:masterClrMapping/>
  </p:clrMapOvr>
  <p:transition spd="slow">
    <p:wipe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6C78BD5D-CBC0-91F9-FE73-DFE6D0F058C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m 7">
            <a:extLst>
              <a:ext uri="{FF2B5EF4-FFF2-40B4-BE49-F238E27FC236}">
                <a16:creationId xmlns:a16="http://schemas.microsoft.com/office/drawing/2014/main" id="{210B9F1B-5142-D2DB-7D87-B5B7E965AE56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4707" r="9147" b="4536"/>
          <a:stretch>
            <a:fillRect/>
          </a:stretch>
        </p:blipFill>
        <p:spPr>
          <a:xfrm>
            <a:off x="1990243" y="-4130"/>
            <a:ext cx="10210332" cy="6867612"/>
          </a:xfrm>
          <a:prstGeom prst="rect">
            <a:avLst/>
          </a:prstGeom>
        </p:spPr>
      </p:pic>
      <p:sp>
        <p:nvSpPr>
          <p:cNvPr id="4" name="Retângulo 3">
            <a:extLst>
              <a:ext uri="{FF2B5EF4-FFF2-40B4-BE49-F238E27FC236}">
                <a16:creationId xmlns:a16="http://schemas.microsoft.com/office/drawing/2014/main" id="{25FD758A-930A-C931-BC65-FA1264EB7047}"/>
              </a:ext>
            </a:extLst>
          </p:cNvPr>
          <p:cNvSpPr/>
          <p:nvPr/>
        </p:nvSpPr>
        <p:spPr>
          <a:xfrm>
            <a:off x="-4389" y="3424869"/>
            <a:ext cx="5634979" cy="3437259"/>
          </a:xfrm>
          <a:prstGeom prst="rect">
            <a:avLst/>
          </a:prstGeom>
          <a:solidFill>
            <a:srgbClr val="01006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7" name="Retângulo 6">
            <a:extLst>
              <a:ext uri="{FF2B5EF4-FFF2-40B4-BE49-F238E27FC236}">
                <a16:creationId xmlns:a16="http://schemas.microsoft.com/office/drawing/2014/main" id="{2FF9E24D-9734-A120-4580-F8CE72FF97C1}"/>
              </a:ext>
            </a:extLst>
          </p:cNvPr>
          <p:cNvSpPr/>
          <p:nvPr/>
        </p:nvSpPr>
        <p:spPr>
          <a:xfrm>
            <a:off x="-4388" y="-4130"/>
            <a:ext cx="5634979" cy="3892342"/>
          </a:xfrm>
          <a:prstGeom prst="rect">
            <a:avLst/>
          </a:prstGeom>
          <a:solidFill>
            <a:srgbClr val="0131F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" name="CaixaDeTexto 1">
            <a:extLst>
              <a:ext uri="{FF2B5EF4-FFF2-40B4-BE49-F238E27FC236}">
                <a16:creationId xmlns:a16="http://schemas.microsoft.com/office/drawing/2014/main" id="{5A0C408D-F17D-A97F-EC8B-171568B3F138}"/>
              </a:ext>
            </a:extLst>
          </p:cNvPr>
          <p:cNvSpPr txBox="1"/>
          <p:nvPr/>
        </p:nvSpPr>
        <p:spPr>
          <a:xfrm>
            <a:off x="594214" y="235930"/>
            <a:ext cx="4229978" cy="6524863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pt-BR" sz="2000" b="1" dirty="0">
                <a:solidFill>
                  <a:schemeClr val="bg1"/>
                </a:solidFill>
                <a:ea typeface="+mn-lt"/>
                <a:cs typeface="+mn-lt"/>
              </a:rPr>
              <a:t>Recrutadores</a:t>
            </a:r>
            <a:r>
              <a:rPr lang="pt-BR" sz="1400" dirty="0">
                <a:solidFill>
                  <a:schemeClr val="bg1"/>
                </a:solidFill>
                <a:ea typeface="+mn-lt"/>
                <a:cs typeface="+mn-lt"/>
              </a:rPr>
              <a:t> (5 – estagiários e juniores)</a:t>
            </a:r>
            <a:endParaRPr lang="pt-BR" sz="1400">
              <a:solidFill>
                <a:schemeClr val="bg1"/>
              </a:solidFill>
            </a:endParaRPr>
          </a:p>
          <a:p>
            <a:r>
              <a:rPr lang="pt-BR" sz="1400" b="1" dirty="0">
                <a:solidFill>
                  <a:schemeClr val="bg1"/>
                </a:solidFill>
                <a:ea typeface="+mn-lt"/>
                <a:cs typeface="+mn-lt"/>
              </a:rPr>
              <a:t>Responsabilidade principal:</a:t>
            </a:r>
            <a:endParaRPr lang="pt-BR" sz="1400" b="1" dirty="0">
              <a:solidFill>
                <a:schemeClr val="bg1"/>
              </a:solidFill>
            </a:endParaRPr>
          </a:p>
          <a:p>
            <a:r>
              <a:rPr lang="pt-BR" sz="1400" dirty="0">
                <a:solidFill>
                  <a:schemeClr val="bg1"/>
                </a:solidFill>
                <a:ea typeface="+mn-lt"/>
                <a:cs typeface="+mn-lt"/>
              </a:rPr>
              <a:t>Executar uma triagem estruturada, padronizada e escalável, reduzindo desperdício de esforço</a:t>
            </a:r>
            <a:endParaRPr lang="pt-BR" sz="1400" dirty="0">
              <a:solidFill>
                <a:schemeClr val="bg1"/>
              </a:solidFill>
            </a:endParaRPr>
          </a:p>
          <a:p>
            <a:r>
              <a:rPr lang="pt-BR" sz="1400" dirty="0">
                <a:solidFill>
                  <a:schemeClr val="bg1"/>
                </a:solidFill>
                <a:ea typeface="+mn-lt"/>
                <a:cs typeface="+mn-lt"/>
              </a:rPr>
              <a:t>técnico.</a:t>
            </a:r>
          </a:p>
          <a:p>
            <a:endParaRPr lang="pt-BR" sz="1400" dirty="0"/>
          </a:p>
          <a:p>
            <a:r>
              <a:rPr lang="pt-BR" sz="1400" b="1" dirty="0">
                <a:solidFill>
                  <a:schemeClr val="bg1"/>
                </a:solidFill>
                <a:ea typeface="+mn-lt"/>
                <a:cs typeface="+mn-lt"/>
              </a:rPr>
              <a:t>Atuações-chave:</a:t>
            </a:r>
            <a:endParaRPr lang="pt-BR" sz="1400" b="1">
              <a:solidFill>
                <a:schemeClr val="bg1"/>
              </a:solidFill>
            </a:endParaRPr>
          </a:p>
          <a:p>
            <a:pPr marL="285750" indent="-285750">
              <a:buFont typeface="Arial"/>
              <a:buChar char="•"/>
            </a:pPr>
            <a:r>
              <a:rPr lang="pt-BR" sz="1400" dirty="0">
                <a:solidFill>
                  <a:schemeClr val="bg1"/>
                </a:solidFill>
                <a:ea typeface="+mn-lt"/>
                <a:cs typeface="+mn-lt"/>
              </a:rPr>
              <a:t>Avaliar candidatos no pré-filtro com gabarito definido</a:t>
            </a:r>
            <a:endParaRPr lang="pt-BR" sz="1400" dirty="0">
              <a:solidFill>
                <a:schemeClr val="bg1"/>
              </a:solidFill>
            </a:endParaRPr>
          </a:p>
          <a:p>
            <a:pPr marL="285750" indent="-285750">
              <a:buFont typeface="Arial"/>
              <a:buChar char="•"/>
            </a:pPr>
            <a:r>
              <a:rPr lang="pt-BR" sz="1400" dirty="0">
                <a:solidFill>
                  <a:schemeClr val="bg1"/>
                </a:solidFill>
                <a:ea typeface="+mn-lt"/>
                <a:cs typeface="+mn-lt"/>
              </a:rPr>
              <a:t>Garantir aderência mínima técnica e comportamental</a:t>
            </a:r>
            <a:endParaRPr lang="pt-BR" sz="1400" dirty="0">
              <a:solidFill>
                <a:schemeClr val="bg1"/>
              </a:solidFill>
            </a:endParaRPr>
          </a:p>
          <a:p>
            <a:pPr marL="285750" indent="-285750">
              <a:buFont typeface="Arial"/>
              <a:buChar char="•"/>
            </a:pPr>
            <a:r>
              <a:rPr lang="pt-BR" sz="1400" dirty="0">
                <a:solidFill>
                  <a:schemeClr val="bg1"/>
                </a:solidFill>
                <a:ea typeface="+mn-lt"/>
                <a:cs typeface="+mn-lt"/>
              </a:rPr>
              <a:t>Registrar decisões e racional de avaliação e escalonar dúvidas para o PO</a:t>
            </a:r>
            <a:endParaRPr lang="pt-BR" sz="1400" dirty="0">
              <a:solidFill>
                <a:schemeClr val="bg1"/>
              </a:solidFill>
            </a:endParaRPr>
          </a:p>
          <a:p>
            <a:pPr marL="285750" indent="-285750">
              <a:buFont typeface="Arial"/>
              <a:buChar char="•"/>
            </a:pPr>
            <a:r>
              <a:rPr lang="pt-BR" sz="1400" dirty="0">
                <a:solidFill>
                  <a:schemeClr val="bg1"/>
                </a:solidFill>
                <a:ea typeface="+mn-lt"/>
                <a:cs typeface="+mn-lt"/>
              </a:rPr>
              <a:t>Reduzir o volume de candidatos inadequados antes das etapas técnicas mais custosas</a:t>
            </a:r>
            <a:endParaRPr lang="pt-BR" sz="1400" dirty="0">
              <a:solidFill>
                <a:schemeClr val="bg1"/>
              </a:solidFill>
            </a:endParaRPr>
          </a:p>
          <a:p>
            <a:endParaRPr lang="pt-BR" sz="1400" dirty="0">
              <a:solidFill>
                <a:schemeClr val="bg1"/>
              </a:solidFill>
              <a:ea typeface="+mn-lt"/>
              <a:cs typeface="+mn-lt"/>
            </a:endParaRPr>
          </a:p>
          <a:p>
            <a:endParaRPr lang="pt-BR" sz="1400" dirty="0">
              <a:solidFill>
                <a:schemeClr val="bg1"/>
              </a:solidFill>
              <a:ea typeface="+mn-lt"/>
              <a:cs typeface="+mn-lt"/>
            </a:endParaRPr>
          </a:p>
          <a:p>
            <a:endParaRPr lang="pt-BR" sz="1400" dirty="0">
              <a:solidFill>
                <a:schemeClr val="bg1"/>
              </a:solidFill>
              <a:ea typeface="+mn-lt"/>
              <a:cs typeface="+mn-lt"/>
            </a:endParaRPr>
          </a:p>
          <a:p>
            <a:pPr>
              <a:buFont typeface="Arial"/>
            </a:pPr>
            <a:r>
              <a:rPr lang="pt-BR" sz="2000" b="1" dirty="0">
                <a:solidFill>
                  <a:schemeClr val="bg1"/>
                </a:solidFill>
                <a:ea typeface="+mn-lt"/>
                <a:cs typeface="+mn-lt"/>
              </a:rPr>
              <a:t>Tech Leads</a:t>
            </a:r>
            <a:r>
              <a:rPr lang="pt-BR" sz="1400" dirty="0">
                <a:solidFill>
                  <a:schemeClr val="bg1"/>
                </a:solidFill>
                <a:ea typeface="+mn-lt"/>
                <a:cs typeface="+mn-lt"/>
              </a:rPr>
              <a:t> (5)</a:t>
            </a:r>
            <a:endParaRPr lang="pt-BR" sz="1400" dirty="0">
              <a:solidFill>
                <a:schemeClr val="bg1"/>
              </a:solidFill>
            </a:endParaRPr>
          </a:p>
          <a:p>
            <a:r>
              <a:rPr lang="pt-BR" sz="1400" b="1" dirty="0">
                <a:solidFill>
                  <a:schemeClr val="bg1"/>
                </a:solidFill>
                <a:ea typeface="+mn-lt"/>
                <a:cs typeface="+mn-lt"/>
              </a:rPr>
              <a:t>Responsabilidade principal:</a:t>
            </a:r>
          </a:p>
          <a:p>
            <a:r>
              <a:rPr lang="pt-BR" sz="1400" dirty="0">
                <a:solidFill>
                  <a:schemeClr val="bg1"/>
                </a:solidFill>
                <a:ea typeface="+mn-lt"/>
                <a:cs typeface="+mn-lt"/>
              </a:rPr>
              <a:t>Realizar a validação técnica profunda dos candidatos.</a:t>
            </a:r>
          </a:p>
          <a:p>
            <a:endParaRPr lang="pt-BR" sz="1400" dirty="0"/>
          </a:p>
          <a:p>
            <a:r>
              <a:rPr lang="pt-BR" sz="1400" b="1" dirty="0">
                <a:solidFill>
                  <a:schemeClr val="bg1"/>
                </a:solidFill>
                <a:ea typeface="+mn-lt"/>
                <a:cs typeface="+mn-lt"/>
              </a:rPr>
              <a:t>Atuações-chave:</a:t>
            </a:r>
          </a:p>
          <a:p>
            <a:pPr marL="285750" indent="-285750">
              <a:buFont typeface="Arial"/>
              <a:buChar char="•"/>
            </a:pPr>
            <a:r>
              <a:rPr lang="pt-BR" sz="1400" dirty="0">
                <a:solidFill>
                  <a:schemeClr val="bg1"/>
                </a:solidFill>
                <a:ea typeface="+mn-lt"/>
                <a:cs typeface="+mn-lt"/>
              </a:rPr>
              <a:t>Avaliação de cases técnicos</a:t>
            </a:r>
            <a:endParaRPr lang="pt-BR" sz="1400" dirty="0">
              <a:solidFill>
                <a:schemeClr val="bg1"/>
              </a:solidFill>
            </a:endParaRPr>
          </a:p>
          <a:p>
            <a:pPr marL="285750" indent="-285750">
              <a:buFont typeface="Arial"/>
              <a:buChar char="•"/>
            </a:pPr>
            <a:r>
              <a:rPr lang="pt-BR" sz="1400" dirty="0">
                <a:solidFill>
                  <a:schemeClr val="bg1"/>
                </a:solidFill>
                <a:ea typeface="+mn-lt"/>
                <a:cs typeface="+mn-lt"/>
              </a:rPr>
              <a:t>Participação em painéis de decisão</a:t>
            </a:r>
            <a:endParaRPr lang="pt-BR" sz="1400" dirty="0">
              <a:solidFill>
                <a:schemeClr val="bg1"/>
              </a:solidFill>
            </a:endParaRPr>
          </a:p>
          <a:p>
            <a:pPr marL="285750" indent="-285750">
              <a:buFont typeface="Arial"/>
              <a:buChar char="•"/>
            </a:pPr>
            <a:r>
              <a:rPr lang="pt-BR" sz="1400" dirty="0">
                <a:solidFill>
                  <a:schemeClr val="bg1"/>
                </a:solidFill>
                <a:ea typeface="+mn-lt"/>
                <a:cs typeface="+mn-lt"/>
              </a:rPr>
              <a:t>Julgamento de senioridade, impacto e maturidade técnica</a:t>
            </a:r>
            <a:endParaRPr lang="pt-BR" sz="1400" dirty="0">
              <a:solidFill>
                <a:schemeClr val="bg1"/>
              </a:solidFill>
            </a:endParaRPr>
          </a:p>
          <a:p>
            <a:pPr marL="285750" indent="-285750">
              <a:buFont typeface="Arial"/>
              <a:buChar char="•"/>
            </a:pPr>
            <a:r>
              <a:rPr lang="pt-BR" sz="1400" dirty="0">
                <a:solidFill>
                  <a:schemeClr val="bg1"/>
                </a:solidFill>
                <a:ea typeface="+mn-lt"/>
                <a:cs typeface="+mn-lt"/>
              </a:rPr>
              <a:t>Emissão de recomendação técnica para oferta</a:t>
            </a:r>
            <a:endParaRPr lang="pt-BR" sz="1400" dirty="0">
              <a:solidFill>
                <a:schemeClr val="bg1"/>
              </a:solidFill>
            </a:endParaRPr>
          </a:p>
        </p:txBody>
      </p:sp>
      <p:pic>
        <p:nvPicPr>
          <p:cNvPr id="6" name="Imagem 5" descr="Logotipo&#10;&#10;O conteúdo gerado por IA pode estar incorreto.">
            <a:extLst>
              <a:ext uri="{FF2B5EF4-FFF2-40B4-BE49-F238E27FC236}">
                <a16:creationId xmlns:a16="http://schemas.microsoft.com/office/drawing/2014/main" id="{78AE684E-9E94-E06C-FA02-D51B6A52AE9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67040" y="3629826"/>
            <a:ext cx="511098" cy="5110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26927869"/>
      </p:ext>
    </p:extLst>
  </p:cSld>
  <p:clrMapOvr>
    <a:masterClrMapping/>
  </p:clrMapOvr>
  <p:transition spd="slow">
    <p:wipe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2B25A425-00A5-1C89-EC48-3976C29C653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aixaDeTexto 5">
            <a:extLst>
              <a:ext uri="{FF2B5EF4-FFF2-40B4-BE49-F238E27FC236}">
                <a16:creationId xmlns:a16="http://schemas.microsoft.com/office/drawing/2014/main" id="{F09044CE-466B-4F78-F484-8B3DD406F4B8}"/>
              </a:ext>
            </a:extLst>
          </p:cNvPr>
          <p:cNvSpPr txBox="1"/>
          <p:nvPr/>
        </p:nvSpPr>
        <p:spPr>
          <a:xfrm>
            <a:off x="1036908" y="284975"/>
            <a:ext cx="10113793" cy="1015663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pt-BR" sz="6000" b="1" dirty="0">
                <a:solidFill>
                  <a:schemeClr val="bg1"/>
                </a:solidFill>
                <a:latin typeface="Aptos Display"/>
                <a:ea typeface="+mn-lt"/>
                <a:cs typeface="+mn-lt"/>
              </a:rPr>
              <a:t>Funil</a:t>
            </a:r>
            <a:r>
              <a:rPr lang="pt-BR" sz="6000" dirty="0">
                <a:solidFill>
                  <a:schemeClr val="bg1"/>
                </a:solidFill>
                <a:latin typeface="Aptos Display"/>
                <a:ea typeface="+mn-lt"/>
                <a:cs typeface="+mn-lt"/>
              </a:rPr>
              <a:t> e Equipe de Recrutamento</a:t>
            </a:r>
            <a:endParaRPr lang="pt-BR" sz="6000" dirty="0">
              <a:solidFill>
                <a:schemeClr val="bg1"/>
              </a:solidFill>
              <a:latin typeface="Aptos Display"/>
            </a:endParaRPr>
          </a:p>
        </p:txBody>
      </p:sp>
      <p:pic>
        <p:nvPicPr>
          <p:cNvPr id="3" name="Imagem 2">
            <a:extLst>
              <a:ext uri="{FF2B5EF4-FFF2-40B4-BE49-F238E27FC236}">
                <a16:creationId xmlns:a16="http://schemas.microsoft.com/office/drawing/2014/main" id="{E46C9326-DCDF-5394-76B1-BDC0B4088428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</a:blip>
          <a:stretch>
            <a:fillRect/>
          </a:stretch>
        </p:blipFill>
        <p:spPr>
          <a:xfrm>
            <a:off x="8404322" y="1966694"/>
            <a:ext cx="3475215" cy="3347948"/>
          </a:xfrm>
          <a:prstGeom prst="rect">
            <a:avLst/>
          </a:prstGeom>
        </p:spPr>
      </p:pic>
      <p:pic>
        <p:nvPicPr>
          <p:cNvPr id="4" name="Imagem 3">
            <a:extLst>
              <a:ext uri="{FF2B5EF4-FFF2-40B4-BE49-F238E27FC236}">
                <a16:creationId xmlns:a16="http://schemas.microsoft.com/office/drawing/2014/main" id="{89B03018-A71C-5366-1B15-148A5D17ABE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10275" y="1968500"/>
            <a:ext cx="3846700" cy="3344334"/>
          </a:xfrm>
          <a:prstGeom prst="rect">
            <a:avLst/>
          </a:prstGeom>
        </p:spPr>
      </p:pic>
      <p:pic>
        <p:nvPicPr>
          <p:cNvPr id="5" name="Imagem 4" descr="Texto&#10;&#10;O conteúdo gerado por IA pode estar incorreto.">
            <a:extLst>
              <a:ext uri="{FF2B5EF4-FFF2-40B4-BE49-F238E27FC236}">
                <a16:creationId xmlns:a16="http://schemas.microsoft.com/office/drawing/2014/main" id="{3BA168B2-3E3A-F37D-9805-60ED62985BAD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</a:blip>
          <a:stretch>
            <a:fillRect/>
          </a:stretch>
        </p:blipFill>
        <p:spPr>
          <a:xfrm>
            <a:off x="4347275" y="1968500"/>
            <a:ext cx="3934428" cy="3344334"/>
          </a:xfrm>
          <a:prstGeom prst="rect">
            <a:avLst/>
          </a:prstGeom>
        </p:spPr>
      </p:pic>
      <p:sp>
        <p:nvSpPr>
          <p:cNvPr id="9" name="CaixaDeTexto 8">
            <a:extLst>
              <a:ext uri="{FF2B5EF4-FFF2-40B4-BE49-F238E27FC236}">
                <a16:creationId xmlns:a16="http://schemas.microsoft.com/office/drawing/2014/main" id="{89326914-9896-872D-1470-4BB4C9D3AD37}"/>
              </a:ext>
            </a:extLst>
          </p:cNvPr>
          <p:cNvSpPr txBox="1"/>
          <p:nvPr/>
        </p:nvSpPr>
        <p:spPr>
          <a:xfrm>
            <a:off x="9094181" y="6298118"/>
            <a:ext cx="2743200" cy="276999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pt-BR" sz="1200" dirty="0">
                <a:solidFill>
                  <a:schemeClr val="bg1"/>
                </a:solidFill>
              </a:rPr>
              <a:t>Jefferson Rodrigues Pena</a:t>
            </a:r>
            <a:endParaRPr lang="pt-BR" dirty="0">
              <a:solidFill>
                <a:schemeClr val="bg1"/>
              </a:solidFill>
            </a:endParaRPr>
          </a:p>
        </p:txBody>
      </p:sp>
      <p:sp>
        <p:nvSpPr>
          <p:cNvPr id="11" name="CaixaDeTexto 10">
            <a:extLst>
              <a:ext uri="{FF2B5EF4-FFF2-40B4-BE49-F238E27FC236}">
                <a16:creationId xmlns:a16="http://schemas.microsoft.com/office/drawing/2014/main" id="{F8F787D7-76B3-B14B-7CF1-1EA16C0D7887}"/>
              </a:ext>
            </a:extLst>
          </p:cNvPr>
          <p:cNvSpPr txBox="1"/>
          <p:nvPr/>
        </p:nvSpPr>
        <p:spPr>
          <a:xfrm>
            <a:off x="331181" y="6298118"/>
            <a:ext cx="2743200" cy="276999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pt-BR" sz="1200" dirty="0">
                <a:solidFill>
                  <a:schemeClr val="bg1"/>
                </a:solidFill>
              </a:rPr>
              <a:t>Case - Itaú</a:t>
            </a:r>
            <a:endParaRPr lang="pt-BR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783697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38423DFE-53EE-A632-AAD1-524D3526611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aixaDeTexto 5">
            <a:extLst>
              <a:ext uri="{FF2B5EF4-FFF2-40B4-BE49-F238E27FC236}">
                <a16:creationId xmlns:a16="http://schemas.microsoft.com/office/drawing/2014/main" id="{70D340E6-A7A4-4637-2301-5557D8424000}"/>
              </a:ext>
            </a:extLst>
          </p:cNvPr>
          <p:cNvSpPr txBox="1"/>
          <p:nvPr/>
        </p:nvSpPr>
        <p:spPr>
          <a:xfrm>
            <a:off x="1036908" y="284975"/>
            <a:ext cx="10113793" cy="1015663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pt-BR" sz="6000" b="1" dirty="0">
                <a:solidFill>
                  <a:schemeClr val="bg1"/>
                </a:solidFill>
                <a:latin typeface="Aptos Display"/>
                <a:ea typeface="+mn-lt"/>
                <a:cs typeface="+mn-lt"/>
              </a:rPr>
              <a:t>Funil</a:t>
            </a:r>
            <a:r>
              <a:rPr lang="pt-BR" sz="6000" dirty="0">
                <a:solidFill>
                  <a:schemeClr val="bg1"/>
                </a:solidFill>
                <a:latin typeface="Aptos Display"/>
                <a:ea typeface="+mn-lt"/>
                <a:cs typeface="+mn-lt"/>
              </a:rPr>
              <a:t> e Equipe de Recrutamento</a:t>
            </a:r>
            <a:endParaRPr lang="pt-BR" sz="6000" dirty="0">
              <a:solidFill>
                <a:schemeClr val="bg1"/>
              </a:solidFill>
              <a:latin typeface="Aptos Display"/>
            </a:endParaRPr>
          </a:p>
        </p:txBody>
      </p:sp>
      <p:pic>
        <p:nvPicPr>
          <p:cNvPr id="3" name="Imagem 2">
            <a:extLst>
              <a:ext uri="{FF2B5EF4-FFF2-40B4-BE49-F238E27FC236}">
                <a16:creationId xmlns:a16="http://schemas.microsoft.com/office/drawing/2014/main" id="{B0878CCA-A743-E465-0077-3FC293894CD8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</a:blip>
          <a:stretch>
            <a:fillRect/>
          </a:stretch>
        </p:blipFill>
        <p:spPr>
          <a:xfrm>
            <a:off x="8404322" y="1966694"/>
            <a:ext cx="3475215" cy="3347948"/>
          </a:xfrm>
          <a:prstGeom prst="rect">
            <a:avLst/>
          </a:prstGeom>
        </p:spPr>
      </p:pic>
      <p:pic>
        <p:nvPicPr>
          <p:cNvPr id="4" name="Imagem 3">
            <a:extLst>
              <a:ext uri="{FF2B5EF4-FFF2-40B4-BE49-F238E27FC236}">
                <a16:creationId xmlns:a16="http://schemas.microsoft.com/office/drawing/2014/main" id="{8B0F8F01-9371-96EA-0A6B-E08292CDAD48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</a:blip>
          <a:stretch>
            <a:fillRect/>
          </a:stretch>
        </p:blipFill>
        <p:spPr>
          <a:xfrm>
            <a:off x="410275" y="1968500"/>
            <a:ext cx="3846700" cy="3344334"/>
          </a:xfrm>
          <a:prstGeom prst="rect">
            <a:avLst/>
          </a:prstGeom>
        </p:spPr>
      </p:pic>
      <p:pic>
        <p:nvPicPr>
          <p:cNvPr id="5" name="Imagem 4" descr="Texto&#10;&#10;O conteúdo gerado por IA pode estar incorreto.">
            <a:extLst>
              <a:ext uri="{FF2B5EF4-FFF2-40B4-BE49-F238E27FC236}">
                <a16:creationId xmlns:a16="http://schemas.microsoft.com/office/drawing/2014/main" id="{20155AF0-4B3A-A93E-F379-FE68D2BD77B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347275" y="1968500"/>
            <a:ext cx="3934428" cy="3344334"/>
          </a:xfrm>
          <a:prstGeom prst="rect">
            <a:avLst/>
          </a:prstGeom>
        </p:spPr>
      </p:pic>
      <p:sp>
        <p:nvSpPr>
          <p:cNvPr id="7" name="CaixaDeTexto 6">
            <a:extLst>
              <a:ext uri="{FF2B5EF4-FFF2-40B4-BE49-F238E27FC236}">
                <a16:creationId xmlns:a16="http://schemas.microsoft.com/office/drawing/2014/main" id="{104A616B-2B29-9FCC-EFE0-8BEC8E488BCC}"/>
              </a:ext>
            </a:extLst>
          </p:cNvPr>
          <p:cNvSpPr txBox="1"/>
          <p:nvPr/>
        </p:nvSpPr>
        <p:spPr>
          <a:xfrm>
            <a:off x="9094181" y="6298118"/>
            <a:ext cx="2743200" cy="276999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pt-BR" sz="1200" dirty="0">
                <a:solidFill>
                  <a:schemeClr val="bg1"/>
                </a:solidFill>
              </a:rPr>
              <a:t>Jefferson Rodrigues Pena</a:t>
            </a:r>
            <a:endParaRPr lang="pt-BR" dirty="0">
              <a:solidFill>
                <a:schemeClr val="bg1"/>
              </a:solidFill>
            </a:endParaRPr>
          </a:p>
        </p:txBody>
      </p:sp>
      <p:sp>
        <p:nvSpPr>
          <p:cNvPr id="9" name="CaixaDeTexto 8">
            <a:extLst>
              <a:ext uri="{FF2B5EF4-FFF2-40B4-BE49-F238E27FC236}">
                <a16:creationId xmlns:a16="http://schemas.microsoft.com/office/drawing/2014/main" id="{D8854409-DCC8-975E-D3A5-9E485440D879}"/>
              </a:ext>
            </a:extLst>
          </p:cNvPr>
          <p:cNvSpPr txBox="1"/>
          <p:nvPr/>
        </p:nvSpPr>
        <p:spPr>
          <a:xfrm>
            <a:off x="331181" y="6298118"/>
            <a:ext cx="2743200" cy="276999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pt-BR" sz="1200" dirty="0">
                <a:solidFill>
                  <a:schemeClr val="bg1"/>
                </a:solidFill>
              </a:rPr>
              <a:t>Case - Itaú</a:t>
            </a:r>
            <a:endParaRPr lang="pt-BR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211020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3F2C7255-DE9C-7ADA-9A59-DEC10DBA2C7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aixaDeTexto 5">
            <a:extLst>
              <a:ext uri="{FF2B5EF4-FFF2-40B4-BE49-F238E27FC236}">
                <a16:creationId xmlns:a16="http://schemas.microsoft.com/office/drawing/2014/main" id="{3849A7E0-56A1-6F20-8A78-5FD3BEE83D05}"/>
              </a:ext>
            </a:extLst>
          </p:cNvPr>
          <p:cNvSpPr txBox="1"/>
          <p:nvPr/>
        </p:nvSpPr>
        <p:spPr>
          <a:xfrm>
            <a:off x="1036908" y="284975"/>
            <a:ext cx="10113793" cy="1015663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pt-BR" sz="6000" b="1" dirty="0">
                <a:solidFill>
                  <a:schemeClr val="bg1"/>
                </a:solidFill>
                <a:latin typeface="Aptos Display"/>
                <a:ea typeface="+mn-lt"/>
                <a:cs typeface="+mn-lt"/>
              </a:rPr>
              <a:t>Funil</a:t>
            </a:r>
            <a:r>
              <a:rPr lang="pt-BR" sz="6000" dirty="0">
                <a:solidFill>
                  <a:schemeClr val="bg1"/>
                </a:solidFill>
                <a:latin typeface="Aptos Display"/>
                <a:ea typeface="+mn-lt"/>
                <a:cs typeface="+mn-lt"/>
              </a:rPr>
              <a:t> e Equipe de Recrutamento</a:t>
            </a:r>
            <a:endParaRPr lang="pt-BR" sz="6000" dirty="0">
              <a:solidFill>
                <a:schemeClr val="bg1"/>
              </a:solidFill>
              <a:latin typeface="Aptos Display"/>
            </a:endParaRPr>
          </a:p>
        </p:txBody>
      </p:sp>
      <p:pic>
        <p:nvPicPr>
          <p:cNvPr id="3" name="Imagem 2">
            <a:extLst>
              <a:ext uri="{FF2B5EF4-FFF2-40B4-BE49-F238E27FC236}">
                <a16:creationId xmlns:a16="http://schemas.microsoft.com/office/drawing/2014/main" id="{41B7A058-887C-A1A5-787B-ED8BB333B96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404322" y="1966694"/>
            <a:ext cx="3475215" cy="3347948"/>
          </a:xfrm>
          <a:prstGeom prst="rect">
            <a:avLst/>
          </a:prstGeom>
        </p:spPr>
      </p:pic>
      <p:pic>
        <p:nvPicPr>
          <p:cNvPr id="4" name="Imagem 3">
            <a:extLst>
              <a:ext uri="{FF2B5EF4-FFF2-40B4-BE49-F238E27FC236}">
                <a16:creationId xmlns:a16="http://schemas.microsoft.com/office/drawing/2014/main" id="{22D1B8DB-6403-2FE9-F3D9-EE8329301FAC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19000"/>
          </a:blip>
          <a:stretch>
            <a:fillRect/>
          </a:stretch>
        </p:blipFill>
        <p:spPr>
          <a:xfrm>
            <a:off x="410275" y="1968500"/>
            <a:ext cx="3846700" cy="3344334"/>
          </a:xfrm>
          <a:prstGeom prst="rect">
            <a:avLst/>
          </a:prstGeom>
        </p:spPr>
      </p:pic>
      <p:pic>
        <p:nvPicPr>
          <p:cNvPr id="5" name="Imagem 4" descr="Texto&#10;&#10;O conteúdo gerado por IA pode estar incorreto.">
            <a:extLst>
              <a:ext uri="{FF2B5EF4-FFF2-40B4-BE49-F238E27FC236}">
                <a16:creationId xmlns:a16="http://schemas.microsoft.com/office/drawing/2014/main" id="{7A4F1A74-3403-E6A3-4977-10B5023D3D1C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</a:blip>
          <a:stretch>
            <a:fillRect/>
          </a:stretch>
        </p:blipFill>
        <p:spPr>
          <a:xfrm>
            <a:off x="4347275" y="1968500"/>
            <a:ext cx="3934428" cy="3344334"/>
          </a:xfrm>
          <a:prstGeom prst="rect">
            <a:avLst/>
          </a:prstGeom>
        </p:spPr>
      </p:pic>
      <p:sp>
        <p:nvSpPr>
          <p:cNvPr id="7" name="CaixaDeTexto 6">
            <a:extLst>
              <a:ext uri="{FF2B5EF4-FFF2-40B4-BE49-F238E27FC236}">
                <a16:creationId xmlns:a16="http://schemas.microsoft.com/office/drawing/2014/main" id="{291DB84B-6092-F406-1E75-5DC2DE8E250D}"/>
              </a:ext>
            </a:extLst>
          </p:cNvPr>
          <p:cNvSpPr txBox="1"/>
          <p:nvPr/>
        </p:nvSpPr>
        <p:spPr>
          <a:xfrm>
            <a:off x="9094181" y="6298118"/>
            <a:ext cx="2743200" cy="276999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pt-BR" sz="1200" dirty="0">
                <a:solidFill>
                  <a:schemeClr val="bg1"/>
                </a:solidFill>
              </a:rPr>
              <a:t>Jefferson Rodrigues Pena</a:t>
            </a:r>
            <a:endParaRPr lang="pt-BR" dirty="0">
              <a:solidFill>
                <a:schemeClr val="bg1"/>
              </a:solidFill>
            </a:endParaRPr>
          </a:p>
        </p:txBody>
      </p:sp>
      <p:sp>
        <p:nvSpPr>
          <p:cNvPr id="9" name="CaixaDeTexto 8">
            <a:extLst>
              <a:ext uri="{FF2B5EF4-FFF2-40B4-BE49-F238E27FC236}">
                <a16:creationId xmlns:a16="http://schemas.microsoft.com/office/drawing/2014/main" id="{9BE7A518-2606-9561-6319-8E4BAC2D9F3E}"/>
              </a:ext>
            </a:extLst>
          </p:cNvPr>
          <p:cNvSpPr txBox="1"/>
          <p:nvPr/>
        </p:nvSpPr>
        <p:spPr>
          <a:xfrm>
            <a:off x="331181" y="6298118"/>
            <a:ext cx="2743200" cy="276999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pt-BR" sz="1200" dirty="0">
                <a:solidFill>
                  <a:schemeClr val="bg1"/>
                </a:solidFill>
              </a:rPr>
              <a:t>Case - Itaú</a:t>
            </a:r>
            <a:endParaRPr lang="pt-BR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077534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D6D84CFA-3C4E-C72C-AFD7-E427883E7AD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aixaDeTexto 5">
            <a:extLst>
              <a:ext uri="{FF2B5EF4-FFF2-40B4-BE49-F238E27FC236}">
                <a16:creationId xmlns:a16="http://schemas.microsoft.com/office/drawing/2014/main" id="{6FB2ACC7-9D8C-4018-6A92-8DE984D57B76}"/>
              </a:ext>
            </a:extLst>
          </p:cNvPr>
          <p:cNvSpPr txBox="1"/>
          <p:nvPr/>
        </p:nvSpPr>
        <p:spPr>
          <a:xfrm>
            <a:off x="2449396" y="1999733"/>
            <a:ext cx="7298111" cy="286232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pt-BR" sz="6000" dirty="0">
                <a:solidFill>
                  <a:schemeClr val="bg1"/>
                </a:solidFill>
                <a:latin typeface="Aptos Display"/>
                <a:ea typeface="+mn-lt"/>
                <a:cs typeface="+mn-lt"/>
              </a:rPr>
              <a:t>Cronograma Combinado com a </a:t>
            </a:r>
            <a:r>
              <a:rPr lang="pt-BR" sz="6000" b="1" dirty="0">
                <a:solidFill>
                  <a:schemeClr val="bg1"/>
                </a:solidFill>
                <a:latin typeface="Aptos Display"/>
                <a:ea typeface="+mn-lt"/>
                <a:cs typeface="+mn-lt"/>
              </a:rPr>
              <a:t>Liderança</a:t>
            </a:r>
            <a:endParaRPr lang="pt-BR" sz="6000" b="1" i="1">
              <a:solidFill>
                <a:schemeClr val="bg1"/>
              </a:solidFill>
              <a:latin typeface="Aptos Display"/>
            </a:endParaRPr>
          </a:p>
        </p:txBody>
      </p:sp>
      <p:sp>
        <p:nvSpPr>
          <p:cNvPr id="8" name="CaixaDeTexto 7">
            <a:extLst>
              <a:ext uri="{FF2B5EF4-FFF2-40B4-BE49-F238E27FC236}">
                <a16:creationId xmlns:a16="http://schemas.microsoft.com/office/drawing/2014/main" id="{999D9C09-9506-5C4A-1206-EE7F95589E96}"/>
              </a:ext>
            </a:extLst>
          </p:cNvPr>
          <p:cNvSpPr txBox="1"/>
          <p:nvPr/>
        </p:nvSpPr>
        <p:spPr>
          <a:xfrm>
            <a:off x="9094181" y="276201"/>
            <a:ext cx="2743200" cy="276999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pt-BR" sz="1200" dirty="0">
                <a:solidFill>
                  <a:schemeClr val="bg1"/>
                </a:solidFill>
              </a:rPr>
              <a:t>Jefferson Rodrigues Pena</a:t>
            </a:r>
            <a:endParaRPr lang="pt-BR" dirty="0">
              <a:solidFill>
                <a:schemeClr val="bg1"/>
              </a:solidFill>
            </a:endParaRPr>
          </a:p>
        </p:txBody>
      </p:sp>
      <p:sp>
        <p:nvSpPr>
          <p:cNvPr id="2" name="CaixaDeTexto 1">
            <a:extLst>
              <a:ext uri="{FF2B5EF4-FFF2-40B4-BE49-F238E27FC236}">
                <a16:creationId xmlns:a16="http://schemas.microsoft.com/office/drawing/2014/main" id="{D2ABD255-18C7-A8BF-1602-9491C7E3165D}"/>
              </a:ext>
            </a:extLst>
          </p:cNvPr>
          <p:cNvSpPr txBox="1"/>
          <p:nvPr/>
        </p:nvSpPr>
        <p:spPr>
          <a:xfrm>
            <a:off x="331181" y="276201"/>
            <a:ext cx="2743200" cy="276999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pt-BR" sz="1200" dirty="0">
                <a:solidFill>
                  <a:schemeClr val="bg1"/>
                </a:solidFill>
              </a:rPr>
              <a:t>Case - Itaú</a:t>
            </a:r>
            <a:endParaRPr lang="pt-BR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26419451"/>
      </p:ext>
    </p:extLst>
  </p:cSld>
  <p:clrMapOvr>
    <a:masterClrMapping/>
  </p:clrMapOvr>
  <p:transition spd="slow">
    <p:push dir="u"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2DC059CC-5642-C2DB-B648-449AC3A5166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9" name="Agrupar 18">
            <a:extLst>
              <a:ext uri="{FF2B5EF4-FFF2-40B4-BE49-F238E27FC236}">
                <a16:creationId xmlns:a16="http://schemas.microsoft.com/office/drawing/2014/main" id="{568BC9BA-90B0-D3F6-7DAC-66172D72168F}"/>
              </a:ext>
            </a:extLst>
          </p:cNvPr>
          <p:cNvGrpSpPr/>
          <p:nvPr/>
        </p:nvGrpSpPr>
        <p:grpSpPr>
          <a:xfrm>
            <a:off x="2075624" y="1481149"/>
            <a:ext cx="3713459" cy="1652266"/>
            <a:chOff x="2075624" y="1481149"/>
            <a:chExt cx="3713459" cy="1652266"/>
          </a:xfrm>
        </p:grpSpPr>
        <p:sp>
          <p:nvSpPr>
            <p:cNvPr id="6" name="CaixaDeTexto 5">
              <a:extLst>
                <a:ext uri="{FF2B5EF4-FFF2-40B4-BE49-F238E27FC236}">
                  <a16:creationId xmlns:a16="http://schemas.microsoft.com/office/drawing/2014/main" id="{12416FFE-5AF7-6DBD-E40C-480DD1062A88}"/>
                </a:ext>
              </a:extLst>
            </p:cNvPr>
            <p:cNvSpPr txBox="1"/>
            <p:nvPr/>
          </p:nvSpPr>
          <p:spPr>
            <a:xfrm>
              <a:off x="2809230" y="1481149"/>
              <a:ext cx="2906028" cy="1015663"/>
            </a:xfrm>
            <a:prstGeom prst="rect">
              <a:avLst/>
            </a:prstGeom>
            <a:noFill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spAutoFit/>
            </a:bodyPr>
            <a:lstStyle/>
            <a:p>
              <a:pPr algn="ctr"/>
              <a:r>
                <a:rPr lang="pt-BR" sz="6000" b="1" dirty="0">
                  <a:solidFill>
                    <a:srgbClr val="EA591B"/>
                  </a:solidFill>
                  <a:latin typeface="Aptos Display"/>
                  <a:ea typeface="+mn-lt"/>
                  <a:cs typeface="+mn-lt"/>
                </a:rPr>
                <a:t>FASE 01</a:t>
              </a:r>
              <a:endParaRPr lang="pt-BR" sz="6000" b="1" i="1" dirty="0">
                <a:solidFill>
                  <a:srgbClr val="EA591B"/>
                </a:solidFill>
                <a:latin typeface="Aptos Display"/>
              </a:endParaRPr>
            </a:p>
          </p:txBody>
        </p:sp>
        <p:sp>
          <p:nvSpPr>
            <p:cNvPr id="2" name="CaixaDeTexto 1">
              <a:extLst>
                <a:ext uri="{FF2B5EF4-FFF2-40B4-BE49-F238E27FC236}">
                  <a16:creationId xmlns:a16="http://schemas.microsoft.com/office/drawing/2014/main" id="{C0E46F5A-1DE1-CDC6-6838-C87EB85F028A}"/>
                </a:ext>
              </a:extLst>
            </p:cNvPr>
            <p:cNvSpPr txBox="1"/>
            <p:nvPr/>
          </p:nvSpPr>
          <p:spPr>
            <a:xfrm>
              <a:off x="2741083" y="2487084"/>
              <a:ext cx="3048000" cy="646331"/>
            </a:xfrm>
            <a:prstGeom prst="rect">
              <a:avLst/>
            </a:prstGeom>
            <a:noFill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spAutoFit/>
            </a:bodyPr>
            <a:lstStyle/>
            <a:p>
              <a:pPr algn="ctr"/>
              <a:r>
                <a:rPr lang="pt-BR" b="1" dirty="0">
                  <a:ea typeface="+mn-lt"/>
                  <a:cs typeface="+mn-lt"/>
                </a:rPr>
                <a:t>Alinhamento Estratégico &amp; Governança</a:t>
              </a:r>
              <a:r>
                <a:rPr lang="pt-BR" sz="1600" b="1" dirty="0">
                  <a:ea typeface="+mn-lt"/>
                  <a:cs typeface="+mn-lt"/>
                </a:rPr>
                <a:t> </a:t>
              </a:r>
              <a:r>
                <a:rPr lang="pt-BR" sz="1600" dirty="0">
                  <a:ea typeface="+mn-lt"/>
                  <a:cs typeface="+mn-lt"/>
                </a:rPr>
                <a:t>(Semanas 1–2)</a:t>
              </a:r>
              <a:endParaRPr lang="pt-BR" sz="1600"/>
            </a:p>
          </p:txBody>
        </p:sp>
        <p:pic>
          <p:nvPicPr>
            <p:cNvPr id="11" name="Imagem 10" descr="Logotipo&#10;&#10;O conteúdo gerado por IA pode estar incorreto.">
              <a:extLst>
                <a:ext uri="{FF2B5EF4-FFF2-40B4-BE49-F238E27FC236}">
                  <a16:creationId xmlns:a16="http://schemas.microsoft.com/office/drawing/2014/main" id="{C0B90ED7-72C6-16BE-4C93-87A5E31C0AAE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2075624" y="1640159"/>
              <a:ext cx="669848" cy="669848"/>
            </a:xfrm>
            <a:prstGeom prst="rect">
              <a:avLst/>
            </a:prstGeom>
          </p:spPr>
        </p:pic>
        <p:pic>
          <p:nvPicPr>
            <p:cNvPr id="15" name="Gráfico 14" descr="Na mosca com preenchimento sólido">
              <a:extLst>
                <a:ext uri="{FF2B5EF4-FFF2-40B4-BE49-F238E27FC236}">
                  <a16:creationId xmlns:a16="http://schemas.microsoft.com/office/drawing/2014/main" id="{8F3A5D28-5BBD-FE1A-343B-FF8BB147BB4A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p:blipFill>
          <p:spPr>
            <a:xfrm>
              <a:off x="2156884" y="1712383"/>
              <a:ext cx="501650" cy="501650"/>
            </a:xfrm>
            <a:prstGeom prst="rect">
              <a:avLst/>
            </a:prstGeom>
          </p:spPr>
        </p:pic>
      </p:grpSp>
      <p:grpSp>
        <p:nvGrpSpPr>
          <p:cNvPr id="21" name="Agrupar 20">
            <a:extLst>
              <a:ext uri="{FF2B5EF4-FFF2-40B4-BE49-F238E27FC236}">
                <a16:creationId xmlns:a16="http://schemas.microsoft.com/office/drawing/2014/main" id="{E1D3D60A-9C56-4742-9880-AFE57241C931}"/>
              </a:ext>
            </a:extLst>
          </p:cNvPr>
          <p:cNvGrpSpPr/>
          <p:nvPr/>
        </p:nvGrpSpPr>
        <p:grpSpPr>
          <a:xfrm>
            <a:off x="2065040" y="3703649"/>
            <a:ext cx="3734626" cy="1917765"/>
            <a:chOff x="2065040" y="3703649"/>
            <a:chExt cx="3734626" cy="1917765"/>
          </a:xfrm>
        </p:grpSpPr>
        <p:sp>
          <p:nvSpPr>
            <p:cNvPr id="3" name="CaixaDeTexto 2">
              <a:extLst>
                <a:ext uri="{FF2B5EF4-FFF2-40B4-BE49-F238E27FC236}">
                  <a16:creationId xmlns:a16="http://schemas.microsoft.com/office/drawing/2014/main" id="{116E4A32-D733-CC64-5E26-A67EAD3BD7A5}"/>
                </a:ext>
              </a:extLst>
            </p:cNvPr>
            <p:cNvSpPr txBox="1"/>
            <p:nvPr/>
          </p:nvSpPr>
          <p:spPr>
            <a:xfrm>
              <a:off x="2819813" y="3703649"/>
              <a:ext cx="2906028" cy="1015663"/>
            </a:xfrm>
            <a:prstGeom prst="rect">
              <a:avLst/>
            </a:prstGeom>
            <a:noFill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spAutoFit/>
            </a:bodyPr>
            <a:lstStyle/>
            <a:p>
              <a:pPr algn="ctr"/>
              <a:r>
                <a:rPr lang="pt-BR" sz="6000" b="1" dirty="0">
                  <a:solidFill>
                    <a:srgbClr val="EA591B"/>
                  </a:solidFill>
                  <a:latin typeface="Aptos Display"/>
                  <a:ea typeface="+mn-lt"/>
                  <a:cs typeface="+mn-lt"/>
                </a:rPr>
                <a:t>FASE 03</a:t>
              </a:r>
              <a:endParaRPr lang="pt-BR" sz="6000" b="1" i="1">
                <a:solidFill>
                  <a:srgbClr val="EA591B"/>
                </a:solidFill>
                <a:latin typeface="Aptos Display"/>
              </a:endParaRPr>
            </a:p>
          </p:txBody>
        </p:sp>
        <p:sp>
          <p:nvSpPr>
            <p:cNvPr id="4" name="CaixaDeTexto 3">
              <a:extLst>
                <a:ext uri="{FF2B5EF4-FFF2-40B4-BE49-F238E27FC236}">
                  <a16:creationId xmlns:a16="http://schemas.microsoft.com/office/drawing/2014/main" id="{E225BC59-9FB8-B86B-C51F-E869C735A523}"/>
                </a:ext>
              </a:extLst>
            </p:cNvPr>
            <p:cNvSpPr txBox="1"/>
            <p:nvPr/>
          </p:nvSpPr>
          <p:spPr>
            <a:xfrm>
              <a:off x="2751666" y="4698084"/>
              <a:ext cx="3048000" cy="923330"/>
            </a:xfrm>
            <a:prstGeom prst="rect">
              <a:avLst/>
            </a:prstGeom>
            <a:noFill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spAutoFit/>
            </a:bodyPr>
            <a:lstStyle/>
            <a:p>
              <a:pPr algn="ctr"/>
              <a:r>
                <a:rPr lang="pt-BR" b="1" dirty="0">
                  <a:ea typeface="+mn-lt"/>
                  <a:cs typeface="+mn-lt"/>
                </a:rPr>
                <a:t>Avaliação Técnica Profunda &amp; Mitigação de Risco</a:t>
              </a:r>
            </a:p>
            <a:p>
              <a:pPr algn="ctr"/>
              <a:r>
                <a:rPr lang="pt-BR" dirty="0">
                  <a:ea typeface="+mn-lt"/>
                  <a:cs typeface="+mn-lt"/>
                </a:rPr>
                <a:t>(Semanas 7–10)</a:t>
              </a:r>
            </a:p>
          </p:txBody>
        </p:sp>
        <p:pic>
          <p:nvPicPr>
            <p:cNvPr id="13" name="Imagem 12" descr="Logotipo&#10;&#10;O conteúdo gerado por IA pode estar incorreto.">
              <a:extLst>
                <a:ext uri="{FF2B5EF4-FFF2-40B4-BE49-F238E27FC236}">
                  <a16:creationId xmlns:a16="http://schemas.microsoft.com/office/drawing/2014/main" id="{F369398F-0E25-7091-47F6-8F176DAF6034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2065040" y="3830908"/>
              <a:ext cx="669848" cy="669848"/>
            </a:xfrm>
            <a:prstGeom prst="rect">
              <a:avLst/>
            </a:prstGeom>
          </p:spPr>
        </p:pic>
        <p:pic>
          <p:nvPicPr>
            <p:cNvPr id="16" name="Gráfico 15" descr="Livros com preenchimento sólido">
              <a:extLst>
                <a:ext uri="{FF2B5EF4-FFF2-40B4-BE49-F238E27FC236}">
                  <a16:creationId xmlns:a16="http://schemas.microsoft.com/office/drawing/2014/main" id="{26B974C8-D2B6-577C-0FD5-ECD4ADC82FD2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p:blipFill>
          <p:spPr>
            <a:xfrm>
              <a:off x="2125134" y="3892550"/>
              <a:ext cx="565150" cy="543984"/>
            </a:xfrm>
            <a:prstGeom prst="rect">
              <a:avLst/>
            </a:prstGeom>
          </p:spPr>
        </p:pic>
      </p:grpSp>
      <p:grpSp>
        <p:nvGrpSpPr>
          <p:cNvPr id="20" name="Agrupar 19">
            <a:extLst>
              <a:ext uri="{FF2B5EF4-FFF2-40B4-BE49-F238E27FC236}">
                <a16:creationId xmlns:a16="http://schemas.microsoft.com/office/drawing/2014/main" id="{DA37269B-77B3-C88C-2976-8F0A74E88A79}"/>
              </a:ext>
            </a:extLst>
          </p:cNvPr>
          <p:cNvGrpSpPr/>
          <p:nvPr/>
        </p:nvGrpSpPr>
        <p:grpSpPr>
          <a:xfrm>
            <a:off x="6287790" y="1470565"/>
            <a:ext cx="3639634" cy="1801349"/>
            <a:chOff x="6287790" y="1470565"/>
            <a:chExt cx="3639634" cy="1801349"/>
          </a:xfrm>
        </p:grpSpPr>
        <p:sp>
          <p:nvSpPr>
            <p:cNvPr id="5" name="CaixaDeTexto 4">
              <a:extLst>
                <a:ext uri="{FF2B5EF4-FFF2-40B4-BE49-F238E27FC236}">
                  <a16:creationId xmlns:a16="http://schemas.microsoft.com/office/drawing/2014/main" id="{FEFF2236-FDAF-0FDF-6E07-70115F083A94}"/>
                </a:ext>
              </a:extLst>
            </p:cNvPr>
            <p:cNvSpPr txBox="1"/>
            <p:nvPr/>
          </p:nvSpPr>
          <p:spPr>
            <a:xfrm>
              <a:off x="7021396" y="1470565"/>
              <a:ext cx="2906028" cy="1015663"/>
            </a:xfrm>
            <a:prstGeom prst="rect">
              <a:avLst/>
            </a:prstGeom>
            <a:noFill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spAutoFit/>
            </a:bodyPr>
            <a:lstStyle/>
            <a:p>
              <a:pPr algn="ctr"/>
              <a:r>
                <a:rPr lang="pt-BR" sz="6000" b="1" dirty="0">
                  <a:solidFill>
                    <a:srgbClr val="EA591B"/>
                  </a:solidFill>
                  <a:latin typeface="Aptos Display"/>
                  <a:ea typeface="+mn-lt"/>
                  <a:cs typeface="+mn-lt"/>
                </a:rPr>
                <a:t>FASE 02</a:t>
              </a:r>
              <a:endParaRPr lang="pt-BR" sz="6000" b="1" i="1" dirty="0">
                <a:solidFill>
                  <a:srgbClr val="EA591B"/>
                </a:solidFill>
                <a:latin typeface="Aptos Display"/>
              </a:endParaRPr>
            </a:p>
          </p:txBody>
        </p:sp>
        <p:sp>
          <p:nvSpPr>
            <p:cNvPr id="7" name="CaixaDeTexto 6">
              <a:extLst>
                <a:ext uri="{FF2B5EF4-FFF2-40B4-BE49-F238E27FC236}">
                  <a16:creationId xmlns:a16="http://schemas.microsoft.com/office/drawing/2014/main" id="{22E91F9E-DE40-4C92-017F-34F5B233D1C3}"/>
                </a:ext>
              </a:extLst>
            </p:cNvPr>
            <p:cNvSpPr txBox="1"/>
            <p:nvPr/>
          </p:nvSpPr>
          <p:spPr>
            <a:xfrm>
              <a:off x="7016749" y="2348584"/>
              <a:ext cx="2889250" cy="923330"/>
            </a:xfrm>
            <a:prstGeom prst="rect">
              <a:avLst/>
            </a:prstGeom>
            <a:noFill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spAutoFit/>
            </a:bodyPr>
            <a:lstStyle/>
            <a:p>
              <a:pPr algn="ctr"/>
              <a:r>
                <a:rPr lang="pt-BR" b="1" dirty="0">
                  <a:ea typeface="+mn-lt"/>
                  <a:cs typeface="+mn-lt"/>
                </a:rPr>
                <a:t>Atração Ativa e Pipeline Qualificado</a:t>
              </a:r>
              <a:r>
                <a:rPr lang="pt-BR" dirty="0">
                  <a:ea typeface="+mn-lt"/>
                  <a:cs typeface="+mn-lt"/>
                </a:rPr>
                <a:t> (Semanas 3–6)</a:t>
              </a:r>
            </a:p>
          </p:txBody>
        </p:sp>
        <p:pic>
          <p:nvPicPr>
            <p:cNvPr id="12" name="Imagem 11" descr="Logotipo&#10;&#10;O conteúdo gerado por IA pode estar incorreto.">
              <a:extLst>
                <a:ext uri="{FF2B5EF4-FFF2-40B4-BE49-F238E27FC236}">
                  <a16:creationId xmlns:a16="http://schemas.microsoft.com/office/drawing/2014/main" id="{152A8E3C-2D57-0B9A-FEAE-4F7279775BC8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6287790" y="1640158"/>
              <a:ext cx="669848" cy="669848"/>
            </a:xfrm>
            <a:prstGeom prst="rect">
              <a:avLst/>
            </a:prstGeom>
          </p:spPr>
        </p:pic>
        <p:pic>
          <p:nvPicPr>
            <p:cNvPr id="17" name="Gráfico 16" descr="Crescimento Comercial com preenchimento sólido">
              <a:extLst>
                <a:ext uri="{FF2B5EF4-FFF2-40B4-BE49-F238E27FC236}">
                  <a16:creationId xmlns:a16="http://schemas.microsoft.com/office/drawing/2014/main" id="{05FB6794-F2B2-CEA6-9421-16D4B3F1D60E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p:blipFill>
          <p:spPr>
            <a:xfrm>
              <a:off x="6332009" y="1696508"/>
              <a:ext cx="575733" cy="586317"/>
            </a:xfrm>
            <a:prstGeom prst="rect">
              <a:avLst/>
            </a:prstGeom>
          </p:spPr>
        </p:pic>
      </p:grpSp>
      <p:grpSp>
        <p:nvGrpSpPr>
          <p:cNvPr id="22" name="Agrupar 21">
            <a:extLst>
              <a:ext uri="{FF2B5EF4-FFF2-40B4-BE49-F238E27FC236}">
                <a16:creationId xmlns:a16="http://schemas.microsoft.com/office/drawing/2014/main" id="{A77D8F36-9332-99FB-B4FC-AD652C5F7626}"/>
              </a:ext>
            </a:extLst>
          </p:cNvPr>
          <p:cNvGrpSpPr/>
          <p:nvPr/>
        </p:nvGrpSpPr>
        <p:grpSpPr>
          <a:xfrm>
            <a:off x="6273800" y="3714231"/>
            <a:ext cx="3727448" cy="1811933"/>
            <a:chOff x="6273800" y="3714231"/>
            <a:chExt cx="3727448" cy="1811933"/>
          </a:xfrm>
        </p:grpSpPr>
        <p:sp>
          <p:nvSpPr>
            <p:cNvPr id="8" name="CaixaDeTexto 7">
              <a:extLst>
                <a:ext uri="{FF2B5EF4-FFF2-40B4-BE49-F238E27FC236}">
                  <a16:creationId xmlns:a16="http://schemas.microsoft.com/office/drawing/2014/main" id="{ED4B50EF-52F1-48E4-6221-3C75C72074B4}"/>
                </a:ext>
              </a:extLst>
            </p:cNvPr>
            <p:cNvSpPr txBox="1"/>
            <p:nvPr/>
          </p:nvSpPr>
          <p:spPr>
            <a:xfrm>
              <a:off x="7021395" y="3714231"/>
              <a:ext cx="2906028" cy="1015663"/>
            </a:xfrm>
            <a:prstGeom prst="rect">
              <a:avLst/>
            </a:prstGeom>
            <a:noFill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spAutoFit/>
            </a:bodyPr>
            <a:lstStyle/>
            <a:p>
              <a:pPr algn="ctr"/>
              <a:r>
                <a:rPr lang="pt-BR" sz="6000" b="1" dirty="0">
                  <a:solidFill>
                    <a:srgbClr val="EA591B"/>
                  </a:solidFill>
                  <a:latin typeface="Aptos Display"/>
                  <a:ea typeface="+mn-lt"/>
                  <a:cs typeface="+mn-lt"/>
                </a:rPr>
                <a:t>FASE 04</a:t>
              </a:r>
              <a:endParaRPr lang="pt-BR" sz="6000" b="1" i="1">
                <a:solidFill>
                  <a:srgbClr val="EA591B"/>
                </a:solidFill>
                <a:latin typeface="Aptos Display"/>
              </a:endParaRPr>
            </a:p>
          </p:txBody>
        </p:sp>
        <p:sp>
          <p:nvSpPr>
            <p:cNvPr id="9" name="CaixaDeTexto 8">
              <a:extLst>
                <a:ext uri="{FF2B5EF4-FFF2-40B4-BE49-F238E27FC236}">
                  <a16:creationId xmlns:a16="http://schemas.microsoft.com/office/drawing/2014/main" id="{BF77BE52-9312-5F72-43CA-E227AC672E1B}"/>
                </a:ext>
              </a:extLst>
            </p:cNvPr>
            <p:cNvSpPr txBox="1"/>
            <p:nvPr/>
          </p:nvSpPr>
          <p:spPr>
            <a:xfrm>
              <a:off x="6953248" y="4602834"/>
              <a:ext cx="3048000" cy="923330"/>
            </a:xfrm>
            <a:prstGeom prst="rect">
              <a:avLst/>
            </a:prstGeom>
            <a:noFill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spAutoFit/>
            </a:bodyPr>
            <a:lstStyle/>
            <a:p>
              <a:pPr algn="ctr"/>
              <a:r>
                <a:rPr lang="pt-BR" b="1" dirty="0">
                  <a:ea typeface="+mn-lt"/>
                  <a:cs typeface="+mn-lt"/>
                </a:rPr>
                <a:t>Decisão, Oferta e Integração Acelerada</a:t>
              </a:r>
              <a:r>
                <a:rPr lang="pt-BR" dirty="0">
                  <a:ea typeface="+mn-lt"/>
                  <a:cs typeface="+mn-lt"/>
                </a:rPr>
                <a:t> (Semanas 11–12)</a:t>
              </a:r>
            </a:p>
          </p:txBody>
        </p:sp>
        <p:pic>
          <p:nvPicPr>
            <p:cNvPr id="14" name="Imagem 13" descr="Logotipo&#10;&#10;O conteúdo gerado por IA pode estar incorreto.">
              <a:extLst>
                <a:ext uri="{FF2B5EF4-FFF2-40B4-BE49-F238E27FC236}">
                  <a16:creationId xmlns:a16="http://schemas.microsoft.com/office/drawing/2014/main" id="{608E9B8D-1EB2-3364-F9C2-DD992DD34FCB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6277206" y="3830907"/>
              <a:ext cx="669848" cy="669848"/>
            </a:xfrm>
            <a:prstGeom prst="rect">
              <a:avLst/>
            </a:prstGeom>
          </p:spPr>
        </p:pic>
        <p:pic>
          <p:nvPicPr>
            <p:cNvPr id="18" name="Gráfico 17" descr="Aperto de mão com preenchimento sólido">
              <a:extLst>
                <a:ext uri="{FF2B5EF4-FFF2-40B4-BE49-F238E27FC236}">
                  <a16:creationId xmlns:a16="http://schemas.microsoft.com/office/drawing/2014/main" id="{EC621D06-607B-95EB-1681-AC27718569F2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p:blipFill>
          <p:spPr>
            <a:xfrm>
              <a:off x="6273800" y="3829050"/>
              <a:ext cx="670984" cy="670983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371304526"/>
      </p:ext>
    </p:extLst>
  </p:cSld>
  <p:clrMapOvr>
    <a:masterClrMapping/>
  </p:clrMapOvr>
  <p:transition spd="med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58DC0C24-6D93-BEAC-B8EA-6B9E0EE8999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aixaDeTexto 5">
            <a:extLst>
              <a:ext uri="{FF2B5EF4-FFF2-40B4-BE49-F238E27FC236}">
                <a16:creationId xmlns:a16="http://schemas.microsoft.com/office/drawing/2014/main" id="{7DFAF89F-0951-50ED-A8CC-C4B8B9F68B98}"/>
              </a:ext>
            </a:extLst>
          </p:cNvPr>
          <p:cNvSpPr txBox="1"/>
          <p:nvPr/>
        </p:nvSpPr>
        <p:spPr>
          <a:xfrm>
            <a:off x="2449396" y="1999733"/>
            <a:ext cx="7298111" cy="286232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pt-BR" sz="6000" b="1" dirty="0">
                <a:solidFill>
                  <a:schemeClr val="bg1"/>
                </a:solidFill>
                <a:latin typeface="Aptos Display"/>
                <a:ea typeface="+mn-lt"/>
                <a:cs typeface="+mn-lt"/>
              </a:rPr>
              <a:t>Alinhamento</a:t>
            </a:r>
            <a:r>
              <a:rPr lang="pt-BR" sz="6000" dirty="0">
                <a:solidFill>
                  <a:schemeClr val="bg1"/>
                </a:solidFill>
                <a:latin typeface="Aptos Display"/>
                <a:ea typeface="+mn-lt"/>
                <a:cs typeface="+mn-lt"/>
              </a:rPr>
              <a:t> de Perfil Técnico e Comportamental</a:t>
            </a:r>
            <a:endParaRPr lang="pt-BR" dirty="0">
              <a:solidFill>
                <a:schemeClr val="bg1"/>
              </a:solidFill>
            </a:endParaRPr>
          </a:p>
        </p:txBody>
      </p:sp>
      <p:sp>
        <p:nvSpPr>
          <p:cNvPr id="8" name="CaixaDeTexto 7">
            <a:extLst>
              <a:ext uri="{FF2B5EF4-FFF2-40B4-BE49-F238E27FC236}">
                <a16:creationId xmlns:a16="http://schemas.microsoft.com/office/drawing/2014/main" id="{6D62388D-9C54-6EAF-57E9-93ECA34A287A}"/>
              </a:ext>
            </a:extLst>
          </p:cNvPr>
          <p:cNvSpPr txBox="1"/>
          <p:nvPr/>
        </p:nvSpPr>
        <p:spPr>
          <a:xfrm>
            <a:off x="9094181" y="276201"/>
            <a:ext cx="2743200" cy="276999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pt-BR" sz="1200" dirty="0">
                <a:solidFill>
                  <a:schemeClr val="bg1"/>
                </a:solidFill>
              </a:rPr>
              <a:t>Jefferson Rodrigues Pena</a:t>
            </a:r>
            <a:endParaRPr lang="pt-BR" dirty="0">
              <a:solidFill>
                <a:schemeClr val="bg1"/>
              </a:solidFill>
            </a:endParaRPr>
          </a:p>
        </p:txBody>
      </p:sp>
      <p:sp>
        <p:nvSpPr>
          <p:cNvPr id="2" name="CaixaDeTexto 1">
            <a:extLst>
              <a:ext uri="{FF2B5EF4-FFF2-40B4-BE49-F238E27FC236}">
                <a16:creationId xmlns:a16="http://schemas.microsoft.com/office/drawing/2014/main" id="{443F7A7F-A7D9-C4B6-379E-5AC58F978E2F}"/>
              </a:ext>
            </a:extLst>
          </p:cNvPr>
          <p:cNvSpPr txBox="1"/>
          <p:nvPr/>
        </p:nvSpPr>
        <p:spPr>
          <a:xfrm>
            <a:off x="331181" y="276201"/>
            <a:ext cx="2743200" cy="276999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pt-BR" sz="1200" dirty="0">
                <a:solidFill>
                  <a:schemeClr val="bg1"/>
                </a:solidFill>
              </a:rPr>
              <a:t>Case - Itaú</a:t>
            </a:r>
            <a:endParaRPr lang="pt-BR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1810760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85EE84B4-E6C2-CBE5-5F76-968554794BD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ixaDeTexto 1">
            <a:extLst>
              <a:ext uri="{FF2B5EF4-FFF2-40B4-BE49-F238E27FC236}">
                <a16:creationId xmlns:a16="http://schemas.microsoft.com/office/drawing/2014/main" id="{A91F8684-2948-F392-25DD-85B12AC9AE73}"/>
              </a:ext>
            </a:extLst>
          </p:cNvPr>
          <p:cNvSpPr txBox="1"/>
          <p:nvPr/>
        </p:nvSpPr>
        <p:spPr>
          <a:xfrm>
            <a:off x="467214" y="1029679"/>
            <a:ext cx="2166228" cy="535531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pt-BR" sz="2000" b="1" dirty="0" err="1">
                <a:solidFill>
                  <a:srgbClr val="010066"/>
                </a:solidFill>
                <a:ea typeface="+mn-lt"/>
                <a:cs typeface="+mn-lt"/>
              </a:rPr>
              <a:t>Kick</a:t>
            </a:r>
            <a:r>
              <a:rPr lang="pt-BR" sz="2000" b="1" dirty="0">
                <a:solidFill>
                  <a:srgbClr val="010066"/>
                </a:solidFill>
                <a:ea typeface="+mn-lt"/>
                <a:cs typeface="+mn-lt"/>
              </a:rPr>
              <a:t>-off estratégico com líderes de negócio e tecnologia</a:t>
            </a:r>
            <a:endParaRPr lang="pt-BR" b="1">
              <a:solidFill>
                <a:srgbClr val="010066"/>
              </a:solidFill>
            </a:endParaRPr>
          </a:p>
          <a:p>
            <a:endParaRPr lang="pt-BR" dirty="0">
              <a:solidFill>
                <a:srgbClr val="010066"/>
              </a:solidFill>
            </a:endParaRPr>
          </a:p>
          <a:p>
            <a:r>
              <a:rPr lang="pt-BR" sz="1400" dirty="0">
                <a:solidFill>
                  <a:srgbClr val="010066"/>
                </a:solidFill>
                <a:ea typeface="+mn-lt"/>
                <a:cs typeface="+mn-lt"/>
              </a:rPr>
              <a:t>Conduzi reuniões estruturadas com os Heads de IA, Engenharia e Produto para compreender a fundo os desafios atuais e futuros em </a:t>
            </a:r>
            <a:r>
              <a:rPr lang="pt-BR" sz="1400" dirty="0" err="1">
                <a:solidFill>
                  <a:srgbClr val="010066"/>
                </a:solidFill>
                <a:ea typeface="+mn-lt"/>
                <a:cs typeface="+mn-lt"/>
              </a:rPr>
              <a:t>GenIA</a:t>
            </a:r>
            <a:r>
              <a:rPr lang="pt-BR" sz="1400" dirty="0">
                <a:solidFill>
                  <a:srgbClr val="010066"/>
                </a:solidFill>
                <a:ea typeface="+mn-lt"/>
                <a:cs typeface="+mn-lt"/>
              </a:rPr>
              <a:t>. Esse alinhamento permitiu obter clareza sobre o impacto esperado das contratações no negócio e orientar a estratégia de</a:t>
            </a:r>
            <a:endParaRPr lang="pt-BR" sz="1400" dirty="0">
              <a:solidFill>
                <a:srgbClr val="010066"/>
              </a:solidFill>
            </a:endParaRPr>
          </a:p>
          <a:p>
            <a:r>
              <a:rPr lang="pt-BR" sz="1400" dirty="0">
                <a:solidFill>
                  <a:srgbClr val="010066"/>
                </a:solidFill>
                <a:ea typeface="+mn-lt"/>
                <a:cs typeface="+mn-lt"/>
              </a:rPr>
              <a:t>atração de forma precisa e conectada às prioridades da área.</a:t>
            </a:r>
          </a:p>
          <a:p>
            <a:endParaRPr lang="pt-BR" sz="1400" dirty="0">
              <a:solidFill>
                <a:srgbClr val="010066"/>
              </a:solidFill>
            </a:endParaRPr>
          </a:p>
        </p:txBody>
      </p:sp>
      <p:sp>
        <p:nvSpPr>
          <p:cNvPr id="11" name="Retângulo 10">
            <a:extLst>
              <a:ext uri="{FF2B5EF4-FFF2-40B4-BE49-F238E27FC236}">
                <a16:creationId xmlns:a16="http://schemas.microsoft.com/office/drawing/2014/main" id="{591B4767-A0AF-5EC0-F80F-A8B7337E6829}"/>
              </a:ext>
            </a:extLst>
          </p:cNvPr>
          <p:cNvSpPr/>
          <p:nvPr/>
        </p:nvSpPr>
        <p:spPr>
          <a:xfrm>
            <a:off x="3202361" y="-4131"/>
            <a:ext cx="3063229" cy="6866259"/>
          </a:xfrm>
          <a:prstGeom prst="rect">
            <a:avLst/>
          </a:prstGeom>
          <a:solidFill>
            <a:srgbClr val="F8800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2" name="Retângulo 11">
            <a:extLst>
              <a:ext uri="{FF2B5EF4-FFF2-40B4-BE49-F238E27FC236}">
                <a16:creationId xmlns:a16="http://schemas.microsoft.com/office/drawing/2014/main" id="{947AE50F-EEDD-6DFB-46C0-7F20CDA4D071}"/>
              </a:ext>
            </a:extLst>
          </p:cNvPr>
          <p:cNvSpPr/>
          <p:nvPr/>
        </p:nvSpPr>
        <p:spPr>
          <a:xfrm>
            <a:off x="6260943" y="-4132"/>
            <a:ext cx="2967979" cy="6866259"/>
          </a:xfrm>
          <a:prstGeom prst="rect">
            <a:avLst/>
          </a:prstGeom>
          <a:solidFill>
            <a:srgbClr val="FF620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3" name="Retângulo 12">
            <a:extLst>
              <a:ext uri="{FF2B5EF4-FFF2-40B4-BE49-F238E27FC236}">
                <a16:creationId xmlns:a16="http://schemas.microsoft.com/office/drawing/2014/main" id="{299B075D-D274-60EB-227F-EFA11DAABAA3}"/>
              </a:ext>
            </a:extLst>
          </p:cNvPr>
          <p:cNvSpPr/>
          <p:nvPr/>
        </p:nvSpPr>
        <p:spPr>
          <a:xfrm>
            <a:off x="9224278" y="-4131"/>
            <a:ext cx="2967979" cy="6866259"/>
          </a:xfrm>
          <a:prstGeom prst="rect">
            <a:avLst/>
          </a:prstGeom>
          <a:solidFill>
            <a:srgbClr val="EA591B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6" name="Retângulo 15">
            <a:extLst>
              <a:ext uri="{FF2B5EF4-FFF2-40B4-BE49-F238E27FC236}">
                <a16:creationId xmlns:a16="http://schemas.microsoft.com/office/drawing/2014/main" id="{D83F67C2-F9BE-63A9-C729-BBB1C4957B60}"/>
              </a:ext>
            </a:extLst>
          </p:cNvPr>
          <p:cNvSpPr/>
          <p:nvPr/>
        </p:nvSpPr>
        <p:spPr>
          <a:xfrm>
            <a:off x="3646861" y="228702"/>
            <a:ext cx="8026812" cy="738510"/>
          </a:xfrm>
          <a:prstGeom prst="rect">
            <a:avLst/>
          </a:prstGeom>
          <a:solidFill>
            <a:srgbClr val="0131F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5" name="CaixaDeTexto 14">
            <a:extLst>
              <a:ext uri="{FF2B5EF4-FFF2-40B4-BE49-F238E27FC236}">
                <a16:creationId xmlns:a16="http://schemas.microsoft.com/office/drawing/2014/main" id="{D4D39E68-F872-3151-D594-138664C61259}"/>
              </a:ext>
            </a:extLst>
          </p:cNvPr>
          <p:cNvSpPr txBox="1"/>
          <p:nvPr/>
        </p:nvSpPr>
        <p:spPr>
          <a:xfrm>
            <a:off x="3917380" y="405262"/>
            <a:ext cx="7743644" cy="400110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pt-BR" sz="2000" b="1" dirty="0">
                <a:solidFill>
                  <a:schemeClr val="bg1"/>
                </a:solidFill>
                <a:ea typeface="+mn-lt"/>
                <a:cs typeface="+mn-lt"/>
              </a:rPr>
              <a:t>Definição detalhada dos perfis-alvo</a:t>
            </a:r>
            <a:r>
              <a:rPr lang="pt-BR" sz="2000" dirty="0">
                <a:solidFill>
                  <a:schemeClr val="bg1"/>
                </a:solidFill>
                <a:ea typeface="+mn-lt"/>
                <a:cs typeface="+mn-lt"/>
              </a:rPr>
              <a:t>: Separação clara entre papéis:</a:t>
            </a:r>
            <a:endParaRPr lang="pt-BR" dirty="0">
              <a:solidFill>
                <a:schemeClr val="bg1"/>
              </a:solidFill>
            </a:endParaRPr>
          </a:p>
        </p:txBody>
      </p:sp>
      <p:sp>
        <p:nvSpPr>
          <p:cNvPr id="17" name="CaixaDeTexto 16">
            <a:extLst>
              <a:ext uri="{FF2B5EF4-FFF2-40B4-BE49-F238E27FC236}">
                <a16:creationId xmlns:a16="http://schemas.microsoft.com/office/drawing/2014/main" id="{7CE21546-7B60-16E9-4969-B0F275B3B72C}"/>
              </a:ext>
            </a:extLst>
          </p:cNvPr>
          <p:cNvSpPr txBox="1"/>
          <p:nvPr/>
        </p:nvSpPr>
        <p:spPr>
          <a:xfrm>
            <a:off x="3642213" y="1347179"/>
            <a:ext cx="2166228" cy="4401205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pt-BR" sz="2000" b="1">
                <a:solidFill>
                  <a:schemeClr val="bg1"/>
                </a:solidFill>
                <a:ea typeface="+mn-lt"/>
                <a:cs typeface="+mn-lt"/>
              </a:rPr>
              <a:t>Cientista de Dados (GenIA)</a:t>
            </a:r>
            <a:endParaRPr lang="pt-BR" b="1">
              <a:solidFill>
                <a:schemeClr val="bg1"/>
              </a:solidFill>
            </a:endParaRPr>
          </a:p>
          <a:p>
            <a:endParaRPr lang="pt-BR"/>
          </a:p>
          <a:p>
            <a:pPr marL="342900" indent="-342900">
              <a:buFont typeface="Arial"/>
              <a:buChar char="•"/>
            </a:pPr>
            <a:r>
              <a:rPr lang="pt-BR" sz="1600" dirty="0">
                <a:solidFill>
                  <a:schemeClr val="bg1"/>
                </a:solidFill>
                <a:ea typeface="+mn-lt"/>
                <a:cs typeface="+mn-lt"/>
              </a:rPr>
              <a:t>Modelagem avançada (</a:t>
            </a:r>
            <a:r>
              <a:rPr lang="pt-BR" sz="1600" dirty="0" err="1">
                <a:solidFill>
                  <a:schemeClr val="bg1"/>
                </a:solidFill>
                <a:ea typeface="+mn-lt"/>
                <a:cs typeface="+mn-lt"/>
              </a:rPr>
              <a:t>LLMs</a:t>
            </a:r>
            <a:r>
              <a:rPr lang="pt-BR" sz="1600" dirty="0">
                <a:solidFill>
                  <a:schemeClr val="bg1"/>
                </a:solidFill>
                <a:ea typeface="+mn-lt"/>
                <a:cs typeface="+mn-lt"/>
              </a:rPr>
              <a:t>, NLP, visão computacional)</a:t>
            </a:r>
            <a:endParaRPr lang="pt-BR" sz="1600" dirty="0">
              <a:solidFill>
                <a:schemeClr val="bg1"/>
              </a:solidFill>
            </a:endParaRPr>
          </a:p>
          <a:p>
            <a:pPr marL="285750" indent="-285750">
              <a:buFont typeface="Arial"/>
              <a:buChar char="•"/>
            </a:pPr>
            <a:endParaRPr lang="pt-BR" sz="1600" dirty="0"/>
          </a:p>
          <a:p>
            <a:pPr marL="342900" indent="-342900">
              <a:buFont typeface="Arial"/>
              <a:buChar char="•"/>
            </a:pPr>
            <a:r>
              <a:rPr lang="pt-BR" sz="1600" dirty="0">
                <a:solidFill>
                  <a:schemeClr val="bg1"/>
                </a:solidFill>
                <a:ea typeface="+mn-lt"/>
                <a:cs typeface="+mn-lt"/>
              </a:rPr>
              <a:t>Experimentação, validação e métricas de modelos</a:t>
            </a:r>
            <a:endParaRPr lang="pt-BR" sz="1600" dirty="0">
              <a:solidFill>
                <a:schemeClr val="bg1"/>
              </a:solidFill>
            </a:endParaRPr>
          </a:p>
          <a:p>
            <a:pPr marL="285750" indent="-285750">
              <a:buFont typeface="Arial"/>
              <a:buChar char="•"/>
            </a:pPr>
            <a:endParaRPr lang="pt-BR" sz="1600" dirty="0"/>
          </a:p>
          <a:p>
            <a:pPr marL="342900" indent="-342900">
              <a:buFont typeface="Arial"/>
              <a:buChar char="•"/>
            </a:pPr>
            <a:r>
              <a:rPr lang="pt-BR" sz="1600" dirty="0">
                <a:solidFill>
                  <a:schemeClr val="bg1"/>
                </a:solidFill>
                <a:ea typeface="+mn-lt"/>
                <a:cs typeface="+mn-lt"/>
              </a:rPr>
              <a:t>Forte base estatística e matemática</a:t>
            </a:r>
            <a:endParaRPr lang="pt-BR" sz="1600" dirty="0">
              <a:solidFill>
                <a:schemeClr val="bg1"/>
              </a:solidFill>
            </a:endParaRPr>
          </a:p>
          <a:p>
            <a:endParaRPr lang="pt-BR" sz="1400" dirty="0"/>
          </a:p>
        </p:txBody>
      </p:sp>
      <p:sp>
        <p:nvSpPr>
          <p:cNvPr id="18" name="CaixaDeTexto 17">
            <a:extLst>
              <a:ext uri="{FF2B5EF4-FFF2-40B4-BE49-F238E27FC236}">
                <a16:creationId xmlns:a16="http://schemas.microsoft.com/office/drawing/2014/main" id="{DBE183ED-132D-3162-681A-F37D0613AC63}"/>
              </a:ext>
            </a:extLst>
          </p:cNvPr>
          <p:cNvSpPr txBox="1"/>
          <p:nvPr/>
        </p:nvSpPr>
        <p:spPr>
          <a:xfrm>
            <a:off x="6711379" y="1347178"/>
            <a:ext cx="2166228" cy="4462760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pt-BR" sz="2000" b="1">
                <a:solidFill>
                  <a:schemeClr val="bg1"/>
                </a:solidFill>
                <a:ea typeface="+mn-lt"/>
                <a:cs typeface="+mn-lt"/>
              </a:rPr>
              <a:t>Engenheiro de Machine Learning</a:t>
            </a:r>
            <a:endParaRPr lang="pt-BR">
              <a:solidFill>
                <a:schemeClr val="bg1"/>
              </a:solidFill>
            </a:endParaRPr>
          </a:p>
          <a:p>
            <a:endParaRPr lang="pt-BR"/>
          </a:p>
          <a:p>
            <a:pPr marL="285750" indent="-285750">
              <a:buFont typeface="Arial"/>
              <a:buChar char="•"/>
            </a:pPr>
            <a:r>
              <a:rPr lang="pt-BR" sz="1600" err="1">
                <a:solidFill>
                  <a:schemeClr val="bg1"/>
                </a:solidFill>
                <a:ea typeface="+mn-lt"/>
                <a:cs typeface="+mn-lt"/>
              </a:rPr>
              <a:t>Deploy</a:t>
            </a:r>
            <a:r>
              <a:rPr lang="pt-BR" sz="1600" dirty="0">
                <a:solidFill>
                  <a:schemeClr val="bg1"/>
                </a:solidFill>
                <a:ea typeface="+mn-lt"/>
                <a:cs typeface="+mn-lt"/>
              </a:rPr>
              <a:t> e escalabilidade de modelos em produção</a:t>
            </a:r>
            <a:endParaRPr lang="pt-BR" sz="1600" dirty="0">
              <a:solidFill>
                <a:schemeClr val="bg1"/>
              </a:solidFill>
            </a:endParaRPr>
          </a:p>
          <a:p>
            <a:pPr marL="285750" indent="-285750">
              <a:buFont typeface="Arial"/>
              <a:buChar char="•"/>
            </a:pPr>
            <a:endParaRPr lang="pt-BR" sz="1600" dirty="0"/>
          </a:p>
          <a:p>
            <a:pPr marL="285750" indent="-285750">
              <a:buFont typeface="Arial"/>
              <a:buChar char="•"/>
            </a:pPr>
            <a:r>
              <a:rPr lang="pt-BR" sz="1600" err="1">
                <a:solidFill>
                  <a:schemeClr val="bg1"/>
                </a:solidFill>
                <a:ea typeface="+mn-lt"/>
                <a:cs typeface="+mn-lt"/>
              </a:rPr>
              <a:t>MLOps</a:t>
            </a:r>
            <a:r>
              <a:rPr lang="pt-BR" sz="1600" dirty="0">
                <a:solidFill>
                  <a:schemeClr val="bg1"/>
                </a:solidFill>
                <a:ea typeface="+mn-lt"/>
                <a:cs typeface="+mn-lt"/>
              </a:rPr>
              <a:t>, pipelines, versionamento e monitoramento</a:t>
            </a:r>
            <a:endParaRPr lang="pt-BR" sz="1600" dirty="0">
              <a:solidFill>
                <a:schemeClr val="bg1"/>
              </a:solidFill>
            </a:endParaRPr>
          </a:p>
          <a:p>
            <a:pPr marL="285750" indent="-285750">
              <a:buFont typeface="Arial"/>
              <a:buChar char="•"/>
            </a:pPr>
            <a:endParaRPr lang="pt-BR" sz="1600" dirty="0"/>
          </a:p>
          <a:p>
            <a:pPr marL="285750" indent="-285750">
              <a:buFont typeface="Arial"/>
              <a:buChar char="•"/>
            </a:pPr>
            <a:r>
              <a:rPr lang="pt-BR" sz="1600" dirty="0">
                <a:solidFill>
                  <a:schemeClr val="bg1"/>
                </a:solidFill>
                <a:ea typeface="+mn-lt"/>
                <a:cs typeface="+mn-lt"/>
              </a:rPr>
              <a:t>Integração com arquitetura de dados e sistemas</a:t>
            </a:r>
            <a:endParaRPr lang="pt-BR" sz="1600" dirty="0">
              <a:solidFill>
                <a:schemeClr val="bg1"/>
              </a:solidFill>
            </a:endParaRPr>
          </a:p>
          <a:p>
            <a:endParaRPr lang="pt-BR" sz="1400" dirty="0"/>
          </a:p>
        </p:txBody>
      </p:sp>
      <p:sp>
        <p:nvSpPr>
          <p:cNvPr id="19" name="CaixaDeTexto 18">
            <a:extLst>
              <a:ext uri="{FF2B5EF4-FFF2-40B4-BE49-F238E27FC236}">
                <a16:creationId xmlns:a16="http://schemas.microsoft.com/office/drawing/2014/main" id="{352114BE-CFB6-9073-B22B-98F8BAEFE385}"/>
              </a:ext>
            </a:extLst>
          </p:cNvPr>
          <p:cNvSpPr txBox="1"/>
          <p:nvPr/>
        </p:nvSpPr>
        <p:spPr>
          <a:xfrm>
            <a:off x="9515962" y="1347177"/>
            <a:ext cx="2367311" cy="5509200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pt-BR" sz="2000" b="1" dirty="0">
                <a:solidFill>
                  <a:schemeClr val="bg1"/>
                </a:solidFill>
                <a:ea typeface="+mn-lt"/>
                <a:cs typeface="+mn-lt"/>
              </a:rPr>
              <a:t>Mapeamento de competências técnicas essenciais</a:t>
            </a:r>
            <a:endParaRPr lang="pt-BR" b="1" dirty="0">
              <a:solidFill>
                <a:schemeClr val="bg1"/>
              </a:solidFill>
            </a:endParaRPr>
          </a:p>
          <a:p>
            <a:endParaRPr lang="pt-BR"/>
          </a:p>
          <a:p>
            <a:pPr marL="285750" indent="-285750">
              <a:buFont typeface="Arial"/>
              <a:buChar char="•"/>
            </a:pPr>
            <a:r>
              <a:rPr lang="pt-BR" sz="1600" dirty="0">
                <a:solidFill>
                  <a:schemeClr val="bg1"/>
                </a:solidFill>
                <a:ea typeface="+mn-lt"/>
                <a:cs typeface="+mn-lt"/>
              </a:rPr>
              <a:t>Stack obrigatória vs. desejável (Python, </a:t>
            </a:r>
            <a:r>
              <a:rPr lang="pt-BR" sz="1600" err="1">
                <a:solidFill>
                  <a:schemeClr val="bg1"/>
                </a:solidFill>
                <a:ea typeface="+mn-lt"/>
                <a:cs typeface="+mn-lt"/>
              </a:rPr>
              <a:t>PyTorch</a:t>
            </a:r>
            <a:r>
              <a:rPr lang="pt-BR" sz="1600" dirty="0">
                <a:solidFill>
                  <a:schemeClr val="bg1"/>
                </a:solidFill>
                <a:ea typeface="+mn-lt"/>
                <a:cs typeface="+mn-lt"/>
              </a:rPr>
              <a:t>, </a:t>
            </a:r>
            <a:r>
              <a:rPr lang="pt-BR" sz="1600" err="1">
                <a:solidFill>
                  <a:schemeClr val="bg1"/>
                </a:solidFill>
                <a:ea typeface="+mn-lt"/>
                <a:cs typeface="+mn-lt"/>
              </a:rPr>
              <a:t>TensorFlow</a:t>
            </a:r>
            <a:r>
              <a:rPr lang="pt-BR" sz="1600" dirty="0">
                <a:solidFill>
                  <a:schemeClr val="bg1"/>
                </a:solidFill>
                <a:ea typeface="+mn-lt"/>
                <a:cs typeface="+mn-lt"/>
              </a:rPr>
              <a:t>, </a:t>
            </a:r>
            <a:r>
              <a:rPr lang="pt-BR" sz="1600" err="1">
                <a:solidFill>
                  <a:schemeClr val="bg1"/>
                </a:solidFill>
                <a:ea typeface="+mn-lt"/>
                <a:cs typeface="+mn-lt"/>
              </a:rPr>
              <a:t>LangChain</a:t>
            </a:r>
            <a:r>
              <a:rPr lang="pt-BR" sz="1600" dirty="0">
                <a:solidFill>
                  <a:schemeClr val="bg1"/>
                </a:solidFill>
                <a:ea typeface="+mn-lt"/>
                <a:cs typeface="+mn-lt"/>
              </a:rPr>
              <a:t>, APIs de </a:t>
            </a:r>
            <a:r>
              <a:rPr lang="pt-BR" sz="1600" err="1">
                <a:solidFill>
                  <a:schemeClr val="bg1"/>
                </a:solidFill>
                <a:ea typeface="+mn-lt"/>
                <a:cs typeface="+mn-lt"/>
              </a:rPr>
              <a:t>LLMs</a:t>
            </a:r>
            <a:r>
              <a:rPr lang="pt-BR" sz="1600" dirty="0">
                <a:solidFill>
                  <a:schemeClr val="bg1"/>
                </a:solidFill>
                <a:ea typeface="+mn-lt"/>
                <a:cs typeface="+mn-lt"/>
              </a:rPr>
              <a:t>, etc.)</a:t>
            </a:r>
            <a:endParaRPr lang="pt-BR" sz="1600" dirty="0">
              <a:solidFill>
                <a:schemeClr val="bg1"/>
              </a:solidFill>
            </a:endParaRPr>
          </a:p>
          <a:p>
            <a:pPr marL="285750" indent="-285750">
              <a:buFont typeface="Arial"/>
              <a:buChar char="•"/>
            </a:pPr>
            <a:endParaRPr lang="pt-BR" sz="1600" dirty="0"/>
          </a:p>
          <a:p>
            <a:pPr marL="285750" indent="-285750">
              <a:buFont typeface="Arial"/>
              <a:buChar char="•"/>
            </a:pPr>
            <a:r>
              <a:rPr lang="pt-BR" sz="1600" dirty="0">
                <a:solidFill>
                  <a:schemeClr val="bg1"/>
                </a:solidFill>
                <a:ea typeface="+mn-lt"/>
                <a:cs typeface="+mn-lt"/>
              </a:rPr>
              <a:t>Nível esperado de senioridade (hands-on real vs. conceitual)</a:t>
            </a:r>
            <a:endParaRPr lang="pt-BR" sz="1600" dirty="0">
              <a:solidFill>
                <a:schemeClr val="bg1"/>
              </a:solidFill>
            </a:endParaRPr>
          </a:p>
          <a:p>
            <a:pPr marL="285750" indent="-285750">
              <a:buFont typeface="Arial"/>
              <a:buChar char="•"/>
            </a:pPr>
            <a:endParaRPr lang="pt-BR" sz="1600" dirty="0"/>
          </a:p>
          <a:p>
            <a:pPr marL="285750" indent="-285750">
              <a:buFont typeface="Arial"/>
              <a:buChar char="•"/>
            </a:pPr>
            <a:r>
              <a:rPr lang="pt-BR" sz="1600" dirty="0">
                <a:solidFill>
                  <a:schemeClr val="bg1"/>
                </a:solidFill>
                <a:ea typeface="+mn-lt"/>
                <a:cs typeface="+mn-lt"/>
              </a:rPr>
              <a:t>Experiência prática com projetos de IA Generativa em produção</a:t>
            </a:r>
            <a:endParaRPr lang="pt-BR" sz="1600" dirty="0">
              <a:solidFill>
                <a:schemeClr val="bg1"/>
              </a:solidFill>
            </a:endParaRPr>
          </a:p>
          <a:p>
            <a:endParaRPr lang="pt-BR" sz="1400" dirty="0"/>
          </a:p>
        </p:txBody>
      </p:sp>
      <p:pic>
        <p:nvPicPr>
          <p:cNvPr id="21" name="Imagem 20" descr="Logotipo&#10;&#10;O conteúdo gerado por IA pode estar incorreto.">
            <a:extLst>
              <a:ext uri="{FF2B5EF4-FFF2-40B4-BE49-F238E27FC236}">
                <a16:creationId xmlns:a16="http://schemas.microsoft.com/office/drawing/2014/main" id="{ADE945CC-1454-D890-D894-32430FF0055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1625" y="751159"/>
            <a:ext cx="214765" cy="2147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22776090"/>
      </p:ext>
    </p:extLst>
  </p:cSld>
  <p:clrMapOvr>
    <a:masterClrMapping/>
  </p:clrMapOvr>
  <p:transition spd="slow">
    <p:cover/>
  </p:transition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8773808D-931C-615D-5FAA-6FD2ABFCC9E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Retângulo 21">
            <a:extLst>
              <a:ext uri="{FF2B5EF4-FFF2-40B4-BE49-F238E27FC236}">
                <a16:creationId xmlns:a16="http://schemas.microsoft.com/office/drawing/2014/main" id="{A3039EF5-C5B9-65C4-0469-C867FD362EF4}"/>
              </a:ext>
            </a:extLst>
          </p:cNvPr>
          <p:cNvSpPr/>
          <p:nvPr/>
        </p:nvSpPr>
        <p:spPr>
          <a:xfrm>
            <a:off x="6091611" y="-4131"/>
            <a:ext cx="6100645" cy="6908592"/>
          </a:xfrm>
          <a:prstGeom prst="rect">
            <a:avLst/>
          </a:prstGeom>
          <a:solidFill>
            <a:srgbClr val="01006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4" name="Retângulo 23">
            <a:extLst>
              <a:ext uri="{FF2B5EF4-FFF2-40B4-BE49-F238E27FC236}">
                <a16:creationId xmlns:a16="http://schemas.microsoft.com/office/drawing/2014/main" id="{AB81AEEB-A1D3-95CE-9D3D-43827CA7356C}"/>
              </a:ext>
            </a:extLst>
          </p:cNvPr>
          <p:cNvSpPr/>
          <p:nvPr/>
        </p:nvSpPr>
        <p:spPr>
          <a:xfrm>
            <a:off x="-4388" y="-4130"/>
            <a:ext cx="6100645" cy="6908592"/>
          </a:xfrm>
          <a:prstGeom prst="rect">
            <a:avLst/>
          </a:prstGeom>
          <a:solidFill>
            <a:srgbClr val="0131F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" name="CaixaDeTexto 1">
            <a:extLst>
              <a:ext uri="{FF2B5EF4-FFF2-40B4-BE49-F238E27FC236}">
                <a16:creationId xmlns:a16="http://schemas.microsoft.com/office/drawing/2014/main" id="{036A5E89-5C99-96DA-6928-03B049845659}"/>
              </a:ext>
            </a:extLst>
          </p:cNvPr>
          <p:cNvSpPr txBox="1"/>
          <p:nvPr/>
        </p:nvSpPr>
        <p:spPr>
          <a:xfrm>
            <a:off x="1197464" y="839179"/>
            <a:ext cx="3700811" cy="1077218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pt-BR" sz="3200" b="1" dirty="0">
                <a:solidFill>
                  <a:schemeClr val="bg1"/>
                </a:solidFill>
                <a:ea typeface="+mn-lt"/>
                <a:cs typeface="+mn-lt"/>
              </a:rPr>
              <a:t>Critérios de avaliação técnica:</a:t>
            </a:r>
            <a:endParaRPr lang="pt-BR" sz="3200" b="1" dirty="0">
              <a:solidFill>
                <a:schemeClr val="bg1"/>
              </a:solidFill>
            </a:endParaRPr>
          </a:p>
        </p:txBody>
      </p:sp>
      <p:pic>
        <p:nvPicPr>
          <p:cNvPr id="21" name="Imagem 20" descr="Logotipo&#10;&#10;O conteúdo gerado por IA pode estar incorreto.">
            <a:extLst>
              <a:ext uri="{FF2B5EF4-FFF2-40B4-BE49-F238E27FC236}">
                <a16:creationId xmlns:a16="http://schemas.microsoft.com/office/drawing/2014/main" id="{001F09A7-3090-185B-1064-142D9A5188D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81875" y="624159"/>
            <a:ext cx="214765" cy="214765"/>
          </a:xfrm>
          <a:prstGeom prst="rect">
            <a:avLst/>
          </a:prstGeom>
        </p:spPr>
      </p:pic>
      <p:sp>
        <p:nvSpPr>
          <p:cNvPr id="3" name="CaixaDeTexto 2">
            <a:extLst>
              <a:ext uri="{FF2B5EF4-FFF2-40B4-BE49-F238E27FC236}">
                <a16:creationId xmlns:a16="http://schemas.microsoft.com/office/drawing/2014/main" id="{DC047EB1-D9CC-355C-3CE1-7A811710183E}"/>
              </a:ext>
            </a:extLst>
          </p:cNvPr>
          <p:cNvSpPr txBox="1"/>
          <p:nvPr/>
        </p:nvSpPr>
        <p:spPr>
          <a:xfrm>
            <a:off x="2298130" y="2045678"/>
            <a:ext cx="2293228" cy="1908215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pt-BR" sz="2000" dirty="0">
                <a:solidFill>
                  <a:schemeClr val="bg1"/>
                </a:solidFill>
                <a:ea typeface="+mn-lt"/>
                <a:cs typeface="+mn-lt"/>
              </a:rPr>
              <a:t>Testes técnicos / cases práticos</a:t>
            </a:r>
            <a:endParaRPr lang="pt-BR" dirty="0">
              <a:solidFill>
                <a:schemeClr val="bg1"/>
              </a:solidFill>
            </a:endParaRPr>
          </a:p>
          <a:p>
            <a:endParaRPr lang="pt-BR" dirty="0">
              <a:solidFill>
                <a:schemeClr val="bg1"/>
              </a:solidFill>
            </a:endParaRPr>
          </a:p>
          <a:p>
            <a:r>
              <a:rPr lang="pt-BR" sz="2000" dirty="0">
                <a:solidFill>
                  <a:schemeClr val="bg1"/>
                </a:solidFill>
                <a:ea typeface="+mn-lt"/>
                <a:cs typeface="+mn-lt"/>
              </a:rPr>
              <a:t>Perguntas-chave de entrevista técnica</a:t>
            </a:r>
            <a:endParaRPr lang="pt-BR" dirty="0">
              <a:solidFill>
                <a:schemeClr val="bg1"/>
              </a:solidFill>
            </a:endParaRPr>
          </a:p>
        </p:txBody>
      </p:sp>
      <p:sp>
        <p:nvSpPr>
          <p:cNvPr id="5" name="CaixaDeTexto 4">
            <a:extLst>
              <a:ext uri="{FF2B5EF4-FFF2-40B4-BE49-F238E27FC236}">
                <a16:creationId xmlns:a16="http://schemas.microsoft.com/office/drawing/2014/main" id="{6A08E3F9-1637-A4F4-56FE-49844888E7E1}"/>
              </a:ext>
            </a:extLst>
          </p:cNvPr>
          <p:cNvSpPr txBox="1"/>
          <p:nvPr/>
        </p:nvSpPr>
        <p:spPr>
          <a:xfrm>
            <a:off x="1631379" y="2045677"/>
            <a:ext cx="705728" cy="3754874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pt-BR" sz="3200" b="1" dirty="0">
                <a:solidFill>
                  <a:schemeClr val="bg1"/>
                </a:solidFill>
                <a:highlight>
                  <a:srgbClr val="EA591B"/>
                </a:highlight>
                <a:ea typeface="+mn-lt"/>
                <a:cs typeface="+mn-lt"/>
              </a:rPr>
              <a:t>01</a:t>
            </a:r>
            <a:endParaRPr lang="pt-BR" sz="3200" b="1" dirty="0">
              <a:solidFill>
                <a:schemeClr val="bg1"/>
              </a:solidFill>
              <a:highlight>
                <a:srgbClr val="EA591B"/>
              </a:highlight>
            </a:endParaRPr>
          </a:p>
          <a:p>
            <a:endParaRPr lang="pt-BR" sz="3200" b="1" dirty="0">
              <a:solidFill>
                <a:schemeClr val="bg1"/>
              </a:solidFill>
              <a:highlight>
                <a:srgbClr val="EA591B"/>
              </a:highlight>
            </a:endParaRPr>
          </a:p>
          <a:p>
            <a:r>
              <a:rPr lang="pt-BR" sz="3200" b="1" dirty="0">
                <a:solidFill>
                  <a:schemeClr val="bg1"/>
                </a:solidFill>
                <a:highlight>
                  <a:srgbClr val="EA591B"/>
                </a:highlight>
              </a:rPr>
              <a:t>02</a:t>
            </a:r>
          </a:p>
          <a:p>
            <a:endParaRPr lang="pt-BR" sz="3200" b="1" dirty="0">
              <a:solidFill>
                <a:schemeClr val="bg1"/>
              </a:solidFill>
              <a:highlight>
                <a:srgbClr val="EA591B"/>
              </a:highlight>
            </a:endParaRPr>
          </a:p>
          <a:p>
            <a:r>
              <a:rPr lang="pt-BR" sz="3200" b="1" dirty="0">
                <a:solidFill>
                  <a:schemeClr val="bg1"/>
                </a:solidFill>
                <a:highlight>
                  <a:srgbClr val="EA591B"/>
                </a:highlight>
              </a:rPr>
              <a:t>03</a:t>
            </a:r>
          </a:p>
          <a:p>
            <a:endParaRPr lang="pt-BR" sz="3200" b="1" dirty="0">
              <a:solidFill>
                <a:schemeClr val="bg1"/>
              </a:solidFill>
              <a:highlight>
                <a:srgbClr val="EA591B"/>
              </a:highlight>
            </a:endParaRPr>
          </a:p>
          <a:p>
            <a:r>
              <a:rPr lang="pt-BR" sz="3200" b="1" dirty="0">
                <a:solidFill>
                  <a:schemeClr val="bg1"/>
                </a:solidFill>
                <a:highlight>
                  <a:srgbClr val="EA591B"/>
                </a:highlight>
              </a:rPr>
              <a:t>04</a:t>
            </a:r>
          </a:p>
          <a:p>
            <a:endParaRPr lang="pt-BR" sz="1400" dirty="0">
              <a:solidFill>
                <a:srgbClr val="010066"/>
              </a:solidFill>
            </a:endParaRPr>
          </a:p>
        </p:txBody>
      </p:sp>
      <p:sp>
        <p:nvSpPr>
          <p:cNvPr id="6" name="CaixaDeTexto 5">
            <a:extLst>
              <a:ext uri="{FF2B5EF4-FFF2-40B4-BE49-F238E27FC236}">
                <a16:creationId xmlns:a16="http://schemas.microsoft.com/office/drawing/2014/main" id="{56556792-8619-34A4-587B-739F83261AD2}"/>
              </a:ext>
            </a:extLst>
          </p:cNvPr>
          <p:cNvSpPr txBox="1"/>
          <p:nvPr/>
        </p:nvSpPr>
        <p:spPr>
          <a:xfrm>
            <a:off x="2298130" y="4045928"/>
            <a:ext cx="2293228" cy="2523768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pt-BR" sz="2000" err="1">
                <a:solidFill>
                  <a:schemeClr val="bg1"/>
                </a:solidFill>
                <a:ea typeface="+mn-lt"/>
                <a:cs typeface="+mn-lt"/>
              </a:rPr>
              <a:t>Red</a:t>
            </a:r>
            <a:r>
              <a:rPr lang="pt-BR" sz="2000" dirty="0">
                <a:solidFill>
                  <a:schemeClr val="bg1"/>
                </a:solidFill>
                <a:ea typeface="+mn-lt"/>
                <a:cs typeface="+mn-lt"/>
              </a:rPr>
              <a:t> flags técnicas e comportamentais</a:t>
            </a:r>
            <a:endParaRPr lang="pt-BR" dirty="0">
              <a:solidFill>
                <a:schemeClr val="bg1"/>
              </a:solidFill>
            </a:endParaRPr>
          </a:p>
          <a:p>
            <a:endParaRPr lang="pt-BR" dirty="0">
              <a:solidFill>
                <a:schemeClr val="bg1"/>
              </a:solidFill>
            </a:endParaRPr>
          </a:p>
          <a:p>
            <a:r>
              <a:rPr lang="pt-BR" sz="2000" dirty="0">
                <a:solidFill>
                  <a:schemeClr val="bg1"/>
                </a:solidFill>
                <a:ea typeface="+mn-lt"/>
                <a:cs typeface="+mn-lt"/>
              </a:rPr>
              <a:t>Padronização para reduzir viés e aumentar assertividade</a:t>
            </a:r>
            <a:endParaRPr lang="pt-BR" dirty="0">
              <a:solidFill>
                <a:schemeClr val="bg1"/>
              </a:solidFill>
            </a:endParaRPr>
          </a:p>
        </p:txBody>
      </p:sp>
      <p:sp>
        <p:nvSpPr>
          <p:cNvPr id="7" name="CaixaDeTexto 6">
            <a:extLst>
              <a:ext uri="{FF2B5EF4-FFF2-40B4-BE49-F238E27FC236}">
                <a16:creationId xmlns:a16="http://schemas.microsoft.com/office/drawing/2014/main" id="{D103331D-C1AC-6AE9-15C5-CD29FD8EB06D}"/>
              </a:ext>
            </a:extLst>
          </p:cNvPr>
          <p:cNvSpPr txBox="1"/>
          <p:nvPr/>
        </p:nvSpPr>
        <p:spPr>
          <a:xfrm>
            <a:off x="7304047" y="722761"/>
            <a:ext cx="3700811" cy="1077218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pt-BR" sz="3200" b="1" dirty="0">
                <a:solidFill>
                  <a:schemeClr val="bg1"/>
                </a:solidFill>
                <a:ea typeface="+mn-lt"/>
                <a:cs typeface="+mn-lt"/>
              </a:rPr>
              <a:t>Alinhamento de soft skills e cultura</a:t>
            </a:r>
            <a:endParaRPr lang="pt-BR" b="1">
              <a:solidFill>
                <a:schemeClr val="bg1"/>
              </a:solidFill>
            </a:endParaRPr>
          </a:p>
        </p:txBody>
      </p:sp>
      <p:pic>
        <p:nvPicPr>
          <p:cNvPr id="8" name="Imagem 7" descr="Logotipo&#10;&#10;O conteúdo gerado por IA pode estar incorreto.">
            <a:extLst>
              <a:ext uri="{FF2B5EF4-FFF2-40B4-BE49-F238E27FC236}">
                <a16:creationId xmlns:a16="http://schemas.microsoft.com/office/drawing/2014/main" id="{A0297C97-F4C9-D443-68B6-FC67BC4E4BB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388458" y="507741"/>
            <a:ext cx="214765" cy="214765"/>
          </a:xfrm>
          <a:prstGeom prst="rect">
            <a:avLst/>
          </a:prstGeom>
        </p:spPr>
      </p:pic>
      <p:sp>
        <p:nvSpPr>
          <p:cNvPr id="9" name="CaixaDeTexto 8">
            <a:extLst>
              <a:ext uri="{FF2B5EF4-FFF2-40B4-BE49-F238E27FC236}">
                <a16:creationId xmlns:a16="http://schemas.microsoft.com/office/drawing/2014/main" id="{5EE7023B-D300-3C4C-1F78-8BAB8EB25095}"/>
              </a:ext>
            </a:extLst>
          </p:cNvPr>
          <p:cNvSpPr txBox="1"/>
          <p:nvPr/>
        </p:nvSpPr>
        <p:spPr>
          <a:xfrm>
            <a:off x="8404713" y="1897510"/>
            <a:ext cx="2885894" cy="1908215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pt-BR" sz="2000" dirty="0">
                <a:solidFill>
                  <a:schemeClr val="bg1"/>
                </a:solidFill>
                <a:ea typeface="+mn-lt"/>
                <a:cs typeface="+mn-lt"/>
              </a:rPr>
              <a:t>Capacidade de resolver problemas complexos</a:t>
            </a:r>
            <a:endParaRPr lang="pt-BR" dirty="0">
              <a:solidFill>
                <a:schemeClr val="bg1"/>
              </a:solidFill>
            </a:endParaRPr>
          </a:p>
          <a:p>
            <a:endParaRPr lang="pt-BR" dirty="0">
              <a:solidFill>
                <a:schemeClr val="bg1"/>
              </a:solidFill>
            </a:endParaRPr>
          </a:p>
          <a:p>
            <a:r>
              <a:rPr lang="pt-BR" sz="2000" dirty="0">
                <a:solidFill>
                  <a:schemeClr val="bg1"/>
                </a:solidFill>
                <a:ea typeface="+mn-lt"/>
                <a:cs typeface="+mn-lt"/>
              </a:rPr>
              <a:t>Alinhamento com a cultura do banco “</a:t>
            </a:r>
            <a:r>
              <a:rPr lang="pt-BR" sz="2000" err="1">
                <a:solidFill>
                  <a:schemeClr val="bg1"/>
                </a:solidFill>
                <a:ea typeface="+mn-lt"/>
                <a:cs typeface="+mn-lt"/>
              </a:rPr>
              <a:t>Itubers</a:t>
            </a:r>
            <a:r>
              <a:rPr lang="pt-BR" sz="2000" dirty="0">
                <a:solidFill>
                  <a:schemeClr val="bg1"/>
                </a:solidFill>
                <a:ea typeface="+mn-lt"/>
                <a:cs typeface="+mn-lt"/>
              </a:rPr>
              <a:t>”</a:t>
            </a:r>
            <a:endParaRPr lang="pt-BR" dirty="0">
              <a:solidFill>
                <a:schemeClr val="bg1"/>
              </a:solidFill>
            </a:endParaRPr>
          </a:p>
        </p:txBody>
      </p:sp>
      <p:sp>
        <p:nvSpPr>
          <p:cNvPr id="10" name="CaixaDeTexto 9">
            <a:extLst>
              <a:ext uri="{FF2B5EF4-FFF2-40B4-BE49-F238E27FC236}">
                <a16:creationId xmlns:a16="http://schemas.microsoft.com/office/drawing/2014/main" id="{BAF8DD6F-325A-1B16-A09F-1143037B17E7}"/>
              </a:ext>
            </a:extLst>
          </p:cNvPr>
          <p:cNvSpPr txBox="1"/>
          <p:nvPr/>
        </p:nvSpPr>
        <p:spPr>
          <a:xfrm>
            <a:off x="7737962" y="1897509"/>
            <a:ext cx="663395" cy="3786624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pt-BR" sz="3200" b="1" dirty="0">
                <a:solidFill>
                  <a:schemeClr val="bg1"/>
                </a:solidFill>
                <a:highlight>
                  <a:srgbClr val="EA591B"/>
                </a:highlight>
                <a:ea typeface="+mn-lt"/>
                <a:cs typeface="+mn-lt"/>
              </a:rPr>
              <a:t>01</a:t>
            </a:r>
            <a:endParaRPr lang="pt-BR" sz="3200">
              <a:solidFill>
                <a:schemeClr val="bg1"/>
              </a:solidFill>
              <a:highlight>
                <a:srgbClr val="EA591B"/>
              </a:highlight>
            </a:endParaRPr>
          </a:p>
          <a:p>
            <a:endParaRPr lang="pt-BR" sz="3200" b="1" dirty="0">
              <a:solidFill>
                <a:schemeClr val="bg1"/>
              </a:solidFill>
              <a:highlight>
                <a:srgbClr val="EA591B"/>
              </a:highlight>
            </a:endParaRPr>
          </a:p>
          <a:p>
            <a:r>
              <a:rPr lang="pt-BR" sz="3200" b="1" dirty="0">
                <a:solidFill>
                  <a:schemeClr val="bg1"/>
                </a:solidFill>
                <a:highlight>
                  <a:srgbClr val="EA591B"/>
                </a:highlight>
              </a:rPr>
              <a:t>02</a:t>
            </a:r>
          </a:p>
          <a:p>
            <a:endParaRPr lang="pt-BR" sz="3200" b="1" dirty="0">
              <a:solidFill>
                <a:schemeClr val="bg1"/>
              </a:solidFill>
              <a:highlight>
                <a:srgbClr val="EA591B"/>
              </a:highlight>
            </a:endParaRPr>
          </a:p>
          <a:p>
            <a:r>
              <a:rPr lang="pt-BR" sz="3200" b="1" dirty="0">
                <a:solidFill>
                  <a:schemeClr val="bg1"/>
                </a:solidFill>
                <a:highlight>
                  <a:srgbClr val="EA591B"/>
                </a:highlight>
              </a:rPr>
              <a:t>03</a:t>
            </a:r>
          </a:p>
          <a:p>
            <a:endParaRPr lang="pt-BR" sz="3200" b="1" dirty="0">
              <a:solidFill>
                <a:schemeClr val="bg1"/>
              </a:solidFill>
              <a:highlight>
                <a:srgbClr val="EA591B"/>
              </a:highlight>
            </a:endParaRPr>
          </a:p>
          <a:p>
            <a:r>
              <a:rPr lang="pt-BR" sz="3200" b="1" dirty="0">
                <a:solidFill>
                  <a:schemeClr val="bg1"/>
                </a:solidFill>
                <a:highlight>
                  <a:srgbClr val="EA591B"/>
                </a:highlight>
              </a:rPr>
              <a:t>04</a:t>
            </a:r>
          </a:p>
          <a:p>
            <a:endParaRPr lang="pt-BR" sz="1400" dirty="0">
              <a:solidFill>
                <a:srgbClr val="010066"/>
              </a:solidFill>
            </a:endParaRPr>
          </a:p>
        </p:txBody>
      </p:sp>
      <p:sp>
        <p:nvSpPr>
          <p:cNvPr id="14" name="CaixaDeTexto 13">
            <a:extLst>
              <a:ext uri="{FF2B5EF4-FFF2-40B4-BE49-F238E27FC236}">
                <a16:creationId xmlns:a16="http://schemas.microsoft.com/office/drawing/2014/main" id="{13A60297-07E1-FA8F-6848-6039DFB73B9E}"/>
              </a:ext>
            </a:extLst>
          </p:cNvPr>
          <p:cNvSpPr txBox="1"/>
          <p:nvPr/>
        </p:nvSpPr>
        <p:spPr>
          <a:xfrm>
            <a:off x="8404713" y="3929510"/>
            <a:ext cx="2293228" cy="2523768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pt-BR" sz="2000" dirty="0">
                <a:solidFill>
                  <a:schemeClr val="bg1"/>
                </a:solidFill>
                <a:ea typeface="+mn-lt"/>
                <a:cs typeface="+mn-lt"/>
              </a:rPr>
              <a:t>Comunicação com áreas não técnicas</a:t>
            </a:r>
            <a:endParaRPr lang="pt-BR">
              <a:solidFill>
                <a:schemeClr val="bg1"/>
              </a:solidFill>
              <a:ea typeface="+mn-lt"/>
              <a:cs typeface="+mn-lt"/>
            </a:endParaRPr>
          </a:p>
          <a:p>
            <a:endParaRPr lang="pt-BR" dirty="0">
              <a:solidFill>
                <a:schemeClr val="bg1"/>
              </a:solidFill>
            </a:endParaRPr>
          </a:p>
          <a:p>
            <a:r>
              <a:rPr lang="pt-BR" sz="2000" dirty="0">
                <a:solidFill>
                  <a:schemeClr val="bg1"/>
                </a:solidFill>
                <a:ea typeface="+mn-lt"/>
                <a:cs typeface="+mn-lt"/>
              </a:rPr>
              <a:t>Mentalidade de experimentação, ética em IA e aprendizado contínuo</a:t>
            </a:r>
            <a:endParaRPr lang="pt-BR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670640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C942D77D-4712-B3F4-4DCC-4825DD31A69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aixaDeTexto 5">
            <a:extLst>
              <a:ext uri="{FF2B5EF4-FFF2-40B4-BE49-F238E27FC236}">
                <a16:creationId xmlns:a16="http://schemas.microsoft.com/office/drawing/2014/main" id="{8C89FCE4-4010-D68E-F330-49598EC38BFE}"/>
              </a:ext>
            </a:extLst>
          </p:cNvPr>
          <p:cNvSpPr txBox="1"/>
          <p:nvPr/>
        </p:nvSpPr>
        <p:spPr>
          <a:xfrm>
            <a:off x="2449396" y="2264316"/>
            <a:ext cx="7298111" cy="286232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pt-BR" sz="6000" b="1" dirty="0">
                <a:solidFill>
                  <a:schemeClr val="bg1"/>
                </a:solidFill>
                <a:latin typeface="Aptos Display"/>
                <a:ea typeface="+mn-lt"/>
                <a:cs typeface="+mn-lt"/>
              </a:rPr>
              <a:t>Plano</a:t>
            </a:r>
            <a:r>
              <a:rPr lang="pt-BR" sz="6000" dirty="0">
                <a:solidFill>
                  <a:schemeClr val="bg1"/>
                </a:solidFill>
                <a:latin typeface="Aptos Display"/>
                <a:ea typeface="+mn-lt"/>
                <a:cs typeface="+mn-lt"/>
              </a:rPr>
              <a:t> de Atração e Estratégias de Multicanais</a:t>
            </a:r>
            <a:endParaRPr lang="pt-BR" dirty="0">
              <a:solidFill>
                <a:schemeClr val="bg1"/>
              </a:solidFill>
            </a:endParaRPr>
          </a:p>
        </p:txBody>
      </p:sp>
      <p:sp>
        <p:nvSpPr>
          <p:cNvPr id="8" name="CaixaDeTexto 7">
            <a:extLst>
              <a:ext uri="{FF2B5EF4-FFF2-40B4-BE49-F238E27FC236}">
                <a16:creationId xmlns:a16="http://schemas.microsoft.com/office/drawing/2014/main" id="{EB5BEB10-E4D5-01A6-EDA3-7D9C6FACAE5E}"/>
              </a:ext>
            </a:extLst>
          </p:cNvPr>
          <p:cNvSpPr txBox="1"/>
          <p:nvPr/>
        </p:nvSpPr>
        <p:spPr>
          <a:xfrm>
            <a:off x="9094181" y="276201"/>
            <a:ext cx="2743200" cy="276999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pt-BR" sz="1200" dirty="0">
                <a:solidFill>
                  <a:schemeClr val="bg1"/>
                </a:solidFill>
              </a:rPr>
              <a:t>Jefferson Rodrigues Pena</a:t>
            </a:r>
            <a:endParaRPr lang="pt-BR" dirty="0">
              <a:solidFill>
                <a:schemeClr val="bg1"/>
              </a:solidFill>
            </a:endParaRPr>
          </a:p>
        </p:txBody>
      </p:sp>
      <p:sp>
        <p:nvSpPr>
          <p:cNvPr id="2" name="CaixaDeTexto 1">
            <a:extLst>
              <a:ext uri="{FF2B5EF4-FFF2-40B4-BE49-F238E27FC236}">
                <a16:creationId xmlns:a16="http://schemas.microsoft.com/office/drawing/2014/main" id="{6E5D872D-3748-EAB0-827D-7702811545E8}"/>
              </a:ext>
            </a:extLst>
          </p:cNvPr>
          <p:cNvSpPr txBox="1"/>
          <p:nvPr/>
        </p:nvSpPr>
        <p:spPr>
          <a:xfrm>
            <a:off x="331181" y="276201"/>
            <a:ext cx="2743200" cy="276999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pt-BR" sz="1200" dirty="0">
                <a:solidFill>
                  <a:schemeClr val="bg1"/>
                </a:solidFill>
              </a:rPr>
              <a:t>Case - Itaú</a:t>
            </a:r>
            <a:endParaRPr lang="pt-BR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95103778"/>
      </p:ext>
    </p:extLst>
  </p:cSld>
  <p:clrMapOvr>
    <a:masterClrMapping/>
  </p:clrMapOvr>
  <p:transition spd="slow">
    <p:push dir="u"/>
  </p:transition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BC460E02-28D3-8651-4D65-4646B618A65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Agrupar 6">
            <a:extLst>
              <a:ext uri="{FF2B5EF4-FFF2-40B4-BE49-F238E27FC236}">
                <a16:creationId xmlns:a16="http://schemas.microsoft.com/office/drawing/2014/main" id="{7D88C6A4-B9E8-FC73-4D38-97CFC5708ED8}"/>
              </a:ext>
            </a:extLst>
          </p:cNvPr>
          <p:cNvGrpSpPr/>
          <p:nvPr/>
        </p:nvGrpSpPr>
        <p:grpSpPr>
          <a:xfrm>
            <a:off x="1250123" y="3654192"/>
            <a:ext cx="4507467" cy="2668582"/>
            <a:chOff x="1250123" y="3654192"/>
            <a:chExt cx="4507467" cy="2668582"/>
          </a:xfrm>
        </p:grpSpPr>
        <p:grpSp>
          <p:nvGrpSpPr>
            <p:cNvPr id="29" name="Agrupar 28">
              <a:extLst>
                <a:ext uri="{FF2B5EF4-FFF2-40B4-BE49-F238E27FC236}">
                  <a16:creationId xmlns:a16="http://schemas.microsoft.com/office/drawing/2014/main" id="{AAF562D9-63A9-7086-62F3-ABECA5A16B8D}"/>
                </a:ext>
              </a:extLst>
            </p:cNvPr>
            <p:cNvGrpSpPr/>
            <p:nvPr/>
          </p:nvGrpSpPr>
          <p:grpSpPr>
            <a:xfrm>
              <a:off x="1250123" y="3654192"/>
              <a:ext cx="4507467" cy="2668582"/>
              <a:chOff x="7092123" y="3654192"/>
              <a:chExt cx="4507467" cy="2668582"/>
            </a:xfrm>
          </p:grpSpPr>
          <p:sp>
            <p:nvSpPr>
              <p:cNvPr id="23" name="CaixaDeTexto 22">
                <a:extLst>
                  <a:ext uri="{FF2B5EF4-FFF2-40B4-BE49-F238E27FC236}">
                    <a16:creationId xmlns:a16="http://schemas.microsoft.com/office/drawing/2014/main" id="{5F28EC9B-CF82-6DEE-737B-F3C9C0D8558F}"/>
                  </a:ext>
                </a:extLst>
              </p:cNvPr>
              <p:cNvSpPr txBox="1"/>
              <p:nvPr/>
            </p:nvSpPr>
            <p:spPr>
              <a:xfrm>
                <a:off x="7899812" y="3654192"/>
                <a:ext cx="3699778" cy="1569660"/>
              </a:xfrm>
              <a:prstGeom prst="rect">
                <a:avLst/>
              </a:prstGeom>
              <a:noFill/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spAutoFit/>
              </a:bodyPr>
              <a:lstStyle/>
              <a:p>
                <a:r>
                  <a:rPr lang="pt-BR" sz="3200" dirty="0">
                    <a:solidFill>
                      <a:srgbClr val="EA591B"/>
                    </a:solidFill>
                    <a:ea typeface="+mn-lt"/>
                    <a:cs typeface="+mn-lt"/>
                  </a:rPr>
                  <a:t>Proposta de Valor para </a:t>
                </a:r>
                <a:r>
                  <a:rPr lang="pt-BR" sz="3200" b="1" dirty="0">
                    <a:solidFill>
                      <a:srgbClr val="EA591B"/>
                    </a:solidFill>
                    <a:ea typeface="+mn-lt"/>
                    <a:cs typeface="+mn-lt"/>
                  </a:rPr>
                  <a:t>Profissionais de IA</a:t>
                </a:r>
                <a:endParaRPr lang="pt-BR" b="1" dirty="0"/>
              </a:p>
            </p:txBody>
          </p:sp>
          <p:sp>
            <p:nvSpPr>
              <p:cNvPr id="24" name="CaixaDeTexto 23">
                <a:extLst>
                  <a:ext uri="{FF2B5EF4-FFF2-40B4-BE49-F238E27FC236}">
                    <a16:creationId xmlns:a16="http://schemas.microsoft.com/office/drawing/2014/main" id="{FF0BC0E6-6C48-807F-6578-9852584C2937}"/>
                  </a:ext>
                </a:extLst>
              </p:cNvPr>
              <p:cNvSpPr txBox="1"/>
              <p:nvPr/>
            </p:nvSpPr>
            <p:spPr>
              <a:xfrm>
                <a:off x="7895165" y="5245556"/>
                <a:ext cx="3577166" cy="1077218"/>
              </a:xfrm>
              <a:prstGeom prst="rect">
                <a:avLst/>
              </a:prstGeom>
              <a:noFill/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spAutoFit/>
              </a:bodyPr>
              <a:lstStyle/>
              <a:p>
                <a:r>
                  <a:rPr lang="pt-BR" sz="1600" dirty="0">
                    <a:ea typeface="+mn-lt"/>
                    <a:cs typeface="+mn-lt"/>
                  </a:rPr>
                  <a:t>Destaca autonomia técnica, ambiente de experimentação, infraestrutura robusta em cloud e participação em iniciativas estratégicas.</a:t>
                </a:r>
                <a:endParaRPr lang="pt-BR">
                  <a:ea typeface="+mn-lt"/>
                  <a:cs typeface="+mn-lt"/>
                </a:endParaRPr>
              </a:p>
            </p:txBody>
          </p:sp>
          <p:pic>
            <p:nvPicPr>
              <p:cNvPr id="25" name="Imagem 24" descr="Logotipo&#10;&#10;O conteúdo gerado por IA pode estar incorreto.">
                <a:extLst>
                  <a:ext uri="{FF2B5EF4-FFF2-40B4-BE49-F238E27FC236}">
                    <a16:creationId xmlns:a16="http://schemas.microsoft.com/office/drawing/2014/main" id="{69D5EB36-AD13-C034-74EF-F2289CCCF50A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7092123" y="3788574"/>
                <a:ext cx="669848" cy="669848"/>
              </a:xfrm>
              <a:prstGeom prst="rect">
                <a:avLst/>
              </a:prstGeom>
            </p:spPr>
          </p:pic>
        </p:grpSp>
        <p:pic>
          <p:nvPicPr>
            <p:cNvPr id="32" name="Gráfico 31" descr="Maleta com preenchimento sólido">
              <a:extLst>
                <a:ext uri="{FF2B5EF4-FFF2-40B4-BE49-F238E27FC236}">
                  <a16:creationId xmlns:a16="http://schemas.microsoft.com/office/drawing/2014/main" id="{3BC8FA62-44A7-56C1-6D2D-C4F31835A3EE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p:blipFill>
          <p:spPr>
            <a:xfrm>
              <a:off x="1363133" y="3871383"/>
              <a:ext cx="448734" cy="448734"/>
            </a:xfrm>
            <a:prstGeom prst="rect">
              <a:avLst/>
            </a:prstGeom>
          </p:spPr>
        </p:pic>
      </p:grpSp>
      <p:grpSp>
        <p:nvGrpSpPr>
          <p:cNvPr id="6" name="Agrupar 5">
            <a:extLst>
              <a:ext uri="{FF2B5EF4-FFF2-40B4-BE49-F238E27FC236}">
                <a16:creationId xmlns:a16="http://schemas.microsoft.com/office/drawing/2014/main" id="{1F93BEF6-9F67-8568-04B4-0D51E418831D}"/>
              </a:ext>
            </a:extLst>
          </p:cNvPr>
          <p:cNvGrpSpPr/>
          <p:nvPr/>
        </p:nvGrpSpPr>
        <p:grpSpPr>
          <a:xfrm>
            <a:off x="7092124" y="614288"/>
            <a:ext cx="3872209" cy="2173653"/>
            <a:chOff x="7092124" y="614288"/>
            <a:chExt cx="3872209" cy="2173653"/>
          </a:xfrm>
        </p:grpSpPr>
        <p:grpSp>
          <p:nvGrpSpPr>
            <p:cNvPr id="30" name="Agrupar 29">
              <a:extLst>
                <a:ext uri="{FF2B5EF4-FFF2-40B4-BE49-F238E27FC236}">
                  <a16:creationId xmlns:a16="http://schemas.microsoft.com/office/drawing/2014/main" id="{E27BB548-2C46-F709-AB7D-B2D53C16F60C}"/>
                </a:ext>
              </a:extLst>
            </p:cNvPr>
            <p:cNvGrpSpPr/>
            <p:nvPr/>
          </p:nvGrpSpPr>
          <p:grpSpPr>
            <a:xfrm>
              <a:off x="7092124" y="614288"/>
              <a:ext cx="3872209" cy="2173653"/>
              <a:chOff x="7092124" y="614288"/>
              <a:chExt cx="3872209" cy="2173653"/>
            </a:xfrm>
          </p:grpSpPr>
          <p:sp>
            <p:nvSpPr>
              <p:cNvPr id="19" name="CaixaDeTexto 18">
                <a:extLst>
                  <a:ext uri="{FF2B5EF4-FFF2-40B4-BE49-F238E27FC236}">
                    <a16:creationId xmlns:a16="http://schemas.microsoft.com/office/drawing/2014/main" id="{042551E4-23C8-5228-DC84-B303C8A5EC4A}"/>
                  </a:ext>
                </a:extLst>
              </p:cNvPr>
              <p:cNvSpPr txBox="1"/>
              <p:nvPr/>
            </p:nvSpPr>
            <p:spPr>
              <a:xfrm>
                <a:off x="7920980" y="614288"/>
                <a:ext cx="2906028" cy="1077218"/>
              </a:xfrm>
              <a:prstGeom prst="rect">
                <a:avLst/>
              </a:prstGeom>
              <a:noFill/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spAutoFit/>
              </a:bodyPr>
              <a:lstStyle/>
              <a:p>
                <a:r>
                  <a:rPr lang="pt-BR" sz="3200" dirty="0" err="1">
                    <a:solidFill>
                      <a:srgbClr val="EA591B"/>
                    </a:solidFill>
                    <a:ea typeface="+mn-lt"/>
                    <a:cs typeface="+mn-lt"/>
                  </a:rPr>
                  <a:t>Employer</a:t>
                </a:r>
                <a:r>
                  <a:rPr lang="pt-BR" sz="3200" b="1" dirty="0">
                    <a:solidFill>
                      <a:srgbClr val="EA591B"/>
                    </a:solidFill>
                    <a:ea typeface="+mn-lt"/>
                    <a:cs typeface="+mn-lt"/>
                  </a:rPr>
                  <a:t> Branding</a:t>
                </a:r>
                <a:endParaRPr lang="pt-BR" b="1" dirty="0"/>
              </a:p>
            </p:txBody>
          </p:sp>
          <p:sp>
            <p:nvSpPr>
              <p:cNvPr id="20" name="CaixaDeTexto 19">
                <a:extLst>
                  <a:ext uri="{FF2B5EF4-FFF2-40B4-BE49-F238E27FC236}">
                    <a16:creationId xmlns:a16="http://schemas.microsoft.com/office/drawing/2014/main" id="{0DC76F61-5923-0160-FA45-CD25037BA16C}"/>
                  </a:ext>
                </a:extLst>
              </p:cNvPr>
              <p:cNvSpPr txBox="1"/>
              <p:nvPr/>
            </p:nvSpPr>
            <p:spPr>
              <a:xfrm>
                <a:off x="7916333" y="1710723"/>
                <a:ext cx="3048000" cy="1077218"/>
              </a:xfrm>
              <a:prstGeom prst="rect">
                <a:avLst/>
              </a:prstGeom>
              <a:noFill/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spAutoFit/>
              </a:bodyPr>
              <a:lstStyle/>
              <a:p>
                <a:r>
                  <a:rPr lang="pt-BR" sz="1600" dirty="0">
                    <a:ea typeface="+mn-lt"/>
                    <a:cs typeface="+mn-lt"/>
                  </a:rPr>
                  <a:t>Campanhas mostrando projetos reais de IA, depoimentos, tech </a:t>
                </a:r>
                <a:r>
                  <a:rPr lang="pt-BR" sz="1600" dirty="0" err="1">
                    <a:ea typeface="+mn-lt"/>
                    <a:cs typeface="+mn-lt"/>
                  </a:rPr>
                  <a:t>talks</a:t>
                </a:r>
                <a:r>
                  <a:rPr lang="pt-BR" sz="1600" dirty="0">
                    <a:ea typeface="+mn-lt"/>
                    <a:cs typeface="+mn-lt"/>
                  </a:rPr>
                  <a:t> e webinars para conectar a marca à inovação.</a:t>
                </a:r>
                <a:endParaRPr lang="pt-BR" dirty="0">
                  <a:ea typeface="+mn-lt"/>
                  <a:cs typeface="+mn-lt"/>
                </a:endParaRPr>
              </a:p>
            </p:txBody>
          </p:sp>
          <p:pic>
            <p:nvPicPr>
              <p:cNvPr id="21" name="Imagem 20" descr="Logotipo&#10;&#10;O conteúdo gerado por IA pode estar incorreto.">
                <a:extLst>
                  <a:ext uri="{FF2B5EF4-FFF2-40B4-BE49-F238E27FC236}">
                    <a16:creationId xmlns:a16="http://schemas.microsoft.com/office/drawing/2014/main" id="{304F09E1-94C9-C83D-E6A8-D6831EB90F36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7092124" y="719408"/>
                <a:ext cx="669848" cy="669848"/>
              </a:xfrm>
              <a:prstGeom prst="rect">
                <a:avLst/>
              </a:prstGeom>
            </p:spPr>
          </p:pic>
        </p:grpSp>
        <p:pic>
          <p:nvPicPr>
            <p:cNvPr id="34" name="Gráfico 33" descr="Grupo de mulheres com preenchimento sólido">
              <a:extLst>
                <a:ext uri="{FF2B5EF4-FFF2-40B4-BE49-F238E27FC236}">
                  <a16:creationId xmlns:a16="http://schemas.microsoft.com/office/drawing/2014/main" id="{92C4D80B-B583-92CC-A35E-3E0D4BC762BF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p:blipFill>
          <p:spPr>
            <a:xfrm>
              <a:off x="7194550" y="833966"/>
              <a:ext cx="448734" cy="448734"/>
            </a:xfrm>
            <a:prstGeom prst="rect">
              <a:avLst/>
            </a:prstGeom>
          </p:spPr>
        </p:pic>
      </p:grpSp>
      <p:grpSp>
        <p:nvGrpSpPr>
          <p:cNvPr id="9" name="Agrupar 8">
            <a:extLst>
              <a:ext uri="{FF2B5EF4-FFF2-40B4-BE49-F238E27FC236}">
                <a16:creationId xmlns:a16="http://schemas.microsoft.com/office/drawing/2014/main" id="{A402E9AC-C4BC-09A8-6DCF-690CE4F4D18A}"/>
              </a:ext>
            </a:extLst>
          </p:cNvPr>
          <p:cNvGrpSpPr/>
          <p:nvPr/>
        </p:nvGrpSpPr>
        <p:grpSpPr>
          <a:xfrm>
            <a:off x="7072831" y="3654250"/>
            <a:ext cx="3914543" cy="2402598"/>
            <a:chOff x="7092122" y="3789288"/>
            <a:chExt cx="3914543" cy="2402598"/>
          </a:xfrm>
        </p:grpSpPr>
        <p:grpSp>
          <p:nvGrpSpPr>
            <p:cNvPr id="28" name="Agrupar 27">
              <a:extLst>
                <a:ext uri="{FF2B5EF4-FFF2-40B4-BE49-F238E27FC236}">
                  <a16:creationId xmlns:a16="http://schemas.microsoft.com/office/drawing/2014/main" id="{C4216CE6-58D8-D86F-0D20-A0065B990A6B}"/>
                </a:ext>
              </a:extLst>
            </p:cNvPr>
            <p:cNvGrpSpPr/>
            <p:nvPr/>
          </p:nvGrpSpPr>
          <p:grpSpPr>
            <a:xfrm>
              <a:off x="7092122" y="3789288"/>
              <a:ext cx="3914543" cy="2402598"/>
              <a:chOff x="1207789" y="3789288"/>
              <a:chExt cx="3914543" cy="2402598"/>
            </a:xfrm>
          </p:grpSpPr>
          <p:sp>
            <p:nvSpPr>
              <p:cNvPr id="15" name="CaixaDeTexto 14">
                <a:extLst>
                  <a:ext uri="{FF2B5EF4-FFF2-40B4-BE49-F238E27FC236}">
                    <a16:creationId xmlns:a16="http://schemas.microsoft.com/office/drawing/2014/main" id="{3524079F-8172-3C38-D6A8-6A61C383BE1A}"/>
                  </a:ext>
                </a:extLst>
              </p:cNvPr>
              <p:cNvSpPr txBox="1"/>
              <p:nvPr/>
            </p:nvSpPr>
            <p:spPr>
              <a:xfrm>
                <a:off x="2078979" y="3789288"/>
                <a:ext cx="2906028" cy="1077218"/>
              </a:xfrm>
              <a:prstGeom prst="rect">
                <a:avLst/>
              </a:prstGeom>
              <a:noFill/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spAutoFit/>
              </a:bodyPr>
              <a:lstStyle/>
              <a:p>
                <a:r>
                  <a:rPr lang="pt-BR" sz="3200" dirty="0">
                    <a:solidFill>
                      <a:srgbClr val="EA591B"/>
                    </a:solidFill>
                    <a:ea typeface="+mn-lt"/>
                    <a:cs typeface="+mn-lt"/>
                  </a:rPr>
                  <a:t>Divulgação</a:t>
                </a:r>
                <a:r>
                  <a:rPr lang="pt-BR" sz="3200" b="1" dirty="0">
                    <a:solidFill>
                      <a:srgbClr val="EA591B"/>
                    </a:solidFill>
                    <a:ea typeface="+mn-lt"/>
                    <a:cs typeface="+mn-lt"/>
                  </a:rPr>
                  <a:t> e Parcerias</a:t>
                </a:r>
                <a:endParaRPr lang="pt-BR" b="1" dirty="0"/>
              </a:p>
            </p:txBody>
          </p:sp>
          <p:sp>
            <p:nvSpPr>
              <p:cNvPr id="16" name="CaixaDeTexto 15">
                <a:extLst>
                  <a:ext uri="{FF2B5EF4-FFF2-40B4-BE49-F238E27FC236}">
                    <a16:creationId xmlns:a16="http://schemas.microsoft.com/office/drawing/2014/main" id="{62FCB011-8F3E-0A6A-3AFE-9CC99E54C53B}"/>
                  </a:ext>
                </a:extLst>
              </p:cNvPr>
              <p:cNvSpPr txBox="1"/>
              <p:nvPr/>
            </p:nvSpPr>
            <p:spPr>
              <a:xfrm>
                <a:off x="2074332" y="4868447"/>
                <a:ext cx="3048000" cy="1323439"/>
              </a:xfrm>
              <a:prstGeom prst="rect">
                <a:avLst/>
              </a:prstGeom>
              <a:noFill/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spAutoFit/>
              </a:bodyPr>
              <a:lstStyle/>
              <a:p>
                <a:r>
                  <a:rPr lang="pt-BR" sz="1600" b="1" dirty="0">
                    <a:ea typeface="+mn-lt"/>
                    <a:cs typeface="+mn-lt"/>
                  </a:rPr>
                  <a:t>Divulgação</a:t>
                </a:r>
                <a:r>
                  <a:rPr lang="pt-BR" sz="1600" dirty="0">
                    <a:ea typeface="+mn-lt"/>
                    <a:cs typeface="+mn-lt"/>
                  </a:rPr>
                  <a:t> em portais nichados, aproximação com universidades e </a:t>
                </a:r>
                <a:r>
                  <a:rPr lang="pt-BR" sz="1600" err="1">
                    <a:ea typeface="+mn-lt"/>
                    <a:cs typeface="+mn-lt"/>
                  </a:rPr>
                  <a:t>bootcamps</a:t>
                </a:r>
                <a:r>
                  <a:rPr lang="pt-BR" sz="1600" dirty="0">
                    <a:ea typeface="+mn-lt"/>
                    <a:cs typeface="+mn-lt"/>
                  </a:rPr>
                  <a:t>, além de </a:t>
                </a:r>
                <a:r>
                  <a:rPr lang="pt-BR" sz="1600" b="1" dirty="0">
                    <a:ea typeface="+mn-lt"/>
                    <a:cs typeface="+mn-lt"/>
                  </a:rPr>
                  <a:t>programas de indicação</a:t>
                </a:r>
                <a:r>
                  <a:rPr lang="pt-BR" sz="1600" dirty="0">
                    <a:ea typeface="+mn-lt"/>
                    <a:cs typeface="+mn-lt"/>
                  </a:rPr>
                  <a:t> interna ativos.</a:t>
                </a:r>
                <a:endParaRPr lang="pt-BR">
                  <a:ea typeface="+mn-lt"/>
                  <a:cs typeface="+mn-lt"/>
                </a:endParaRPr>
              </a:p>
            </p:txBody>
          </p:sp>
          <p:pic>
            <p:nvPicPr>
              <p:cNvPr id="17" name="Imagem 16" descr="Logotipo&#10;&#10;O conteúdo gerado por IA pode estar incorreto.">
                <a:extLst>
                  <a:ext uri="{FF2B5EF4-FFF2-40B4-BE49-F238E27FC236}">
                    <a16:creationId xmlns:a16="http://schemas.microsoft.com/office/drawing/2014/main" id="{1AE9898E-DB96-CBF7-D821-8C06CD415DF0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1207789" y="3979075"/>
                <a:ext cx="669848" cy="669848"/>
              </a:xfrm>
              <a:prstGeom prst="rect">
                <a:avLst/>
              </a:prstGeom>
            </p:spPr>
          </p:pic>
        </p:grpSp>
        <p:pic>
          <p:nvPicPr>
            <p:cNvPr id="35" name="Gráfico 34" descr="Marketing com preenchimento sólido">
              <a:extLst>
                <a:ext uri="{FF2B5EF4-FFF2-40B4-BE49-F238E27FC236}">
                  <a16:creationId xmlns:a16="http://schemas.microsoft.com/office/drawing/2014/main" id="{2CD3FA2B-D9AE-0048-8A67-2915C54B777A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p:blipFill>
          <p:spPr>
            <a:xfrm>
              <a:off x="7199842" y="4088342"/>
              <a:ext cx="438150" cy="438150"/>
            </a:xfrm>
            <a:prstGeom prst="rect">
              <a:avLst/>
            </a:prstGeom>
          </p:spPr>
        </p:pic>
      </p:grpSp>
      <p:grpSp>
        <p:nvGrpSpPr>
          <p:cNvPr id="4" name="Agrupar 3">
            <a:extLst>
              <a:ext uri="{FF2B5EF4-FFF2-40B4-BE49-F238E27FC236}">
                <a16:creationId xmlns:a16="http://schemas.microsoft.com/office/drawing/2014/main" id="{539ACD54-2661-6B07-2CFC-F60DA8746D39}"/>
              </a:ext>
            </a:extLst>
          </p:cNvPr>
          <p:cNvGrpSpPr/>
          <p:nvPr/>
        </p:nvGrpSpPr>
        <p:grpSpPr>
          <a:xfrm>
            <a:off x="1250124" y="614288"/>
            <a:ext cx="4941384" cy="2423765"/>
            <a:chOff x="1250124" y="614288"/>
            <a:chExt cx="4941384" cy="2423765"/>
          </a:xfrm>
        </p:grpSpPr>
        <p:grpSp>
          <p:nvGrpSpPr>
            <p:cNvPr id="31" name="Agrupar 30">
              <a:extLst>
                <a:ext uri="{FF2B5EF4-FFF2-40B4-BE49-F238E27FC236}">
                  <a16:creationId xmlns:a16="http://schemas.microsoft.com/office/drawing/2014/main" id="{01E6C3E0-A28C-CE88-0523-A7AADC5E93A7}"/>
                </a:ext>
              </a:extLst>
            </p:cNvPr>
            <p:cNvGrpSpPr/>
            <p:nvPr/>
          </p:nvGrpSpPr>
          <p:grpSpPr>
            <a:xfrm>
              <a:off x="1250124" y="614288"/>
              <a:ext cx="4941384" cy="2423765"/>
              <a:chOff x="1250124" y="614288"/>
              <a:chExt cx="4941384" cy="2423765"/>
            </a:xfrm>
          </p:grpSpPr>
          <p:sp>
            <p:nvSpPr>
              <p:cNvPr id="5" name="CaixaDeTexto 4">
                <a:extLst>
                  <a:ext uri="{FF2B5EF4-FFF2-40B4-BE49-F238E27FC236}">
                    <a16:creationId xmlns:a16="http://schemas.microsoft.com/office/drawing/2014/main" id="{D72D6C4B-8BBF-407E-DB5A-2575E60D0FF0}"/>
                  </a:ext>
                </a:extLst>
              </p:cNvPr>
              <p:cNvSpPr txBox="1"/>
              <p:nvPr/>
            </p:nvSpPr>
            <p:spPr>
              <a:xfrm>
                <a:off x="2078980" y="614288"/>
                <a:ext cx="4112528" cy="1077218"/>
              </a:xfrm>
              <a:prstGeom prst="rect">
                <a:avLst/>
              </a:prstGeom>
              <a:noFill/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spAutoFit/>
              </a:bodyPr>
              <a:lstStyle/>
              <a:p>
                <a:r>
                  <a:rPr lang="pt-BR" sz="3200" dirty="0">
                    <a:solidFill>
                      <a:srgbClr val="EA591B"/>
                    </a:solidFill>
                    <a:ea typeface="+mn-lt"/>
                    <a:cs typeface="+mn-lt"/>
                  </a:rPr>
                  <a:t>Estratégia</a:t>
                </a:r>
                <a:r>
                  <a:rPr lang="pt-BR" sz="3200" b="1" dirty="0">
                    <a:solidFill>
                      <a:srgbClr val="EA591B"/>
                    </a:solidFill>
                    <a:ea typeface="+mn-lt"/>
                    <a:cs typeface="+mn-lt"/>
                  </a:rPr>
                  <a:t> Multicanal de Recrutamento</a:t>
                </a:r>
                <a:endParaRPr lang="pt-BR" sz="3200" b="1" dirty="0"/>
              </a:p>
            </p:txBody>
          </p:sp>
          <p:sp>
            <p:nvSpPr>
              <p:cNvPr id="8" name="CaixaDeTexto 7">
                <a:extLst>
                  <a:ext uri="{FF2B5EF4-FFF2-40B4-BE49-F238E27FC236}">
                    <a16:creationId xmlns:a16="http://schemas.microsoft.com/office/drawing/2014/main" id="{A5963BAB-798F-CEA4-2E80-186462B59EEC}"/>
                  </a:ext>
                </a:extLst>
              </p:cNvPr>
              <p:cNvSpPr txBox="1"/>
              <p:nvPr/>
            </p:nvSpPr>
            <p:spPr>
              <a:xfrm>
                <a:off x="2074333" y="1714614"/>
                <a:ext cx="3048000" cy="1323439"/>
              </a:xfrm>
              <a:prstGeom prst="rect">
                <a:avLst/>
              </a:prstGeom>
              <a:noFill/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spAutoFit/>
              </a:bodyPr>
              <a:lstStyle/>
              <a:p>
                <a:r>
                  <a:rPr lang="pt-BR" sz="1600" b="1" dirty="0">
                    <a:ea typeface="+mn-lt"/>
                    <a:cs typeface="+mn-lt"/>
                  </a:rPr>
                  <a:t>Uso intensivo</a:t>
                </a:r>
                <a:r>
                  <a:rPr lang="pt-BR" sz="1600" dirty="0">
                    <a:ea typeface="+mn-lt"/>
                    <a:cs typeface="+mn-lt"/>
                  </a:rPr>
                  <a:t> de LinkedIn </a:t>
                </a:r>
                <a:r>
                  <a:rPr lang="pt-BR" sz="1600" dirty="0" err="1">
                    <a:ea typeface="+mn-lt"/>
                    <a:cs typeface="+mn-lt"/>
                  </a:rPr>
                  <a:t>Recruiter</a:t>
                </a:r>
                <a:r>
                  <a:rPr lang="pt-BR" sz="1600" dirty="0">
                    <a:ea typeface="+mn-lt"/>
                    <a:cs typeface="+mn-lt"/>
                  </a:rPr>
                  <a:t>, </a:t>
                </a:r>
                <a:r>
                  <a:rPr lang="pt-BR" sz="1600" dirty="0" err="1">
                    <a:ea typeface="+mn-lt"/>
                    <a:cs typeface="+mn-lt"/>
                  </a:rPr>
                  <a:t>squad</a:t>
                </a:r>
                <a:r>
                  <a:rPr lang="pt-BR" sz="1600" dirty="0">
                    <a:ea typeface="+mn-lt"/>
                    <a:cs typeface="+mn-lt"/>
                  </a:rPr>
                  <a:t> de </a:t>
                </a:r>
                <a:r>
                  <a:rPr lang="pt-BR" sz="1600" dirty="0" err="1">
                    <a:ea typeface="+mn-lt"/>
                    <a:cs typeface="+mn-lt"/>
                  </a:rPr>
                  <a:t>sourcing</a:t>
                </a:r>
                <a:r>
                  <a:rPr lang="pt-BR" sz="1600" dirty="0">
                    <a:ea typeface="+mn-lt"/>
                    <a:cs typeface="+mn-lt"/>
                  </a:rPr>
                  <a:t> contínuo e parcerias com</a:t>
                </a:r>
                <a:endParaRPr lang="pt-BR" dirty="0"/>
              </a:p>
              <a:p>
                <a:r>
                  <a:rPr lang="pt-BR" sz="1600" dirty="0">
                    <a:ea typeface="+mn-lt"/>
                    <a:cs typeface="+mn-lt"/>
                  </a:rPr>
                  <a:t>comunidades técnicas especializadas em IA.</a:t>
                </a:r>
                <a:endParaRPr lang="pt-BR" dirty="0"/>
              </a:p>
            </p:txBody>
          </p:sp>
          <p:pic>
            <p:nvPicPr>
              <p:cNvPr id="11" name="Imagem 10" descr="Logotipo&#10;&#10;O conteúdo gerado por IA pode estar incorreto.">
                <a:extLst>
                  <a:ext uri="{FF2B5EF4-FFF2-40B4-BE49-F238E27FC236}">
                    <a16:creationId xmlns:a16="http://schemas.microsoft.com/office/drawing/2014/main" id="{4DFCBF7C-AE56-C7C7-575A-6476A3B52E12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1250124" y="719409"/>
                <a:ext cx="669848" cy="669848"/>
              </a:xfrm>
              <a:prstGeom prst="rect">
                <a:avLst/>
              </a:prstGeom>
            </p:spPr>
          </p:pic>
        </p:grpSp>
        <p:pic>
          <p:nvPicPr>
            <p:cNvPr id="3" name="Gráfico 32" descr="Conexões com preenchimento sólido">
              <a:extLst>
                <a:ext uri="{FF2B5EF4-FFF2-40B4-BE49-F238E27FC236}">
                  <a16:creationId xmlns:a16="http://schemas.microsoft.com/office/drawing/2014/main" id="{D09AC1D5-8339-3FEC-58C5-A3EDECBEBACA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p:blipFill>
          <p:spPr>
            <a:xfrm>
              <a:off x="1357842" y="839258"/>
              <a:ext cx="438150" cy="43815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35071963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A52AFFD2-9B10-F5EA-4DBA-7E5DFFC218F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aixaDeTexto 5">
            <a:extLst>
              <a:ext uri="{FF2B5EF4-FFF2-40B4-BE49-F238E27FC236}">
                <a16:creationId xmlns:a16="http://schemas.microsoft.com/office/drawing/2014/main" id="{DADCD1B5-5EB7-CD62-EB7A-10F776D20F98}"/>
              </a:ext>
            </a:extLst>
          </p:cNvPr>
          <p:cNvSpPr txBox="1"/>
          <p:nvPr/>
        </p:nvSpPr>
        <p:spPr>
          <a:xfrm>
            <a:off x="2449396" y="2264316"/>
            <a:ext cx="7298111" cy="286232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pt-BR" sz="6000" b="1" dirty="0">
                <a:solidFill>
                  <a:schemeClr val="bg1"/>
                </a:solidFill>
                <a:latin typeface="Aptos Display"/>
                <a:ea typeface="+mn-lt"/>
                <a:cs typeface="+mn-lt"/>
              </a:rPr>
              <a:t>Plano</a:t>
            </a:r>
            <a:r>
              <a:rPr lang="pt-BR" sz="6000" dirty="0">
                <a:solidFill>
                  <a:schemeClr val="bg1"/>
                </a:solidFill>
                <a:latin typeface="Aptos Display"/>
                <a:ea typeface="+mn-lt"/>
                <a:cs typeface="+mn-lt"/>
              </a:rPr>
              <a:t> de Seleção e Estrutura de Avaliação Técnica</a:t>
            </a:r>
            <a:endParaRPr lang="pt-BR" sz="6000" dirty="0">
              <a:solidFill>
                <a:schemeClr val="bg1"/>
              </a:solidFill>
              <a:latin typeface="Aptos Display"/>
            </a:endParaRPr>
          </a:p>
        </p:txBody>
      </p:sp>
      <p:sp>
        <p:nvSpPr>
          <p:cNvPr id="8" name="CaixaDeTexto 7">
            <a:extLst>
              <a:ext uri="{FF2B5EF4-FFF2-40B4-BE49-F238E27FC236}">
                <a16:creationId xmlns:a16="http://schemas.microsoft.com/office/drawing/2014/main" id="{A1E59E26-C3F9-2D7F-421B-2F13D2C4BFA5}"/>
              </a:ext>
            </a:extLst>
          </p:cNvPr>
          <p:cNvSpPr txBox="1"/>
          <p:nvPr/>
        </p:nvSpPr>
        <p:spPr>
          <a:xfrm>
            <a:off x="9094181" y="276201"/>
            <a:ext cx="2743200" cy="276999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pt-BR" sz="1200" dirty="0">
                <a:solidFill>
                  <a:schemeClr val="bg1"/>
                </a:solidFill>
              </a:rPr>
              <a:t>Jefferson Rodrigues Pena</a:t>
            </a:r>
            <a:endParaRPr lang="pt-BR" dirty="0">
              <a:solidFill>
                <a:schemeClr val="bg1"/>
              </a:solidFill>
            </a:endParaRPr>
          </a:p>
        </p:txBody>
      </p:sp>
      <p:sp>
        <p:nvSpPr>
          <p:cNvPr id="2" name="CaixaDeTexto 1">
            <a:extLst>
              <a:ext uri="{FF2B5EF4-FFF2-40B4-BE49-F238E27FC236}">
                <a16:creationId xmlns:a16="http://schemas.microsoft.com/office/drawing/2014/main" id="{5A778BBF-B545-DFE0-6AB7-9B75155DCE86}"/>
              </a:ext>
            </a:extLst>
          </p:cNvPr>
          <p:cNvSpPr txBox="1"/>
          <p:nvPr/>
        </p:nvSpPr>
        <p:spPr>
          <a:xfrm>
            <a:off x="331181" y="276201"/>
            <a:ext cx="2743200" cy="276999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pt-BR" sz="1200" dirty="0">
                <a:solidFill>
                  <a:schemeClr val="bg1"/>
                </a:solidFill>
              </a:rPr>
              <a:t>Case - Itaú</a:t>
            </a:r>
            <a:endParaRPr lang="pt-BR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36213011"/>
      </p:ext>
    </p:extLst>
  </p:cSld>
  <p:clrMapOvr>
    <a:masterClrMapping/>
  </p:clrMapOvr>
  <p:transition spd="slow">
    <p:push dir="u"/>
  </p:transition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4C59ACB0-7C7C-8988-EB04-7E31D8A4E24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Imagem 12">
            <a:extLst>
              <a:ext uri="{FF2B5EF4-FFF2-40B4-BE49-F238E27FC236}">
                <a16:creationId xmlns:a16="http://schemas.microsoft.com/office/drawing/2014/main" id="{8119D2C1-C3CF-123E-FD13-9718D27676DD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26232" t="9668" r="10618" b="278"/>
          <a:stretch>
            <a:fillRect/>
          </a:stretch>
        </p:blipFill>
        <p:spPr>
          <a:xfrm>
            <a:off x="3418416" y="-4130"/>
            <a:ext cx="9637590" cy="6871677"/>
          </a:xfrm>
          <a:prstGeom prst="rect">
            <a:avLst/>
          </a:prstGeom>
        </p:spPr>
      </p:pic>
      <p:sp>
        <p:nvSpPr>
          <p:cNvPr id="14" name="Retângulo 13">
            <a:extLst>
              <a:ext uri="{FF2B5EF4-FFF2-40B4-BE49-F238E27FC236}">
                <a16:creationId xmlns:a16="http://schemas.microsoft.com/office/drawing/2014/main" id="{75D8392A-4D63-4627-39CD-C6624D1B54AF}"/>
              </a:ext>
            </a:extLst>
          </p:cNvPr>
          <p:cNvSpPr/>
          <p:nvPr/>
        </p:nvSpPr>
        <p:spPr>
          <a:xfrm>
            <a:off x="-4388" y="-4130"/>
            <a:ext cx="5634979" cy="1733343"/>
          </a:xfrm>
          <a:prstGeom prst="rect">
            <a:avLst/>
          </a:prstGeom>
          <a:solidFill>
            <a:srgbClr val="FAC30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pic>
        <p:nvPicPr>
          <p:cNvPr id="6" name="Imagem 5" descr="Logotipo&#10;&#10;O conteúdo gerado por IA pode estar incorreto.">
            <a:extLst>
              <a:ext uri="{FF2B5EF4-FFF2-40B4-BE49-F238E27FC236}">
                <a16:creationId xmlns:a16="http://schemas.microsoft.com/office/drawing/2014/main" id="{3323DA86-44DE-6504-CDEE-C7446BCB311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420707" y="6021659"/>
            <a:ext cx="511098" cy="511098"/>
          </a:xfrm>
          <a:prstGeom prst="rect">
            <a:avLst/>
          </a:prstGeom>
        </p:spPr>
      </p:pic>
      <p:sp>
        <p:nvSpPr>
          <p:cNvPr id="5" name="Retângulo 4">
            <a:extLst>
              <a:ext uri="{FF2B5EF4-FFF2-40B4-BE49-F238E27FC236}">
                <a16:creationId xmlns:a16="http://schemas.microsoft.com/office/drawing/2014/main" id="{C9C2B1B1-5B7E-0000-EF4B-57320572D9FF}"/>
              </a:ext>
            </a:extLst>
          </p:cNvPr>
          <p:cNvSpPr/>
          <p:nvPr/>
        </p:nvSpPr>
        <p:spPr>
          <a:xfrm>
            <a:off x="-4388" y="1710370"/>
            <a:ext cx="5634979" cy="1733343"/>
          </a:xfrm>
          <a:prstGeom prst="rect">
            <a:avLst/>
          </a:prstGeom>
          <a:solidFill>
            <a:srgbClr val="FA9F0A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7" name="Retângulo 6">
            <a:extLst>
              <a:ext uri="{FF2B5EF4-FFF2-40B4-BE49-F238E27FC236}">
                <a16:creationId xmlns:a16="http://schemas.microsoft.com/office/drawing/2014/main" id="{62200BB1-BEF8-8E0E-F374-03359387FEF0}"/>
              </a:ext>
            </a:extLst>
          </p:cNvPr>
          <p:cNvSpPr/>
          <p:nvPr/>
        </p:nvSpPr>
        <p:spPr>
          <a:xfrm>
            <a:off x="-4389" y="3435453"/>
            <a:ext cx="5634979" cy="1733343"/>
          </a:xfrm>
          <a:prstGeom prst="rect">
            <a:avLst/>
          </a:prstGeom>
          <a:solidFill>
            <a:srgbClr val="F8800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8" name="Retângulo 7">
            <a:extLst>
              <a:ext uri="{FF2B5EF4-FFF2-40B4-BE49-F238E27FC236}">
                <a16:creationId xmlns:a16="http://schemas.microsoft.com/office/drawing/2014/main" id="{A11B9522-20B0-D659-95E7-1CC5A899E738}"/>
              </a:ext>
            </a:extLst>
          </p:cNvPr>
          <p:cNvSpPr/>
          <p:nvPr/>
        </p:nvSpPr>
        <p:spPr>
          <a:xfrm>
            <a:off x="-4390" y="5160536"/>
            <a:ext cx="5634979" cy="1701593"/>
          </a:xfrm>
          <a:prstGeom prst="rect">
            <a:avLst/>
          </a:prstGeom>
          <a:solidFill>
            <a:srgbClr val="FF620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" name="CaixaDeTexto 1">
            <a:extLst>
              <a:ext uri="{FF2B5EF4-FFF2-40B4-BE49-F238E27FC236}">
                <a16:creationId xmlns:a16="http://schemas.microsoft.com/office/drawing/2014/main" id="{90030EAB-D172-894C-A383-3A06367B8DD0}"/>
              </a:ext>
            </a:extLst>
          </p:cNvPr>
          <p:cNvSpPr txBox="1"/>
          <p:nvPr/>
        </p:nvSpPr>
        <p:spPr>
          <a:xfrm>
            <a:off x="636547" y="331180"/>
            <a:ext cx="4335811" cy="1046440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pt-BR" sz="2000" b="1" dirty="0">
                <a:solidFill>
                  <a:schemeClr val="bg1"/>
                </a:solidFill>
                <a:ea typeface="+mn-lt"/>
                <a:cs typeface="+mn-lt"/>
              </a:rPr>
              <a:t>Triagem Técnica Detalhada</a:t>
            </a:r>
            <a:endParaRPr lang="pt-BR" b="1">
              <a:solidFill>
                <a:schemeClr val="bg1"/>
              </a:solidFill>
            </a:endParaRPr>
          </a:p>
          <a:p>
            <a:r>
              <a:rPr lang="pt-BR" sz="1400" dirty="0" err="1">
                <a:solidFill>
                  <a:schemeClr val="bg1"/>
                </a:solidFill>
                <a:ea typeface="+mn-lt"/>
                <a:cs typeface="+mn-lt"/>
              </a:rPr>
              <a:t>Sourcing</a:t>
            </a:r>
            <a:r>
              <a:rPr lang="pt-BR" sz="1400" dirty="0">
                <a:solidFill>
                  <a:schemeClr val="bg1"/>
                </a:solidFill>
                <a:ea typeface="+mn-lt"/>
                <a:cs typeface="+mn-lt"/>
              </a:rPr>
              <a:t> </a:t>
            </a:r>
            <a:r>
              <a:rPr lang="pt-BR" sz="1400" dirty="0" err="1">
                <a:solidFill>
                  <a:schemeClr val="bg1"/>
                </a:solidFill>
                <a:ea typeface="+mn-lt"/>
                <a:cs typeface="+mn-lt"/>
              </a:rPr>
              <a:t>recruiters</a:t>
            </a:r>
            <a:r>
              <a:rPr lang="pt-BR" sz="1400" dirty="0">
                <a:solidFill>
                  <a:schemeClr val="bg1"/>
                </a:solidFill>
                <a:ea typeface="+mn-lt"/>
                <a:cs typeface="+mn-lt"/>
              </a:rPr>
              <a:t> avaliam projetos, portfólios, GitHub e aderência às </a:t>
            </a:r>
            <a:r>
              <a:rPr lang="pt-BR" sz="1400" dirty="0" err="1">
                <a:solidFill>
                  <a:schemeClr val="bg1"/>
                </a:solidFill>
                <a:ea typeface="+mn-lt"/>
                <a:cs typeface="+mn-lt"/>
              </a:rPr>
              <a:t>stacks</a:t>
            </a:r>
            <a:r>
              <a:rPr lang="pt-BR" sz="1400" dirty="0">
                <a:solidFill>
                  <a:schemeClr val="bg1"/>
                </a:solidFill>
                <a:ea typeface="+mn-lt"/>
                <a:cs typeface="+mn-lt"/>
              </a:rPr>
              <a:t> definidas para garantir candidatos qualificados.</a:t>
            </a:r>
          </a:p>
        </p:txBody>
      </p:sp>
      <p:sp>
        <p:nvSpPr>
          <p:cNvPr id="10" name="CaixaDeTexto 9">
            <a:extLst>
              <a:ext uri="{FF2B5EF4-FFF2-40B4-BE49-F238E27FC236}">
                <a16:creationId xmlns:a16="http://schemas.microsoft.com/office/drawing/2014/main" id="{FDB8916C-E976-CF6F-B01D-FDB8601879AB}"/>
              </a:ext>
            </a:extLst>
          </p:cNvPr>
          <p:cNvSpPr txBox="1"/>
          <p:nvPr/>
        </p:nvSpPr>
        <p:spPr>
          <a:xfrm>
            <a:off x="636546" y="2045679"/>
            <a:ext cx="4335811" cy="1046440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pt-BR" sz="2000" b="1" dirty="0">
                <a:solidFill>
                  <a:schemeClr val="bg1"/>
                </a:solidFill>
                <a:ea typeface="+mn-lt"/>
                <a:cs typeface="+mn-lt"/>
              </a:rPr>
              <a:t>Entrevista Comportamental</a:t>
            </a:r>
            <a:endParaRPr lang="pt-BR" b="1" dirty="0">
              <a:solidFill>
                <a:schemeClr val="bg1"/>
              </a:solidFill>
            </a:endParaRPr>
          </a:p>
          <a:p>
            <a:r>
              <a:rPr lang="pt-BR" sz="1400" dirty="0">
                <a:solidFill>
                  <a:schemeClr val="bg1"/>
                </a:solidFill>
                <a:ea typeface="+mn-lt"/>
                <a:cs typeface="+mn-lt"/>
              </a:rPr>
              <a:t>Foco em ética, colaboração, comunicação e alinhamento cultural para complementar avaliação técnica.</a:t>
            </a:r>
          </a:p>
        </p:txBody>
      </p:sp>
      <p:sp>
        <p:nvSpPr>
          <p:cNvPr id="11" name="CaixaDeTexto 10">
            <a:extLst>
              <a:ext uri="{FF2B5EF4-FFF2-40B4-BE49-F238E27FC236}">
                <a16:creationId xmlns:a16="http://schemas.microsoft.com/office/drawing/2014/main" id="{1742A39D-2B33-5353-0DBE-5F4D59807662}"/>
              </a:ext>
            </a:extLst>
          </p:cNvPr>
          <p:cNvSpPr txBox="1"/>
          <p:nvPr/>
        </p:nvSpPr>
        <p:spPr>
          <a:xfrm>
            <a:off x="636545" y="3770761"/>
            <a:ext cx="4335811" cy="1046440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pt-BR" sz="2000" b="1" dirty="0">
                <a:solidFill>
                  <a:schemeClr val="bg1"/>
                </a:solidFill>
                <a:ea typeface="+mn-lt"/>
                <a:cs typeface="+mn-lt"/>
              </a:rPr>
              <a:t>Case Técnico Prático</a:t>
            </a:r>
            <a:endParaRPr lang="pt-BR" b="1" dirty="0">
              <a:solidFill>
                <a:schemeClr val="bg1"/>
              </a:solidFill>
            </a:endParaRPr>
          </a:p>
          <a:p>
            <a:r>
              <a:rPr lang="pt-BR" sz="1400" dirty="0">
                <a:solidFill>
                  <a:schemeClr val="bg1"/>
                </a:solidFill>
                <a:ea typeface="+mn-lt"/>
                <a:cs typeface="+mn-lt"/>
              </a:rPr>
              <a:t>Candidatos realizam cases em NLP, visão computacional, </a:t>
            </a:r>
            <a:r>
              <a:rPr lang="pt-BR" sz="1400" dirty="0" err="1">
                <a:solidFill>
                  <a:schemeClr val="bg1"/>
                </a:solidFill>
                <a:ea typeface="+mn-lt"/>
                <a:cs typeface="+mn-lt"/>
              </a:rPr>
              <a:t>MLOps</a:t>
            </a:r>
            <a:r>
              <a:rPr lang="pt-BR" sz="1400" dirty="0">
                <a:solidFill>
                  <a:schemeClr val="bg1"/>
                </a:solidFill>
                <a:ea typeface="+mn-lt"/>
                <a:cs typeface="+mn-lt"/>
              </a:rPr>
              <a:t> ou </a:t>
            </a:r>
            <a:r>
              <a:rPr lang="pt-BR" sz="1400" dirty="0" err="1">
                <a:solidFill>
                  <a:schemeClr val="bg1"/>
                </a:solidFill>
                <a:ea typeface="+mn-lt"/>
                <a:cs typeface="+mn-lt"/>
              </a:rPr>
              <a:t>LLMs</a:t>
            </a:r>
            <a:r>
              <a:rPr lang="pt-BR" sz="1400" dirty="0">
                <a:solidFill>
                  <a:schemeClr val="bg1"/>
                </a:solidFill>
                <a:ea typeface="+mn-lt"/>
                <a:cs typeface="+mn-lt"/>
              </a:rPr>
              <a:t> avaliados por rubricas claras e múltiplos avaliadores.</a:t>
            </a:r>
          </a:p>
        </p:txBody>
      </p:sp>
      <p:sp>
        <p:nvSpPr>
          <p:cNvPr id="12" name="CaixaDeTexto 11">
            <a:extLst>
              <a:ext uri="{FF2B5EF4-FFF2-40B4-BE49-F238E27FC236}">
                <a16:creationId xmlns:a16="http://schemas.microsoft.com/office/drawing/2014/main" id="{B4AE4FBE-CDE1-7716-777C-021796184F2C}"/>
              </a:ext>
            </a:extLst>
          </p:cNvPr>
          <p:cNvSpPr txBox="1"/>
          <p:nvPr/>
        </p:nvSpPr>
        <p:spPr>
          <a:xfrm>
            <a:off x="636544" y="5495844"/>
            <a:ext cx="4335811" cy="1046440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pt-BR" sz="2000" b="1" dirty="0">
                <a:solidFill>
                  <a:schemeClr val="bg1"/>
                </a:solidFill>
                <a:ea typeface="+mn-lt"/>
                <a:cs typeface="+mn-lt"/>
              </a:rPr>
              <a:t>Painel Técnico e Cultural Fit</a:t>
            </a:r>
            <a:endParaRPr lang="pt-BR" b="1">
              <a:solidFill>
                <a:schemeClr val="bg1"/>
              </a:solidFill>
            </a:endParaRPr>
          </a:p>
          <a:p>
            <a:r>
              <a:rPr lang="pt-BR" sz="1400" dirty="0">
                <a:solidFill>
                  <a:schemeClr val="bg1"/>
                </a:solidFill>
                <a:ea typeface="+mn-lt"/>
                <a:cs typeface="+mn-lt"/>
              </a:rPr>
              <a:t>Painel com especialistas avalia conhecimento conceitual, trade-</a:t>
            </a:r>
            <a:r>
              <a:rPr lang="pt-BR" sz="1400" dirty="0" err="1">
                <a:solidFill>
                  <a:schemeClr val="bg1"/>
                </a:solidFill>
                <a:ea typeface="+mn-lt"/>
                <a:cs typeface="+mn-lt"/>
              </a:rPr>
              <a:t>offs</a:t>
            </a:r>
            <a:r>
              <a:rPr lang="pt-BR" sz="1400" dirty="0">
                <a:solidFill>
                  <a:schemeClr val="bg1"/>
                </a:solidFill>
                <a:ea typeface="+mn-lt"/>
                <a:cs typeface="+mn-lt"/>
              </a:rPr>
              <a:t>, explicabilidade e inovação cultural.</a:t>
            </a:r>
          </a:p>
        </p:txBody>
      </p:sp>
    </p:spTree>
    <p:extLst>
      <p:ext uri="{BB962C8B-B14F-4D97-AF65-F5344CB8AC3E}">
        <p14:creationId xmlns:p14="http://schemas.microsoft.com/office/powerpoint/2010/main" val="622117419"/>
      </p:ext>
    </p:extLst>
  </p:cSld>
  <p:clrMapOvr>
    <a:masterClrMapping/>
  </p:clrMapOvr>
  <p:transition spd="slow">
    <p:cover/>
  </p:transition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3FCB320A-DC65-0A15-5450-2794F83ECC9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aixaDeTexto 5">
            <a:extLst>
              <a:ext uri="{FF2B5EF4-FFF2-40B4-BE49-F238E27FC236}">
                <a16:creationId xmlns:a16="http://schemas.microsoft.com/office/drawing/2014/main" id="{CA297533-238C-FF5F-740C-0F9A1EFF2AC3}"/>
              </a:ext>
            </a:extLst>
          </p:cNvPr>
          <p:cNvSpPr txBox="1"/>
          <p:nvPr/>
        </p:nvSpPr>
        <p:spPr>
          <a:xfrm>
            <a:off x="2449396" y="2264316"/>
            <a:ext cx="7298111" cy="286232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pt-BR" sz="6000" dirty="0">
                <a:solidFill>
                  <a:schemeClr val="bg1"/>
                </a:solidFill>
                <a:latin typeface="Aptos Display"/>
                <a:ea typeface="+mn-lt"/>
                <a:cs typeface="+mn-lt"/>
              </a:rPr>
              <a:t>Tomada de </a:t>
            </a:r>
            <a:r>
              <a:rPr lang="pt-BR" sz="6000" b="1" dirty="0">
                <a:solidFill>
                  <a:schemeClr val="bg1"/>
                </a:solidFill>
                <a:latin typeface="Aptos Display"/>
                <a:ea typeface="+mn-lt"/>
                <a:cs typeface="+mn-lt"/>
              </a:rPr>
              <a:t>Decisão</a:t>
            </a:r>
            <a:r>
              <a:rPr lang="pt-BR" sz="6000" dirty="0">
                <a:solidFill>
                  <a:schemeClr val="bg1"/>
                </a:solidFill>
                <a:latin typeface="Aptos Display"/>
                <a:ea typeface="+mn-lt"/>
                <a:cs typeface="+mn-lt"/>
              </a:rPr>
              <a:t>, </a:t>
            </a:r>
            <a:r>
              <a:rPr lang="pt-BR" sz="6000" b="1" dirty="0">
                <a:solidFill>
                  <a:schemeClr val="bg1"/>
                </a:solidFill>
                <a:latin typeface="Aptos Display"/>
                <a:ea typeface="+mn-lt"/>
                <a:cs typeface="+mn-lt"/>
              </a:rPr>
              <a:t>Oferta</a:t>
            </a:r>
            <a:r>
              <a:rPr lang="pt-BR" sz="6000" dirty="0">
                <a:solidFill>
                  <a:schemeClr val="bg1"/>
                </a:solidFill>
                <a:latin typeface="Aptos Display"/>
                <a:ea typeface="+mn-lt"/>
                <a:cs typeface="+mn-lt"/>
              </a:rPr>
              <a:t> e </a:t>
            </a:r>
            <a:r>
              <a:rPr lang="pt-BR" sz="6000" b="1" dirty="0">
                <a:solidFill>
                  <a:schemeClr val="bg1"/>
                </a:solidFill>
                <a:latin typeface="Aptos Display"/>
                <a:ea typeface="+mn-lt"/>
                <a:cs typeface="+mn-lt"/>
              </a:rPr>
              <a:t>Integração Acelerada</a:t>
            </a:r>
            <a:endParaRPr lang="pt-BR" sz="6000" b="1">
              <a:solidFill>
                <a:schemeClr val="bg1"/>
              </a:solidFill>
              <a:latin typeface="Aptos Display"/>
            </a:endParaRPr>
          </a:p>
        </p:txBody>
      </p:sp>
      <p:sp>
        <p:nvSpPr>
          <p:cNvPr id="8" name="CaixaDeTexto 7">
            <a:extLst>
              <a:ext uri="{FF2B5EF4-FFF2-40B4-BE49-F238E27FC236}">
                <a16:creationId xmlns:a16="http://schemas.microsoft.com/office/drawing/2014/main" id="{9CEC214E-6632-C6E4-6ED7-5AF41DBE9D03}"/>
              </a:ext>
            </a:extLst>
          </p:cNvPr>
          <p:cNvSpPr txBox="1"/>
          <p:nvPr/>
        </p:nvSpPr>
        <p:spPr>
          <a:xfrm>
            <a:off x="9094181" y="276201"/>
            <a:ext cx="2743200" cy="276999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pt-BR" sz="1200" dirty="0">
                <a:solidFill>
                  <a:schemeClr val="bg1"/>
                </a:solidFill>
              </a:rPr>
              <a:t>Jefferson Rodrigues Pena</a:t>
            </a:r>
            <a:endParaRPr lang="pt-BR" dirty="0">
              <a:solidFill>
                <a:schemeClr val="bg1"/>
              </a:solidFill>
            </a:endParaRPr>
          </a:p>
        </p:txBody>
      </p:sp>
      <p:sp>
        <p:nvSpPr>
          <p:cNvPr id="2" name="CaixaDeTexto 1">
            <a:extLst>
              <a:ext uri="{FF2B5EF4-FFF2-40B4-BE49-F238E27FC236}">
                <a16:creationId xmlns:a16="http://schemas.microsoft.com/office/drawing/2014/main" id="{48FA62B9-EF6E-70A3-8AF1-9B196FFADB31}"/>
              </a:ext>
            </a:extLst>
          </p:cNvPr>
          <p:cNvSpPr txBox="1"/>
          <p:nvPr/>
        </p:nvSpPr>
        <p:spPr>
          <a:xfrm>
            <a:off x="331181" y="276201"/>
            <a:ext cx="2743200" cy="276999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pt-BR" sz="1200" dirty="0">
                <a:solidFill>
                  <a:schemeClr val="bg1"/>
                </a:solidFill>
              </a:rPr>
              <a:t>Case - Itaú</a:t>
            </a:r>
            <a:endParaRPr lang="pt-BR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55941381"/>
      </p:ext>
    </p:extLst>
  </p:cSld>
  <p:clrMapOvr>
    <a:masterClrMapping/>
  </p:clrMapOvr>
  <p:transition spd="slow">
    <p:push dir="u"/>
  </p:transition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6002EBEF-6400-CC22-C81C-3B7172E0C3D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Imagem 8" descr="Tela de um computador com a imagem de um celular">
            <a:extLst>
              <a:ext uri="{FF2B5EF4-FFF2-40B4-BE49-F238E27FC236}">
                <a16:creationId xmlns:a16="http://schemas.microsoft.com/office/drawing/2014/main" id="{C535F523-6BF9-AD06-D676-0E267E26092C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21125" t="-60" r="-115" b="1221"/>
          <a:stretch>
            <a:fillRect/>
          </a:stretch>
        </p:blipFill>
        <p:spPr>
          <a:xfrm>
            <a:off x="0" y="6453"/>
            <a:ext cx="7297024" cy="6851154"/>
          </a:xfrm>
          <a:prstGeom prst="rect">
            <a:avLst/>
          </a:prstGeom>
        </p:spPr>
      </p:pic>
      <p:sp>
        <p:nvSpPr>
          <p:cNvPr id="14" name="Retângulo 13">
            <a:extLst>
              <a:ext uri="{FF2B5EF4-FFF2-40B4-BE49-F238E27FC236}">
                <a16:creationId xmlns:a16="http://schemas.microsoft.com/office/drawing/2014/main" id="{AA754927-D94A-6374-B3A6-80EE6A9CC27E}"/>
              </a:ext>
            </a:extLst>
          </p:cNvPr>
          <p:cNvSpPr/>
          <p:nvPr/>
        </p:nvSpPr>
        <p:spPr>
          <a:xfrm>
            <a:off x="6567862" y="6453"/>
            <a:ext cx="5634979" cy="1733343"/>
          </a:xfrm>
          <a:prstGeom prst="rect">
            <a:avLst/>
          </a:prstGeom>
          <a:solidFill>
            <a:srgbClr val="FAC30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pic>
        <p:nvPicPr>
          <p:cNvPr id="6" name="Imagem 5" descr="Logotipo&#10;&#10;O conteúdo gerado por IA pode estar incorreto.">
            <a:extLst>
              <a:ext uri="{FF2B5EF4-FFF2-40B4-BE49-F238E27FC236}">
                <a16:creationId xmlns:a16="http://schemas.microsoft.com/office/drawing/2014/main" id="{E80F16C5-FF3D-4BCD-47BD-93E50169AD7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420707" y="6021659"/>
            <a:ext cx="511098" cy="511098"/>
          </a:xfrm>
          <a:prstGeom prst="rect">
            <a:avLst/>
          </a:prstGeom>
        </p:spPr>
      </p:pic>
      <p:sp>
        <p:nvSpPr>
          <p:cNvPr id="5" name="Retângulo 4">
            <a:extLst>
              <a:ext uri="{FF2B5EF4-FFF2-40B4-BE49-F238E27FC236}">
                <a16:creationId xmlns:a16="http://schemas.microsoft.com/office/drawing/2014/main" id="{F5ED5B22-2439-A78F-4D53-D51BFCFEDB77}"/>
              </a:ext>
            </a:extLst>
          </p:cNvPr>
          <p:cNvSpPr/>
          <p:nvPr/>
        </p:nvSpPr>
        <p:spPr>
          <a:xfrm>
            <a:off x="6567862" y="1720953"/>
            <a:ext cx="5634979" cy="1733343"/>
          </a:xfrm>
          <a:prstGeom prst="rect">
            <a:avLst/>
          </a:prstGeom>
          <a:solidFill>
            <a:srgbClr val="FA9F0A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7" name="Retângulo 6">
            <a:extLst>
              <a:ext uri="{FF2B5EF4-FFF2-40B4-BE49-F238E27FC236}">
                <a16:creationId xmlns:a16="http://schemas.microsoft.com/office/drawing/2014/main" id="{AA6FC7E2-456B-D2E5-44A9-BA298AC5D44F}"/>
              </a:ext>
            </a:extLst>
          </p:cNvPr>
          <p:cNvSpPr/>
          <p:nvPr/>
        </p:nvSpPr>
        <p:spPr>
          <a:xfrm>
            <a:off x="6567861" y="3446036"/>
            <a:ext cx="5634979" cy="1733343"/>
          </a:xfrm>
          <a:prstGeom prst="rect">
            <a:avLst/>
          </a:prstGeom>
          <a:solidFill>
            <a:srgbClr val="F8800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8" name="Retângulo 7">
            <a:extLst>
              <a:ext uri="{FF2B5EF4-FFF2-40B4-BE49-F238E27FC236}">
                <a16:creationId xmlns:a16="http://schemas.microsoft.com/office/drawing/2014/main" id="{4A0F94AA-93A2-17B8-D1CC-A990D2053079}"/>
              </a:ext>
            </a:extLst>
          </p:cNvPr>
          <p:cNvSpPr/>
          <p:nvPr/>
        </p:nvSpPr>
        <p:spPr>
          <a:xfrm>
            <a:off x="6567860" y="5171119"/>
            <a:ext cx="5624396" cy="1733343"/>
          </a:xfrm>
          <a:prstGeom prst="rect">
            <a:avLst/>
          </a:prstGeom>
          <a:solidFill>
            <a:srgbClr val="FF620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" name="CaixaDeTexto 1">
            <a:extLst>
              <a:ext uri="{FF2B5EF4-FFF2-40B4-BE49-F238E27FC236}">
                <a16:creationId xmlns:a16="http://schemas.microsoft.com/office/drawing/2014/main" id="{7AFAF82B-155B-A38B-FF0E-02E1B3462C2D}"/>
              </a:ext>
            </a:extLst>
          </p:cNvPr>
          <p:cNvSpPr txBox="1"/>
          <p:nvPr/>
        </p:nvSpPr>
        <p:spPr>
          <a:xfrm>
            <a:off x="7208797" y="299429"/>
            <a:ext cx="4335811" cy="1138773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pt-BR" sz="2000" b="1" dirty="0">
                <a:solidFill>
                  <a:schemeClr val="bg1"/>
                </a:solidFill>
                <a:ea typeface="+mn-lt"/>
                <a:cs typeface="+mn-lt"/>
              </a:rPr>
              <a:t>Decisões Baseadas em Critérios</a:t>
            </a:r>
            <a:endParaRPr lang="pt-BR" b="1" dirty="0">
              <a:solidFill>
                <a:schemeClr val="bg1"/>
              </a:solidFill>
            </a:endParaRPr>
          </a:p>
          <a:p>
            <a:r>
              <a:rPr lang="pt-BR" sz="1600" dirty="0">
                <a:solidFill>
                  <a:schemeClr val="bg1"/>
                </a:solidFill>
                <a:ea typeface="+mn-lt"/>
                <a:cs typeface="+mn-lt"/>
              </a:rPr>
              <a:t>Pareceres estruturados e comitês técnicos garantem decisões objetivas e reduzem riscos no processo seletivo.</a:t>
            </a:r>
          </a:p>
        </p:txBody>
      </p:sp>
      <p:sp>
        <p:nvSpPr>
          <p:cNvPr id="10" name="CaixaDeTexto 9">
            <a:extLst>
              <a:ext uri="{FF2B5EF4-FFF2-40B4-BE49-F238E27FC236}">
                <a16:creationId xmlns:a16="http://schemas.microsoft.com/office/drawing/2014/main" id="{77DF9C48-944F-0D26-1E82-B7A3EE05EFC1}"/>
              </a:ext>
            </a:extLst>
          </p:cNvPr>
          <p:cNvSpPr txBox="1"/>
          <p:nvPr/>
        </p:nvSpPr>
        <p:spPr>
          <a:xfrm>
            <a:off x="7208796" y="2013929"/>
            <a:ext cx="4335811" cy="1138773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pt-BR" sz="2000" b="1">
                <a:solidFill>
                  <a:schemeClr val="bg1"/>
                </a:solidFill>
                <a:ea typeface="+mn-lt"/>
                <a:cs typeface="+mn-lt"/>
              </a:rPr>
              <a:t>Oferta em Ondas Prioritárias</a:t>
            </a:r>
            <a:endParaRPr lang="pt-BR" b="1">
              <a:solidFill>
                <a:schemeClr val="bg1"/>
              </a:solidFill>
            </a:endParaRPr>
          </a:p>
          <a:p>
            <a:r>
              <a:rPr lang="pt-BR" sz="1600" dirty="0">
                <a:solidFill>
                  <a:schemeClr val="bg1"/>
                </a:solidFill>
                <a:ea typeface="+mn-lt"/>
                <a:cs typeface="+mn-lt"/>
              </a:rPr>
              <a:t>Ofertas são emitidas em ondas, priorizando candidatos estratégicos e assegurando previsibilidade para negócios.</a:t>
            </a:r>
          </a:p>
        </p:txBody>
      </p:sp>
      <p:sp>
        <p:nvSpPr>
          <p:cNvPr id="11" name="CaixaDeTexto 10">
            <a:extLst>
              <a:ext uri="{FF2B5EF4-FFF2-40B4-BE49-F238E27FC236}">
                <a16:creationId xmlns:a16="http://schemas.microsoft.com/office/drawing/2014/main" id="{8F810A81-D85C-8C4C-9ADF-E2EF39FA3AB1}"/>
              </a:ext>
            </a:extLst>
          </p:cNvPr>
          <p:cNvSpPr txBox="1"/>
          <p:nvPr/>
        </p:nvSpPr>
        <p:spPr>
          <a:xfrm>
            <a:off x="7208795" y="3739011"/>
            <a:ext cx="4335811" cy="1138773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pt-BR" sz="2000" b="1" dirty="0" err="1">
                <a:solidFill>
                  <a:schemeClr val="bg1"/>
                </a:solidFill>
                <a:ea typeface="+mn-lt"/>
                <a:cs typeface="+mn-lt"/>
              </a:rPr>
              <a:t>Onboarding</a:t>
            </a:r>
            <a:r>
              <a:rPr lang="pt-BR" sz="2000" b="1" dirty="0">
                <a:solidFill>
                  <a:schemeClr val="bg1"/>
                </a:solidFill>
                <a:ea typeface="+mn-lt"/>
                <a:cs typeface="+mn-lt"/>
              </a:rPr>
              <a:t> Acelerado</a:t>
            </a:r>
            <a:endParaRPr lang="pt-BR" b="1" dirty="0">
              <a:solidFill>
                <a:schemeClr val="bg1"/>
              </a:solidFill>
            </a:endParaRPr>
          </a:p>
          <a:p>
            <a:r>
              <a:rPr lang="pt-BR" sz="1600" dirty="0">
                <a:solidFill>
                  <a:schemeClr val="bg1"/>
                </a:solidFill>
                <a:ea typeface="+mn-lt"/>
                <a:cs typeface="+mn-lt"/>
              </a:rPr>
              <a:t>Integração rápida com foco em cultura, segurança, infraestrutura e contatos essenciais para fluidez no início.</a:t>
            </a:r>
          </a:p>
        </p:txBody>
      </p:sp>
      <p:sp>
        <p:nvSpPr>
          <p:cNvPr id="12" name="CaixaDeTexto 11">
            <a:extLst>
              <a:ext uri="{FF2B5EF4-FFF2-40B4-BE49-F238E27FC236}">
                <a16:creationId xmlns:a16="http://schemas.microsoft.com/office/drawing/2014/main" id="{A52E0BDB-3450-358A-1C3E-F0A28D46F019}"/>
              </a:ext>
            </a:extLst>
          </p:cNvPr>
          <p:cNvSpPr txBox="1"/>
          <p:nvPr/>
        </p:nvSpPr>
        <p:spPr>
          <a:xfrm>
            <a:off x="7208794" y="5368844"/>
            <a:ext cx="4335811" cy="1138773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pt-BR" sz="2000" b="1" dirty="0">
                <a:solidFill>
                  <a:schemeClr val="bg1"/>
                </a:solidFill>
                <a:ea typeface="+mn-lt"/>
                <a:cs typeface="+mn-lt"/>
              </a:rPr>
              <a:t>Banco de Talentos Contínuo</a:t>
            </a:r>
            <a:endParaRPr lang="pt-BR" dirty="0">
              <a:solidFill>
                <a:schemeClr val="bg1"/>
              </a:solidFill>
            </a:endParaRPr>
          </a:p>
          <a:p>
            <a:r>
              <a:rPr lang="pt-BR" sz="1600" dirty="0">
                <a:solidFill>
                  <a:schemeClr val="bg1"/>
                </a:solidFill>
                <a:ea typeface="+mn-lt"/>
                <a:cs typeface="+mn-lt"/>
              </a:rPr>
              <a:t>Manutenção constante do banco de talentos permite agilidade na resposta a demandas futuras e evita retrabalho.</a:t>
            </a:r>
          </a:p>
        </p:txBody>
      </p:sp>
      <p:pic>
        <p:nvPicPr>
          <p:cNvPr id="4" name="Imagem 3" descr="Logotipo&#10;&#10;O conteúdo gerado por IA pode estar incorreto.">
            <a:extLst>
              <a:ext uri="{FF2B5EF4-FFF2-40B4-BE49-F238E27FC236}">
                <a16:creationId xmlns:a16="http://schemas.microsoft.com/office/drawing/2014/main" id="{4C147FAE-4896-1445-F253-5E5486C6FAE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9524" y="6174059"/>
            <a:ext cx="511098" cy="5110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28458491"/>
      </p:ext>
    </p:extLst>
  </p:cSld>
  <p:clrMapOvr>
    <a:masterClrMapping/>
  </p:clrMapOvr>
  <p:transition spd="med">
    <p:pull/>
  </p:transition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F334988C-0B05-CC8E-6555-80BBB92F2F2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aixaDeTexto 5">
            <a:extLst>
              <a:ext uri="{FF2B5EF4-FFF2-40B4-BE49-F238E27FC236}">
                <a16:creationId xmlns:a16="http://schemas.microsoft.com/office/drawing/2014/main" id="{EB6441D2-E67B-1884-C80A-41C0B9716323}"/>
              </a:ext>
            </a:extLst>
          </p:cNvPr>
          <p:cNvSpPr txBox="1"/>
          <p:nvPr/>
        </p:nvSpPr>
        <p:spPr>
          <a:xfrm>
            <a:off x="2280063" y="2264316"/>
            <a:ext cx="7636777" cy="286232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pt-BR" sz="6000" dirty="0" err="1">
                <a:solidFill>
                  <a:schemeClr val="bg1"/>
                </a:solidFill>
                <a:latin typeface="Aptos Display"/>
                <a:ea typeface="+mn-lt"/>
                <a:cs typeface="+mn-lt"/>
              </a:rPr>
              <a:t>KPis</a:t>
            </a:r>
            <a:r>
              <a:rPr lang="pt-BR" sz="6000" dirty="0">
                <a:solidFill>
                  <a:schemeClr val="bg1"/>
                </a:solidFill>
                <a:latin typeface="Aptos Display"/>
                <a:ea typeface="+mn-lt"/>
                <a:cs typeface="+mn-lt"/>
              </a:rPr>
              <a:t>, Acompanhamento Executivo e Indicadores Estratégicos</a:t>
            </a:r>
            <a:endParaRPr lang="pt-BR" sz="6000" dirty="0">
              <a:solidFill>
                <a:schemeClr val="bg1"/>
              </a:solidFill>
              <a:latin typeface="Aptos Display"/>
            </a:endParaRPr>
          </a:p>
        </p:txBody>
      </p:sp>
      <p:sp>
        <p:nvSpPr>
          <p:cNvPr id="8" name="CaixaDeTexto 7">
            <a:extLst>
              <a:ext uri="{FF2B5EF4-FFF2-40B4-BE49-F238E27FC236}">
                <a16:creationId xmlns:a16="http://schemas.microsoft.com/office/drawing/2014/main" id="{40338FA7-7C69-2324-65B9-C67DE189799D}"/>
              </a:ext>
            </a:extLst>
          </p:cNvPr>
          <p:cNvSpPr txBox="1"/>
          <p:nvPr/>
        </p:nvSpPr>
        <p:spPr>
          <a:xfrm>
            <a:off x="9094181" y="276201"/>
            <a:ext cx="2743200" cy="276999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pt-BR" sz="1200" dirty="0">
                <a:solidFill>
                  <a:schemeClr val="bg1"/>
                </a:solidFill>
              </a:rPr>
              <a:t>Jefferson Rodrigues Pena</a:t>
            </a:r>
            <a:endParaRPr lang="pt-BR" dirty="0">
              <a:solidFill>
                <a:schemeClr val="bg1"/>
              </a:solidFill>
            </a:endParaRPr>
          </a:p>
        </p:txBody>
      </p:sp>
      <p:sp>
        <p:nvSpPr>
          <p:cNvPr id="2" name="CaixaDeTexto 1">
            <a:extLst>
              <a:ext uri="{FF2B5EF4-FFF2-40B4-BE49-F238E27FC236}">
                <a16:creationId xmlns:a16="http://schemas.microsoft.com/office/drawing/2014/main" id="{3BAA88EA-0A7A-2D7D-1AF7-F397365BF823}"/>
              </a:ext>
            </a:extLst>
          </p:cNvPr>
          <p:cNvSpPr txBox="1"/>
          <p:nvPr/>
        </p:nvSpPr>
        <p:spPr>
          <a:xfrm>
            <a:off x="331181" y="276201"/>
            <a:ext cx="2743200" cy="276999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pt-BR" sz="1200" dirty="0">
                <a:solidFill>
                  <a:schemeClr val="bg1"/>
                </a:solidFill>
              </a:rPr>
              <a:t>Case - Itaú</a:t>
            </a:r>
            <a:endParaRPr lang="pt-BR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80315306"/>
      </p:ext>
    </p:extLst>
  </p:cSld>
  <p:clrMapOvr>
    <a:masterClrMapping/>
  </p:clrMapOvr>
  <p:transition spd="slow">
    <p:push dir="u"/>
  </p:transition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466722FC-8DB6-4390-B17D-FBD3CE72CF0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Imagem 15" descr="Pessoas sentadas a mesa com computador&#10;&#10;O conteúdo gerado por IA pode estar incorreto.">
            <a:extLst>
              <a:ext uri="{FF2B5EF4-FFF2-40B4-BE49-F238E27FC236}">
                <a16:creationId xmlns:a16="http://schemas.microsoft.com/office/drawing/2014/main" id="{1B826B1A-D691-6A69-61E8-3DFC42105CE9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3056" t="73" r="-333" b="13032"/>
          <a:stretch>
            <a:fillRect/>
          </a:stretch>
        </p:blipFill>
        <p:spPr>
          <a:xfrm>
            <a:off x="6196" y="3188679"/>
            <a:ext cx="6203446" cy="3696944"/>
          </a:xfrm>
          <a:prstGeom prst="rect">
            <a:avLst/>
          </a:prstGeom>
        </p:spPr>
      </p:pic>
      <p:pic>
        <p:nvPicPr>
          <p:cNvPr id="13" name="Imagem 12" descr="Homem sentado à mesa com pratos de papel&#10;&#10;O conteúdo gerado por IA pode estar incorreto.">
            <a:extLst>
              <a:ext uri="{FF2B5EF4-FFF2-40B4-BE49-F238E27FC236}">
                <a16:creationId xmlns:a16="http://schemas.microsoft.com/office/drawing/2014/main" id="{BFE93616-6596-4A12-C12C-5DE2DF5FECF9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-937" t="5290" r="1105" b="-5290"/>
          <a:stretch>
            <a:fillRect/>
          </a:stretch>
        </p:blipFill>
        <p:spPr>
          <a:xfrm>
            <a:off x="5894916" y="0"/>
            <a:ext cx="6286524" cy="4201589"/>
          </a:xfrm>
          <a:prstGeom prst="rect">
            <a:avLst/>
          </a:prstGeom>
        </p:spPr>
      </p:pic>
      <p:sp>
        <p:nvSpPr>
          <p:cNvPr id="14" name="Retângulo 13">
            <a:extLst>
              <a:ext uri="{FF2B5EF4-FFF2-40B4-BE49-F238E27FC236}">
                <a16:creationId xmlns:a16="http://schemas.microsoft.com/office/drawing/2014/main" id="{4822B3FA-5EAE-8F70-1DE4-7A3DD17ABD6F}"/>
              </a:ext>
            </a:extLst>
          </p:cNvPr>
          <p:cNvSpPr/>
          <p:nvPr/>
        </p:nvSpPr>
        <p:spPr>
          <a:xfrm>
            <a:off x="6196" y="-4130"/>
            <a:ext cx="6015979" cy="1733343"/>
          </a:xfrm>
          <a:prstGeom prst="rect">
            <a:avLst/>
          </a:prstGeom>
          <a:solidFill>
            <a:srgbClr val="3A85FA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5" name="Retângulo 4">
            <a:extLst>
              <a:ext uri="{FF2B5EF4-FFF2-40B4-BE49-F238E27FC236}">
                <a16:creationId xmlns:a16="http://schemas.microsoft.com/office/drawing/2014/main" id="{2BBD7341-8C4F-5C68-761D-69B53412DF29}"/>
              </a:ext>
            </a:extLst>
          </p:cNvPr>
          <p:cNvSpPr/>
          <p:nvPr/>
        </p:nvSpPr>
        <p:spPr>
          <a:xfrm>
            <a:off x="6196" y="1710370"/>
            <a:ext cx="6015979" cy="1733343"/>
          </a:xfrm>
          <a:prstGeom prst="rect">
            <a:avLst/>
          </a:prstGeom>
          <a:solidFill>
            <a:srgbClr val="193FF8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7" name="Retângulo 6">
            <a:extLst>
              <a:ext uri="{FF2B5EF4-FFF2-40B4-BE49-F238E27FC236}">
                <a16:creationId xmlns:a16="http://schemas.microsoft.com/office/drawing/2014/main" id="{6AF242E2-A49D-DE9C-BCE7-88828C0F1A25}"/>
              </a:ext>
            </a:extLst>
          </p:cNvPr>
          <p:cNvSpPr/>
          <p:nvPr/>
        </p:nvSpPr>
        <p:spPr>
          <a:xfrm>
            <a:off x="6028112" y="3435453"/>
            <a:ext cx="6164145" cy="1733343"/>
          </a:xfrm>
          <a:prstGeom prst="rect">
            <a:avLst/>
          </a:prstGeom>
          <a:solidFill>
            <a:srgbClr val="0520B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8" name="Retângulo 7">
            <a:extLst>
              <a:ext uri="{FF2B5EF4-FFF2-40B4-BE49-F238E27FC236}">
                <a16:creationId xmlns:a16="http://schemas.microsoft.com/office/drawing/2014/main" id="{2F36975F-2AE7-6354-AEC1-8114A8987A05}"/>
              </a:ext>
            </a:extLst>
          </p:cNvPr>
          <p:cNvSpPr/>
          <p:nvPr/>
        </p:nvSpPr>
        <p:spPr>
          <a:xfrm>
            <a:off x="6028111" y="5160536"/>
            <a:ext cx="6164145" cy="1733343"/>
          </a:xfrm>
          <a:prstGeom prst="rect">
            <a:avLst/>
          </a:prstGeom>
          <a:solidFill>
            <a:srgbClr val="02036D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" name="CaixaDeTexto 1">
            <a:extLst>
              <a:ext uri="{FF2B5EF4-FFF2-40B4-BE49-F238E27FC236}">
                <a16:creationId xmlns:a16="http://schemas.microsoft.com/office/drawing/2014/main" id="{2D2DB5DF-97F6-ED3B-5CA0-8462B9CA9E21}"/>
              </a:ext>
            </a:extLst>
          </p:cNvPr>
          <p:cNvSpPr txBox="1"/>
          <p:nvPr/>
        </p:nvSpPr>
        <p:spPr>
          <a:xfrm>
            <a:off x="932881" y="331180"/>
            <a:ext cx="4335811" cy="1138773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pt-BR" sz="2000" b="1" dirty="0">
                <a:solidFill>
                  <a:schemeClr val="bg1"/>
                </a:solidFill>
                <a:ea typeface="+mn-lt"/>
                <a:cs typeface="+mn-lt"/>
              </a:rPr>
              <a:t>Métricas de Atração de Talentos</a:t>
            </a:r>
            <a:endParaRPr lang="pt-BR" b="1" dirty="0">
              <a:solidFill>
                <a:schemeClr val="bg1"/>
              </a:solidFill>
            </a:endParaRPr>
          </a:p>
          <a:p>
            <a:r>
              <a:rPr lang="pt-BR" sz="1600" dirty="0">
                <a:solidFill>
                  <a:schemeClr val="bg1"/>
                </a:solidFill>
                <a:ea typeface="+mn-lt"/>
                <a:cs typeface="+mn-lt"/>
              </a:rPr>
              <a:t>Monitorar candidatos qualificados, taxa de conversão e SLA de </a:t>
            </a:r>
            <a:r>
              <a:rPr lang="pt-BR" sz="1600" dirty="0" err="1">
                <a:solidFill>
                  <a:schemeClr val="bg1"/>
                </a:solidFill>
                <a:ea typeface="+mn-lt"/>
                <a:cs typeface="+mn-lt"/>
              </a:rPr>
              <a:t>shortlist</a:t>
            </a:r>
            <a:r>
              <a:rPr lang="pt-BR" sz="1600" dirty="0">
                <a:solidFill>
                  <a:schemeClr val="bg1"/>
                </a:solidFill>
                <a:ea typeface="+mn-lt"/>
                <a:cs typeface="+mn-lt"/>
              </a:rPr>
              <a:t> otimiza o fluxo de recrutamento e prioriza canais eficientes.</a:t>
            </a:r>
            <a:endParaRPr lang="pt-BR" sz="1600" dirty="0" err="1">
              <a:solidFill>
                <a:schemeClr val="bg1"/>
              </a:solidFill>
              <a:ea typeface="+mn-lt"/>
              <a:cs typeface="+mn-lt"/>
            </a:endParaRPr>
          </a:p>
        </p:txBody>
      </p:sp>
      <p:sp>
        <p:nvSpPr>
          <p:cNvPr id="10" name="CaixaDeTexto 9">
            <a:extLst>
              <a:ext uri="{FF2B5EF4-FFF2-40B4-BE49-F238E27FC236}">
                <a16:creationId xmlns:a16="http://schemas.microsoft.com/office/drawing/2014/main" id="{76D676AB-047A-CBC8-9EE9-4EE183DCFB21}"/>
              </a:ext>
            </a:extLst>
          </p:cNvPr>
          <p:cNvSpPr txBox="1"/>
          <p:nvPr/>
        </p:nvSpPr>
        <p:spPr>
          <a:xfrm>
            <a:off x="932880" y="2045679"/>
            <a:ext cx="4335811" cy="1138773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pt-BR" sz="2000" b="1" dirty="0">
                <a:solidFill>
                  <a:schemeClr val="bg1"/>
                </a:solidFill>
                <a:ea typeface="+mn-lt"/>
                <a:cs typeface="+mn-lt"/>
              </a:rPr>
              <a:t>Indicadores de Seleção</a:t>
            </a:r>
            <a:endParaRPr lang="pt-BR" b="1" dirty="0">
              <a:solidFill>
                <a:schemeClr val="bg1"/>
              </a:solidFill>
            </a:endParaRPr>
          </a:p>
          <a:p>
            <a:r>
              <a:rPr lang="pt-BR" sz="1600" dirty="0">
                <a:solidFill>
                  <a:schemeClr val="bg1"/>
                </a:solidFill>
                <a:ea typeface="+mn-lt"/>
                <a:cs typeface="+mn-lt"/>
              </a:rPr>
              <a:t>Tempo para contratação, score técnico, taxa de abandono e NPS das lideranças são cruciais para avaliação do processo seletivo.</a:t>
            </a:r>
          </a:p>
        </p:txBody>
      </p:sp>
      <p:sp>
        <p:nvSpPr>
          <p:cNvPr id="11" name="CaixaDeTexto 10">
            <a:extLst>
              <a:ext uri="{FF2B5EF4-FFF2-40B4-BE49-F238E27FC236}">
                <a16:creationId xmlns:a16="http://schemas.microsoft.com/office/drawing/2014/main" id="{ED6E196C-4A45-721E-7B79-DA979E25765C}"/>
              </a:ext>
            </a:extLst>
          </p:cNvPr>
          <p:cNvSpPr txBox="1"/>
          <p:nvPr/>
        </p:nvSpPr>
        <p:spPr>
          <a:xfrm>
            <a:off x="6510295" y="3813094"/>
            <a:ext cx="5076644" cy="1138773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pt-BR" sz="2000" b="1">
                <a:solidFill>
                  <a:schemeClr val="bg1"/>
                </a:solidFill>
                <a:ea typeface="+mn-lt"/>
                <a:cs typeface="+mn-lt"/>
              </a:rPr>
              <a:t>Indicadores de Mercado</a:t>
            </a:r>
            <a:endParaRPr lang="pt-BR" b="1">
              <a:solidFill>
                <a:schemeClr val="bg1"/>
              </a:solidFill>
              <a:ea typeface="+mn-lt"/>
              <a:cs typeface="+mn-lt"/>
            </a:endParaRPr>
          </a:p>
          <a:p>
            <a:r>
              <a:rPr lang="pt-BR" sz="1600" dirty="0">
                <a:solidFill>
                  <a:schemeClr val="bg1"/>
                </a:solidFill>
                <a:ea typeface="+mn-lt"/>
                <a:cs typeface="+mn-lt"/>
              </a:rPr>
              <a:t>Benchmarks salariais, competitividade de perfis e maturidade técnica do ecossistema de IA guiam decisões estratégicas.</a:t>
            </a:r>
          </a:p>
        </p:txBody>
      </p:sp>
      <p:sp>
        <p:nvSpPr>
          <p:cNvPr id="12" name="CaixaDeTexto 11">
            <a:extLst>
              <a:ext uri="{FF2B5EF4-FFF2-40B4-BE49-F238E27FC236}">
                <a16:creationId xmlns:a16="http://schemas.microsoft.com/office/drawing/2014/main" id="{9AE03123-D045-6F6F-92FE-F1D6A9593727}"/>
              </a:ext>
            </a:extLst>
          </p:cNvPr>
          <p:cNvSpPr txBox="1"/>
          <p:nvPr/>
        </p:nvSpPr>
        <p:spPr>
          <a:xfrm>
            <a:off x="6510295" y="5453511"/>
            <a:ext cx="5182477" cy="1138773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pt-BR" sz="2000" b="1" dirty="0">
                <a:solidFill>
                  <a:schemeClr val="bg1"/>
                </a:solidFill>
                <a:ea typeface="+mn-lt"/>
                <a:cs typeface="+mn-lt"/>
              </a:rPr>
              <a:t>Acompanhamento Executivo e Governança</a:t>
            </a:r>
            <a:endParaRPr lang="pt-BR" b="1" dirty="0">
              <a:solidFill>
                <a:schemeClr val="bg1"/>
              </a:solidFill>
              <a:ea typeface="+mn-lt"/>
              <a:cs typeface="+mn-lt"/>
            </a:endParaRPr>
          </a:p>
          <a:p>
            <a:r>
              <a:rPr lang="pt-BR" sz="1600" dirty="0">
                <a:solidFill>
                  <a:schemeClr val="bg1"/>
                </a:solidFill>
                <a:ea typeface="+mn-lt"/>
                <a:cs typeface="+mn-lt"/>
              </a:rPr>
              <a:t>Reuniões semanais e dashboards estruturados garantem visibilidade, transparência e decisões baseadas em dados.</a:t>
            </a:r>
          </a:p>
        </p:txBody>
      </p:sp>
    </p:spTree>
    <p:extLst>
      <p:ext uri="{BB962C8B-B14F-4D97-AF65-F5344CB8AC3E}">
        <p14:creationId xmlns:p14="http://schemas.microsoft.com/office/powerpoint/2010/main" val="4664424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23CD86F5-8CE9-648B-CDEA-A5DE87962AD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aixaDeTexto 5">
            <a:extLst>
              <a:ext uri="{FF2B5EF4-FFF2-40B4-BE49-F238E27FC236}">
                <a16:creationId xmlns:a16="http://schemas.microsoft.com/office/drawing/2014/main" id="{12B384AC-B735-6C39-FA0A-911D841CB802}"/>
              </a:ext>
            </a:extLst>
          </p:cNvPr>
          <p:cNvSpPr txBox="1"/>
          <p:nvPr/>
        </p:nvSpPr>
        <p:spPr>
          <a:xfrm>
            <a:off x="2280063" y="2708816"/>
            <a:ext cx="7636777" cy="1446550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pt-BR" sz="8800" b="1" dirty="0">
                <a:solidFill>
                  <a:schemeClr val="bg1"/>
                </a:solidFill>
                <a:latin typeface="Aptos Display"/>
                <a:ea typeface="+mn-lt"/>
                <a:cs typeface="+mn-lt"/>
              </a:rPr>
              <a:t>Perguntas</a:t>
            </a:r>
            <a:r>
              <a:rPr lang="pt-BR" sz="8800" dirty="0">
                <a:solidFill>
                  <a:schemeClr val="bg1"/>
                </a:solidFill>
                <a:latin typeface="Aptos Display"/>
                <a:ea typeface="+mn-lt"/>
                <a:cs typeface="+mn-lt"/>
              </a:rPr>
              <a:t>?</a:t>
            </a:r>
            <a:endParaRPr lang="pt-BR" sz="8800" dirty="0">
              <a:solidFill>
                <a:schemeClr val="bg1"/>
              </a:solidFill>
              <a:latin typeface="Aptos Display"/>
            </a:endParaRPr>
          </a:p>
        </p:txBody>
      </p:sp>
    </p:spTree>
    <p:extLst>
      <p:ext uri="{BB962C8B-B14F-4D97-AF65-F5344CB8AC3E}">
        <p14:creationId xmlns:p14="http://schemas.microsoft.com/office/powerpoint/2010/main" val="41092062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AAF9CE4D-27D6-6AD3-A0B9-02DB308BF67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aixaDeTexto 5">
            <a:extLst>
              <a:ext uri="{FF2B5EF4-FFF2-40B4-BE49-F238E27FC236}">
                <a16:creationId xmlns:a16="http://schemas.microsoft.com/office/drawing/2014/main" id="{67E5D235-599C-F932-83F7-F3D74584AC83}"/>
              </a:ext>
            </a:extLst>
          </p:cNvPr>
          <p:cNvSpPr txBox="1"/>
          <p:nvPr/>
        </p:nvSpPr>
        <p:spPr>
          <a:xfrm>
            <a:off x="2280063" y="2708816"/>
            <a:ext cx="7636777" cy="1446550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pt-BR" sz="8800" b="1" dirty="0">
                <a:solidFill>
                  <a:schemeClr val="bg1"/>
                </a:solidFill>
                <a:latin typeface="Aptos Display"/>
                <a:ea typeface="+mn-lt"/>
                <a:cs typeface="+mn-lt"/>
              </a:rPr>
              <a:t>Obrigado</a:t>
            </a:r>
            <a:endParaRPr lang="pt-BR" sz="8800" dirty="0">
              <a:solidFill>
                <a:schemeClr val="bg1"/>
              </a:solidFill>
              <a:latin typeface="Aptos Display"/>
            </a:endParaRPr>
          </a:p>
        </p:txBody>
      </p:sp>
      <p:sp>
        <p:nvSpPr>
          <p:cNvPr id="3" name="CaixaDeTexto 2">
            <a:extLst>
              <a:ext uri="{FF2B5EF4-FFF2-40B4-BE49-F238E27FC236}">
                <a16:creationId xmlns:a16="http://schemas.microsoft.com/office/drawing/2014/main" id="{C26566B1-8A62-83D6-7BE2-BC1ED827FB67}"/>
              </a:ext>
            </a:extLst>
          </p:cNvPr>
          <p:cNvSpPr txBox="1"/>
          <p:nvPr/>
        </p:nvSpPr>
        <p:spPr>
          <a:xfrm>
            <a:off x="4561417" y="4294511"/>
            <a:ext cx="3081866" cy="707886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pt-BR" sz="2000" dirty="0">
                <a:solidFill>
                  <a:schemeClr val="bg1"/>
                </a:solidFill>
              </a:rPr>
              <a:t>Jefferson Rodrigues Pena</a:t>
            </a:r>
            <a:endParaRPr lang="pt-BR" sz="2000">
              <a:solidFill>
                <a:schemeClr val="bg1"/>
              </a:solidFill>
            </a:endParaRPr>
          </a:p>
          <a:p>
            <a:pPr algn="ctr"/>
            <a:r>
              <a:rPr lang="pt-BR" sz="2000" dirty="0">
                <a:solidFill>
                  <a:schemeClr val="bg1"/>
                </a:solidFill>
              </a:rPr>
              <a:t>Case - Itaú</a:t>
            </a:r>
          </a:p>
        </p:txBody>
      </p:sp>
    </p:spTree>
    <p:extLst>
      <p:ext uri="{BB962C8B-B14F-4D97-AF65-F5344CB8AC3E}">
        <p14:creationId xmlns:p14="http://schemas.microsoft.com/office/powerpoint/2010/main" val="6787540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>
</file>

<file path=ppt/theme/theme1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Escritório">
      <a:majorFont>
        <a:latin typeface="Aptos Display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ptos" panose="020B0004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Widescreen</PresentationFormat>
  <Paragraphs>0</Paragraphs>
  <Slides>26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slides</vt:lpstr>
      </vt:variant>
      <vt:variant>
        <vt:i4>26</vt:i4>
      </vt:variant>
    </vt:vector>
  </HeadingPairs>
  <TitlesOfParts>
    <vt:vector size="27" baseType="lpstr">
      <vt:lpstr>Tema do Office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/>
  <cp:revision>741</cp:revision>
  <dcterms:created xsi:type="dcterms:W3CDTF">2026-02-01T14:59:46Z</dcterms:created>
  <dcterms:modified xsi:type="dcterms:W3CDTF">2026-02-01T18:56:23Z</dcterms:modified>
</cp:coreProperties>
</file>