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1"/>
  </p:notesMasterIdLst>
  <p:sldIdLst>
    <p:sldId id="256" r:id="rId2"/>
    <p:sldId id="257" r:id="rId3"/>
    <p:sldId id="285" r:id="rId4"/>
    <p:sldId id="263" r:id="rId5"/>
    <p:sldId id="259" r:id="rId6"/>
    <p:sldId id="295" r:id="rId7"/>
    <p:sldId id="306" r:id="rId8"/>
    <p:sldId id="262" r:id="rId9"/>
    <p:sldId id="286" r:id="rId10"/>
    <p:sldId id="264" r:id="rId11"/>
    <p:sldId id="265" r:id="rId12"/>
    <p:sldId id="284" r:id="rId13"/>
    <p:sldId id="281" r:id="rId14"/>
    <p:sldId id="296" r:id="rId15"/>
    <p:sldId id="268" r:id="rId16"/>
    <p:sldId id="269" r:id="rId17"/>
    <p:sldId id="270" r:id="rId18"/>
    <p:sldId id="282" r:id="rId19"/>
    <p:sldId id="297" r:id="rId20"/>
    <p:sldId id="272" r:id="rId21"/>
    <p:sldId id="298" r:id="rId22"/>
    <p:sldId id="273" r:id="rId23"/>
    <p:sldId id="289" r:id="rId24"/>
    <p:sldId id="294" r:id="rId25"/>
    <p:sldId id="290" r:id="rId26"/>
    <p:sldId id="291" r:id="rId27"/>
    <p:sldId id="277" r:id="rId28"/>
    <p:sldId id="278" r:id="rId29"/>
    <p:sldId id="279" r:id="rId30"/>
    <p:sldId id="283" r:id="rId31"/>
    <p:sldId id="299" r:id="rId32"/>
    <p:sldId id="300" r:id="rId33"/>
    <p:sldId id="301" r:id="rId34"/>
    <p:sldId id="302" r:id="rId35"/>
    <p:sldId id="303" r:id="rId36"/>
    <p:sldId id="304" r:id="rId37"/>
    <p:sldId id="280" r:id="rId38"/>
    <p:sldId id="287" r:id="rId39"/>
    <p:sldId id="288" r:id="rId40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F3E90"/>
    <a:srgbClr val="BA5904"/>
    <a:srgbClr val="FFB44E"/>
    <a:srgbClr val="FFEE00"/>
    <a:srgbClr val="DCC4D4"/>
    <a:srgbClr val="DC353A"/>
    <a:srgbClr val="51D4CF"/>
    <a:srgbClr val="D5E7EB"/>
    <a:srgbClr val="7A5020"/>
    <a:srgbClr val="F4C99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4C140AD-788A-4184-AE6C-EFFC76553D64}" v="988" dt="2026-05-08T14:40:19.77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243"/>
    <p:restoredTop sz="94658"/>
  </p:normalViewPr>
  <p:slideViewPr>
    <p:cSldViewPr snapToGrid="0">
      <p:cViewPr varScale="1">
        <p:scale>
          <a:sx n="132" d="100"/>
          <a:sy n="132" d="100"/>
        </p:scale>
        <p:origin x="176" y="6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microsoft.com/office/2015/10/relationships/revisionInfo" Target="revisionInfo.xml"/><Relationship Id="rId20" Type="http://schemas.openxmlformats.org/officeDocument/2006/relationships/slide" Target="slides/slide19.xml"/><Relationship Id="rId41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22885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2913063" y="0"/>
            <a:ext cx="222885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C2D7D2A-C7E6-435D-8D0F-F130C9D4A0BC}" type="datetimeFigureOut">
              <a:t>08/05/2026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-17145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514350" y="4400550"/>
            <a:ext cx="41148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22885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2913063" y="8685213"/>
            <a:ext cx="222885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06264A-F00F-49D7-BAAD-0FA2CCA8C42D}" type="slidenum"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738607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BADFC1-5ACF-4614-5D70-3D5503D3CC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D906EC6-6985-9B80-6E89-35CA3F81742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34226BA-DBE7-38E1-49F3-3341BA8AC7B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3CECB71-BEEC-7E82-5081-4BA0D64D8E0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312385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1CE3B4-227F-F485-1119-61526B9C75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7A33457-77FC-F614-33DA-978E25D993E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8590060-6815-3C0F-BE3A-CDC095C338D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5A81F13-9284-C7B2-5059-95A0771816C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737321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BC8A4A-904E-0A06-A9B0-6E5FF2BB89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3E33EF2-61D5-BC93-F4DC-C9458B21A37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8A2245E-8075-CDE9-F5D7-5F0CC3F7B1F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1A253C0-54B1-A733-E957-9432DF8B298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751321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1C2CBA-43CB-CFE1-BB38-A8F911B933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DBCB5C3-D318-6E59-7704-948F7C1151A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BA43A01-A574-83F5-7897-7A3C8997131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0E06C62-5E98-091D-D52F-587E116F446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32931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7BBAA9-D458-5E40-F914-11C2B9F430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2276F91-2FF6-B7BC-6D13-1A059CD85E8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B1BD1AA-1446-2824-317E-DCD243AA9C2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A871776-AEE7-D933-B010-BE17181007E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529813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906DDE-AC6C-0D6E-E586-B75BC1DEF1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C241BB5-0491-A7E5-6C43-80106819978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5E932D6-EC22-9BDC-4F08-6865CEBCEF6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D20A6BB-3DA4-25F2-BBEC-1C05D5AEB78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287435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1D7B21-CF9F-3895-9B17-57A24AD513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178BC67-E182-73A7-0269-D67C5262FA0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8ABE908-2536-C3A4-4192-76D50F6F8E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2CED965-2EB9-4AF1-116E-B0BBDBE42DB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234149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3DE06-C88E-2DEE-7B35-AA3C17240E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DEC48AF-DE86-8E28-D170-2862CDBF3DE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D93FD09-6D1A-5F44-1353-8D16976CD4C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F679946-773C-C89A-A472-31704A807D6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317074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BD3348-938F-7079-9467-5E164DC1F8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C8A4882-251F-74AC-EFD9-644EB2AD068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C20B671-97F0-98FD-9729-C4F14D18186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CB7620F-4F7F-9F8E-DE8A-60B919A009B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926581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F9E557-171D-6F2C-24E1-75DC4D534D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5EA190E-B41D-92ED-6874-499DDD23892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87E0622-D54E-54FF-608C-D361829DEB5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03EA175-3097-48EF-E38D-EAF985EFEEB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021583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C2189C-930F-E124-4CDE-2FCD670458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6BBCBA5-86EC-3925-3612-85F6271AD90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ECD5E62-65EC-5AC4-E555-4E378BAE63D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F83B51A-FC55-AC0C-F58E-AF06088B93B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104988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7EA15F-0DBF-7C51-D10B-166F029107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7C92F63-8065-49D0-0C9B-2161E3427BC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D29309F-3384-B43F-1598-A15635E39B4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DA08846-2DD4-6F70-9C89-58442EE7BA3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145567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C33C16-DD92-2D64-72AD-3A6D524BF4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21FD6B2-6DB8-3B0F-EBCC-3041DE6904E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59D2E07-7C4E-28D0-F17E-B783D2FB8CF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DE86FEE-C3DA-B59B-E737-5BC2FC91A1E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493046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D5FDA4-E2F5-0C03-F1D3-ED2DF4CF66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482BF3E-DC76-E9D7-5102-9D5FD3B0265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DA61CCF-0C24-016D-2B43-4E20ED78782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9ABA51-9843-F331-A399-5624136EED8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343922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43D467-2FB4-1A8E-19E0-3F7C2F24AA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F97D2BF-F9A6-C411-89BD-DEE6090CC59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976DE41-8F63-8927-6183-BDC6A565F83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C259C55-C6BF-F6D5-80F3-4834A08E655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710661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721C33-DE54-8B05-F09A-00D0BCA04B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CEEDBAE-BC06-9B19-49B1-C079F43D181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4B920E2-85B2-78F7-7504-E7267365144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2375F53-1CB8-83EB-5BC3-5C65EA7F776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7125972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92D1B8-B575-D61B-8567-904F79D014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2FE1A88-6523-43E5-ECCF-529E4A1A69B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76E30E9-674E-7956-4D4A-8D4ED74793C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D23CC2B-9AB8-5D97-A4A8-AB9E2FA8CC6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9568169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BBC6DC-EC77-3BC3-5391-F6B72372B5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878BD25-9706-7596-9206-AEC4E53D30E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D2294FC-AEED-EC9B-2E3E-A4E00E8E9DC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C7DA992-F0A8-62D0-DF2C-7824FD761AD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2531752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B89982-C998-98DA-C9B4-5DD8532EEA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FBEAA5A-6EF1-34D0-7BD8-840772E839A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CC25F36-5573-8A5A-CB28-77B9B65C9A1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B7D7D92-4D2B-FA6E-AAE5-93FD5F51BF8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4505722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D3DB3A-92BE-EC0A-E8DB-96F4EA928C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824A9BD-0C38-3384-1338-4F37BF64FEB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1C09834-1FD1-ABEE-E694-78D950C703A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77DCC6F-6CBC-8C0F-7012-138B23C7E7D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2790864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8791F4-26D6-83A2-1088-E54C6A2C26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C778537-D8AE-595B-BE9D-E92F4F343F2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3F6DA15-8BE8-A69D-DAC8-3060536B1C0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4B97512-2A04-4FAC-F903-08B77C6068D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1650427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0A1A9B-DA88-A561-32CA-2F9EB2F2E5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EA780E8-89EF-B89C-B006-AAC9247F7C2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3DB44F2-03B1-347B-6E79-3074D8C95CD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AE54B61-BF82-5E29-CAC1-38DC9F8C485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8916633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062588-3456-5DE9-C2BE-05819C1599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7873883-9623-CC50-DB23-EDC0A8848B2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9E3C281-E3B4-5C06-6A1D-DE09B34A020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99EEC3F-E80F-13B9-C876-48A9FB1577B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3136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svg"/><Relationship Id="rId5" Type="http://schemas.openxmlformats.org/officeDocument/2006/relationships/image" Target="../media/image13.svg"/><Relationship Id="rId4" Type="http://schemas.openxmlformats.org/officeDocument/2006/relationships/image" Target="../media/image12.sv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svg"/><Relationship Id="rId5" Type="http://schemas.openxmlformats.org/officeDocument/2006/relationships/image" Target="../media/image17.svg"/><Relationship Id="rId4" Type="http://schemas.openxmlformats.org/officeDocument/2006/relationships/image" Target="../media/image16.sv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svg"/><Relationship Id="rId5" Type="http://schemas.openxmlformats.org/officeDocument/2006/relationships/image" Target="../media/image21.svg"/><Relationship Id="rId4" Type="http://schemas.openxmlformats.org/officeDocument/2006/relationships/image" Target="../media/image20.sv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svg"/><Relationship Id="rId5" Type="http://schemas.openxmlformats.org/officeDocument/2006/relationships/image" Target="../media/image13.svg"/><Relationship Id="rId4" Type="http://schemas.openxmlformats.org/officeDocument/2006/relationships/image" Target="../media/image12.sv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svg"/><Relationship Id="rId5" Type="http://schemas.openxmlformats.org/officeDocument/2006/relationships/image" Target="../media/image13.svg"/><Relationship Id="rId4" Type="http://schemas.openxmlformats.org/officeDocument/2006/relationships/image" Target="../media/image12.sv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8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svg"/><Relationship Id="rId3" Type="http://schemas.openxmlformats.org/officeDocument/2006/relationships/image" Target="../media/image29.png"/><Relationship Id="rId7" Type="http://schemas.openxmlformats.org/officeDocument/2006/relationships/image" Target="../media/image32.sv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.svg"/><Relationship Id="rId5" Type="http://schemas.openxmlformats.org/officeDocument/2006/relationships/image" Target="../media/image11.svg"/><Relationship Id="rId4" Type="http://schemas.openxmlformats.org/officeDocument/2006/relationships/image" Target="../media/image30.sv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jpg"/><Relationship Id="rId3" Type="http://schemas.openxmlformats.org/officeDocument/2006/relationships/image" Target="../media/image35.jpeg"/><Relationship Id="rId7" Type="http://schemas.openxmlformats.org/officeDocument/2006/relationships/image" Target="../media/image39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8.jpeg"/><Relationship Id="rId5" Type="http://schemas.openxmlformats.org/officeDocument/2006/relationships/image" Target="../media/image37.svg"/><Relationship Id="rId10" Type="http://schemas.openxmlformats.org/officeDocument/2006/relationships/image" Target="../media/image4.png"/><Relationship Id="rId4" Type="http://schemas.openxmlformats.org/officeDocument/2006/relationships/image" Target="../media/image36.svg"/><Relationship Id="rId9" Type="http://schemas.openxmlformats.org/officeDocument/2006/relationships/image" Target="../media/image41.jp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blipFill>
          <a:blip r:embed="rId3"/>
          <a:stretch>
            <a:fillRect t="-76000" b="-7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3"/>
          <p:cNvSpPr/>
          <p:nvPr/>
        </p:nvSpPr>
        <p:spPr>
          <a:xfrm>
            <a:off x="1831030" y="4408077"/>
            <a:ext cx="5486400" cy="32004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pPr marL="0" indent="0" algn="ctr">
              <a:buNone/>
            </a:pPr>
            <a:r>
              <a:rPr lang="en-US" sz="800" kern="0" spc="200">
                <a:solidFill>
                  <a:srgbClr val="3D3D3D"/>
                </a:solidFill>
                <a:latin typeface="Montserrat"/>
                <a:ea typeface="Calibri"/>
                <a:cs typeface="Calibri"/>
              </a:rPr>
              <a:t>PETER MERRY</a:t>
            </a:r>
            <a:r>
              <a:rPr lang="en-US" sz="1000" kern="0" spc="200">
                <a:solidFill>
                  <a:srgbClr val="3D3D3D"/>
                </a:solidFill>
                <a:latin typeface="Montserrat"/>
                <a:ea typeface="Calibri"/>
                <a:cs typeface="Calibri"/>
              </a:rPr>
              <a:t>  </a:t>
            </a:r>
            <a:endParaRPr lang="en-US" sz="1000">
              <a:latin typeface="Montserrat"/>
              <a:ea typeface="Calibri"/>
              <a:cs typeface="Calibri"/>
            </a:endParaRPr>
          </a:p>
        </p:txBody>
      </p:sp>
      <p:sp>
        <p:nvSpPr>
          <p:cNvPr id="6" name="Text 4"/>
          <p:cNvSpPr/>
          <p:nvPr/>
        </p:nvSpPr>
        <p:spPr>
          <a:xfrm>
            <a:off x="454133" y="1084178"/>
            <a:ext cx="822960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6000" b="1">
                <a:solidFill>
                  <a:srgbClr val="1A1A1A"/>
                </a:solidFill>
                <a:latin typeface="Montserrat"/>
                <a:ea typeface="Calibri" panose="020F0502020204030204"/>
                <a:cs typeface="Calibri" panose="020F0502020204030204"/>
              </a:rPr>
              <a:t>Whole</a:t>
            </a:r>
          </a:p>
        </p:txBody>
      </p:sp>
      <p:sp>
        <p:nvSpPr>
          <p:cNvPr id="7" name="Text 5"/>
          <p:cNvSpPr/>
          <p:nvPr/>
        </p:nvSpPr>
        <p:spPr>
          <a:xfrm>
            <a:off x="454133" y="1885671"/>
            <a:ext cx="82296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6000" b="1">
                <a:solidFill>
                  <a:srgbClr val="1A1A1A"/>
                </a:solidFill>
                <a:latin typeface="Montserrat"/>
                <a:ea typeface="Calibri" panose="020F0502020204030204"/>
                <a:cs typeface="Calibri" panose="020F0502020204030204"/>
              </a:rPr>
              <a:t>Performers</a:t>
            </a:r>
            <a:endParaRPr lang="en-US" sz="6000">
              <a:latin typeface="Montserrat"/>
              <a:ea typeface="Calibri" panose="020F0502020204030204"/>
              <a:cs typeface="Calibri" panose="020F0502020204030204"/>
            </a:endParaRPr>
          </a:p>
        </p:txBody>
      </p:sp>
      <p:sp>
        <p:nvSpPr>
          <p:cNvPr id="9" name="Text 7"/>
          <p:cNvSpPr/>
          <p:nvPr/>
        </p:nvSpPr>
        <p:spPr>
          <a:xfrm>
            <a:off x="684127" y="3031180"/>
            <a:ext cx="7772400" cy="82296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pPr marL="0" indent="0" algn="ctr">
              <a:lnSpc>
                <a:spcPct val="140000"/>
              </a:lnSpc>
              <a:buNone/>
            </a:pPr>
            <a:r>
              <a:rPr lang="en-US" sz="1200" kern="0" spc="100">
                <a:solidFill>
                  <a:srgbClr val="3D3D3D"/>
                </a:solidFill>
                <a:latin typeface="Montserrat"/>
                <a:ea typeface="Calibri" pitchFamily="34" charset="-122"/>
                <a:cs typeface="Calibri" pitchFamily="34" charset="-120"/>
              </a:rPr>
              <a:t>THE NEXT STAGE OF HUMAN DEVELOPMENT</a:t>
            </a:r>
            <a:endParaRPr lang="en-US" sz="1200">
              <a:latin typeface="Montserrat"/>
              <a:ea typeface="Calibri" panose="020F0502020204030204"/>
              <a:cs typeface="Calibri" panose="020F0502020204030204"/>
            </a:endParaRPr>
          </a:p>
          <a:p>
            <a:pPr marL="0" indent="0" algn="ctr">
              <a:lnSpc>
                <a:spcPct val="140000"/>
              </a:lnSpc>
              <a:buNone/>
            </a:pPr>
            <a:r>
              <a:rPr lang="en-US" sz="1200" kern="0" spc="100">
                <a:solidFill>
                  <a:srgbClr val="3D3D3D"/>
                </a:solidFill>
                <a:latin typeface="Montserrat"/>
                <a:ea typeface="Calibri" pitchFamily="34" charset="-122"/>
                <a:cs typeface="Calibri" pitchFamily="34" charset="-120"/>
              </a:rPr>
              <a:t>IN LEADERSHIP, WORK AND THE FUTURE</a:t>
            </a:r>
            <a:endParaRPr lang="en-US" sz="1200">
              <a:latin typeface="Montserrat"/>
              <a:ea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5">
            <a:extLst>
              <a:ext uri="{FF2B5EF4-FFF2-40B4-BE49-F238E27FC236}">
                <a16:creationId xmlns:a16="http://schemas.microsoft.com/office/drawing/2014/main" id="{F383B728-A734-6B18-7B96-D7D54DD977D8}"/>
              </a:ext>
            </a:extLst>
          </p:cNvPr>
          <p:cNvSpPr txBox="1"/>
          <p:nvPr/>
        </p:nvSpPr>
        <p:spPr>
          <a:xfrm>
            <a:off x="798724" y="2242145"/>
            <a:ext cx="2008596" cy="1323439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000" b="1" dirty="0">
                <a:latin typeface="Montserrat"/>
              </a:rPr>
              <a:t>Peter Merry</a:t>
            </a:r>
            <a:r>
              <a:rPr lang="en-US" sz="1000" dirty="0">
                <a:latin typeface="Montserrat"/>
              </a:rPr>
              <a:t> is a social entrepreneur, author, and trainer, and a globally </a:t>
            </a:r>
            <a:r>
              <a:rPr lang="en-US" sz="1000" dirty="0" err="1">
                <a:latin typeface="Montserrat"/>
              </a:rPr>
              <a:t>recognised</a:t>
            </a:r>
            <a:r>
              <a:rPr lang="en-US" sz="1000" dirty="0">
                <a:latin typeface="Montserrat"/>
              </a:rPr>
              <a:t> expert in transformative leadership, working with governments, CEOs, and civil society leaders.</a:t>
            </a:r>
            <a:endParaRPr lang="pt-BR" dirty="0"/>
          </a:p>
        </p:txBody>
      </p:sp>
      <p:sp>
        <p:nvSpPr>
          <p:cNvPr id="15" name="Text 2">
            <a:extLst>
              <a:ext uri="{FF2B5EF4-FFF2-40B4-BE49-F238E27FC236}">
                <a16:creationId xmlns:a16="http://schemas.microsoft.com/office/drawing/2014/main" id="{5C1AE0ED-998C-6D7C-B188-8294BE426076}"/>
              </a:ext>
            </a:extLst>
          </p:cNvPr>
          <p:cNvSpPr/>
          <p:nvPr/>
        </p:nvSpPr>
        <p:spPr>
          <a:xfrm>
            <a:off x="2530914" y="370385"/>
            <a:ext cx="4080933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4800" b="1">
                <a:solidFill>
                  <a:srgbClr val="CFE3E5">
                    <a:alpha val="70000"/>
                  </a:srgbClr>
                </a:solidFill>
                <a:latin typeface="Montserrat"/>
                <a:ea typeface="Trebuchet MS" pitchFamily="34" charset="-122"/>
                <a:cs typeface="Trebuchet MS" pitchFamily="34" charset="-120"/>
              </a:rPr>
              <a:t>Co-authors</a:t>
            </a:r>
            <a:endParaRPr lang="en-US" sz="4800">
              <a:latin typeface="Montserrat"/>
              <a:ea typeface="Calibri" panose="020F0502020204030204"/>
              <a:cs typeface="Calibri" panose="020F0502020204030204"/>
            </a:endParaRPr>
          </a:p>
        </p:txBody>
      </p:sp>
      <p:sp>
        <p:nvSpPr>
          <p:cNvPr id="19" name="TextBox 7">
            <a:extLst>
              <a:ext uri="{FF2B5EF4-FFF2-40B4-BE49-F238E27FC236}">
                <a16:creationId xmlns:a16="http://schemas.microsoft.com/office/drawing/2014/main" id="{A405077A-4C9B-8BE5-786E-9138CDA954AD}"/>
              </a:ext>
            </a:extLst>
          </p:cNvPr>
          <p:cNvSpPr txBox="1"/>
          <p:nvPr/>
        </p:nvSpPr>
        <p:spPr>
          <a:xfrm>
            <a:off x="6425158" y="2318336"/>
            <a:ext cx="1881596" cy="1169551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00" b="1">
                <a:latin typeface="Montserrat"/>
              </a:rPr>
              <a:t>Ligia </a:t>
            </a:r>
            <a:r>
              <a:rPr lang="en-US" sz="1000" b="1" err="1">
                <a:latin typeface="Montserrat"/>
              </a:rPr>
              <a:t>Zotini</a:t>
            </a:r>
            <a:r>
              <a:rPr lang="en-US" sz="1000" b="1">
                <a:latin typeface="Montserrat"/>
              </a:rPr>
              <a:t> </a:t>
            </a:r>
            <a:r>
              <a:rPr lang="en-US" sz="1000">
                <a:latin typeface="Montserrat"/>
              </a:rPr>
              <a:t>is a futures researcher, speaker, and author, designing future scenarios at the intersection of technology, humanity, and emerging ecosystems.</a:t>
            </a:r>
          </a:p>
        </p:txBody>
      </p:sp>
      <p:pic>
        <p:nvPicPr>
          <p:cNvPr id="20" name="Picture 8">
            <a:extLst>
              <a:ext uri="{FF2B5EF4-FFF2-40B4-BE49-F238E27FC236}">
                <a16:creationId xmlns:a16="http://schemas.microsoft.com/office/drawing/2014/main" id="{99867E36-A6D5-AE66-67C7-B0D5A8438DB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-120" r="9049" b="18"/>
          <a:stretch>
            <a:fillRect/>
          </a:stretch>
        </p:blipFill>
        <p:spPr>
          <a:xfrm>
            <a:off x="2810435" y="1825660"/>
            <a:ext cx="1715745" cy="2063379"/>
          </a:xfrm>
          <a:prstGeom prst="roundRect">
            <a:avLst/>
          </a:prstGeom>
        </p:spPr>
      </p:pic>
      <p:pic>
        <p:nvPicPr>
          <p:cNvPr id="22" name="Picture 9">
            <a:extLst>
              <a:ext uri="{FF2B5EF4-FFF2-40B4-BE49-F238E27FC236}">
                <a16:creationId xmlns:a16="http://schemas.microsoft.com/office/drawing/2014/main" id="{82566CF8-E9A5-08E8-9FB1-D2F7D3DEEF2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-973" t="5204" r="408" b="-88"/>
          <a:stretch>
            <a:fillRect/>
          </a:stretch>
        </p:blipFill>
        <p:spPr>
          <a:xfrm>
            <a:off x="4602131" y="1825992"/>
            <a:ext cx="1711959" cy="2060927"/>
          </a:xfrm>
          <a:prstGeom prst="roundRect">
            <a:avLst/>
          </a:prstGeom>
        </p:spPr>
      </p:pic>
      <p:pic>
        <p:nvPicPr>
          <p:cNvPr id="2" name="Picture 2">
            <a:extLst>
              <a:ext uri="{FF2B5EF4-FFF2-40B4-BE49-F238E27FC236}">
                <a16:creationId xmlns:a16="http://schemas.microsoft.com/office/drawing/2014/main" id="{D80ACAA2-DEFE-550B-0A25-490EC8B787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87884" y="108028"/>
            <a:ext cx="1025654" cy="14938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5">
            <a:extLst>
              <a:ext uri="{FF2B5EF4-FFF2-40B4-BE49-F238E27FC236}">
                <a16:creationId xmlns:a16="http://schemas.microsoft.com/office/drawing/2014/main" id="{C5CDE1D2-68B7-D446-2C1D-902A9AD9AB2E}"/>
              </a:ext>
            </a:extLst>
          </p:cNvPr>
          <p:cNvSpPr txBox="1"/>
          <p:nvPr/>
        </p:nvSpPr>
        <p:spPr>
          <a:xfrm>
            <a:off x="3634606" y="4039517"/>
            <a:ext cx="1873548" cy="292388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300" b="1" dirty="0">
                <a:latin typeface="Montserrat"/>
              </a:rPr>
              <a:t>@</a:t>
            </a:r>
            <a:r>
              <a:rPr lang="en-US" sz="1300" b="1" dirty="0" err="1">
                <a:latin typeface="Montserrat"/>
              </a:rPr>
              <a:t>wholeperformers</a:t>
            </a:r>
            <a:endParaRPr lang="pt-BR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EA7A3FC-0012-EBA6-0C9E-0BBF533F0D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ext 4">
            <a:extLst>
              <a:ext uri="{FF2B5EF4-FFF2-40B4-BE49-F238E27FC236}">
                <a16:creationId xmlns:a16="http://schemas.microsoft.com/office/drawing/2014/main" id="{49C1B7C2-84DD-6D7E-1546-E56A97947F3A}"/>
              </a:ext>
            </a:extLst>
          </p:cNvPr>
          <p:cNvSpPr/>
          <p:nvPr/>
        </p:nvSpPr>
        <p:spPr>
          <a:xfrm>
            <a:off x="2168634" y="2004153"/>
            <a:ext cx="667679" cy="24959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600" b="1">
                <a:solidFill>
                  <a:srgbClr val="D5E7EB"/>
                </a:solidFill>
                <a:latin typeface="Montserrat"/>
                <a:ea typeface="Calibri" panose="020F0502020204030204"/>
                <a:cs typeface="Calibri" panose="020F0502020204030204"/>
              </a:rPr>
              <a:t>?</a:t>
            </a:r>
            <a:endParaRPr lang="en-US" sz="9600">
              <a:solidFill>
                <a:srgbClr val="D5E7EB"/>
              </a:solidFill>
              <a:latin typeface="Montserrat"/>
              <a:ea typeface="Calibri" panose="020F0502020204030204"/>
              <a:cs typeface="Calibri" panose="020F0502020204030204"/>
            </a:endParaRPr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FA081A23-362D-2EB6-2E67-F3A5C9F7965D}"/>
              </a:ext>
            </a:extLst>
          </p:cNvPr>
          <p:cNvSpPr/>
          <p:nvPr/>
        </p:nvSpPr>
        <p:spPr>
          <a:xfrm>
            <a:off x="951199" y="1376060"/>
            <a:ext cx="1661252" cy="187061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lnSpc>
                <a:spcPct val="120000"/>
              </a:lnSpc>
              <a:buNone/>
            </a:pPr>
            <a:r>
              <a:rPr lang="en-US" sz="2800" b="1" dirty="0">
                <a:solidFill>
                  <a:srgbClr val="1A1A1A"/>
                </a:solidFill>
                <a:latin typeface="Montserrat"/>
                <a:ea typeface="Trebuchet MS" pitchFamily="34" charset="-122"/>
                <a:cs typeface="Trebuchet MS" pitchFamily="34" charset="-120"/>
              </a:rPr>
              <a:t>What are we</a:t>
            </a:r>
            <a:endParaRPr lang="en-US" sz="2800" dirty="0">
              <a:latin typeface="Montserrat"/>
            </a:endParaRPr>
          </a:p>
          <a:p>
            <a:pPr marL="0" indent="0" algn="r">
              <a:lnSpc>
                <a:spcPct val="120000"/>
              </a:lnSpc>
              <a:buNone/>
            </a:pPr>
            <a:r>
              <a:rPr lang="en-US" sz="2800" b="1" dirty="0">
                <a:solidFill>
                  <a:srgbClr val="1A1A1A"/>
                </a:solidFill>
                <a:latin typeface="Montserrat"/>
                <a:ea typeface="Trebuchet MS" pitchFamily="34" charset="-122"/>
                <a:cs typeface="Trebuchet MS" pitchFamily="34" charset="-120"/>
              </a:rPr>
              <a:t>going to cover</a:t>
            </a:r>
            <a:endParaRPr lang="en-US" sz="2800" dirty="0">
              <a:latin typeface="Montserrat"/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3B2DADBF-E57F-A840-3B36-FF0668AD45EB}"/>
              </a:ext>
            </a:extLst>
          </p:cNvPr>
          <p:cNvGrpSpPr/>
          <p:nvPr/>
        </p:nvGrpSpPr>
        <p:grpSpPr>
          <a:xfrm>
            <a:off x="3175030" y="522992"/>
            <a:ext cx="5365410" cy="914400"/>
            <a:chOff x="3175030" y="522992"/>
            <a:chExt cx="5365410" cy="914400"/>
          </a:xfrm>
        </p:grpSpPr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5131664B-722B-47D5-D173-069AE00BEEAD}"/>
                </a:ext>
              </a:extLst>
            </p:cNvPr>
            <p:cNvGrpSpPr/>
            <p:nvPr/>
          </p:nvGrpSpPr>
          <p:grpSpPr>
            <a:xfrm>
              <a:off x="3175031" y="522992"/>
              <a:ext cx="5365409" cy="914400"/>
              <a:chOff x="3175031" y="522992"/>
              <a:chExt cx="5365409" cy="914400"/>
            </a:xfrm>
          </p:grpSpPr>
          <p:sp>
            <p:nvSpPr>
              <p:cNvPr id="6" name="Shape 4">
                <a:extLst>
                  <a:ext uri="{FF2B5EF4-FFF2-40B4-BE49-F238E27FC236}">
                    <a16:creationId xmlns:a16="http://schemas.microsoft.com/office/drawing/2014/main" id="{FAF05090-8A52-445E-6151-EEB7740B0F23}"/>
                  </a:ext>
                </a:extLst>
              </p:cNvPr>
              <p:cNvSpPr/>
              <p:nvPr/>
            </p:nvSpPr>
            <p:spPr>
              <a:xfrm>
                <a:off x="3328360" y="522992"/>
                <a:ext cx="4320819" cy="914400"/>
              </a:xfrm>
              <a:prstGeom prst="roundRect">
                <a:avLst/>
              </a:prstGeom>
              <a:solidFill>
                <a:srgbClr val="FFFFFF"/>
              </a:solidFill>
              <a:ln w="12700">
                <a:solidFill>
                  <a:srgbClr val="EBEBEB"/>
                </a:solidFill>
                <a:prstDash val="solid"/>
              </a:ln>
              <a:effectLst>
                <a:outerShdw blurRad="101600" dist="25400" dir="8100000" algn="bl" rotWithShape="0">
                  <a:srgbClr val="000000">
                    <a:alpha val="7000"/>
                  </a:srgbClr>
                </a:outerShdw>
              </a:effectLst>
            </p:spPr>
            <p:txBody>
              <a:bodyPr/>
              <a:lstStyle/>
              <a:p>
                <a:endParaRPr lang="en-NL"/>
              </a:p>
            </p:txBody>
          </p:sp>
          <p:sp>
            <p:nvSpPr>
              <p:cNvPr id="7" name="Shape 5">
                <a:extLst>
                  <a:ext uri="{FF2B5EF4-FFF2-40B4-BE49-F238E27FC236}">
                    <a16:creationId xmlns:a16="http://schemas.microsoft.com/office/drawing/2014/main" id="{EFDC97DA-9AFB-B086-FF96-DD30E5446E6B}"/>
                  </a:ext>
                </a:extLst>
              </p:cNvPr>
              <p:cNvSpPr/>
              <p:nvPr/>
            </p:nvSpPr>
            <p:spPr>
              <a:xfrm>
                <a:off x="3175031" y="787832"/>
                <a:ext cx="411480" cy="377749"/>
              </a:xfrm>
              <a:prstGeom prst="roundRect">
                <a:avLst/>
              </a:prstGeom>
              <a:solidFill>
                <a:srgbClr val="F8C79C"/>
              </a:solidFill>
              <a:ln w="12700">
                <a:solidFill>
                  <a:srgbClr val="CFE3E5">
                    <a:alpha val="0"/>
                  </a:srgbClr>
                </a:solidFill>
                <a:prstDash val="solid"/>
              </a:ln>
            </p:spPr>
            <p:txBody>
              <a:bodyPr/>
              <a:lstStyle/>
              <a:p>
                <a:endParaRPr lang="en-NL"/>
              </a:p>
            </p:txBody>
          </p:sp>
          <p:sp>
            <p:nvSpPr>
              <p:cNvPr id="9" name="Text 7">
                <a:extLst>
                  <a:ext uri="{FF2B5EF4-FFF2-40B4-BE49-F238E27FC236}">
                    <a16:creationId xmlns:a16="http://schemas.microsoft.com/office/drawing/2014/main" id="{571F6145-02D6-2B49-6DCD-121CCFCE9498}"/>
                  </a:ext>
                </a:extLst>
              </p:cNvPr>
              <p:cNvSpPr/>
              <p:nvPr/>
            </p:nvSpPr>
            <p:spPr>
              <a:xfrm>
                <a:off x="3831280" y="660152"/>
                <a:ext cx="4709160" cy="640080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r>
                  <a:rPr lang="en-US" sz="1300" dirty="0">
                    <a:solidFill>
                      <a:srgbClr val="3D3D3D"/>
                    </a:solidFill>
                    <a:latin typeface="Calibri"/>
                    <a:ea typeface="Calibri"/>
                    <a:cs typeface="Calibri"/>
                  </a:rPr>
                  <a:t>Understanding the labor market in the context</a:t>
                </a:r>
                <a:endParaRPr lang="en-US" sz="13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</a:endParaRPr>
              </a:p>
              <a:p>
                <a:pPr marL="0" indent="0">
                  <a:buNone/>
                </a:pPr>
                <a:r>
                  <a:rPr lang="en-US" sz="1300" dirty="0">
                    <a:solidFill>
                      <a:srgbClr val="3D3D3D"/>
                    </a:solidFill>
                    <a:latin typeface="Calibri"/>
                    <a:ea typeface="Calibri"/>
                    <a:cs typeface="Calibri"/>
                  </a:rPr>
                  <a:t>of human and societal development</a:t>
                </a:r>
                <a:endParaRPr lang="en-US" sz="1300" dirty="0">
                  <a:latin typeface="Calibri"/>
                  <a:ea typeface="Calibri"/>
                  <a:cs typeface="Calibri"/>
                </a:endParaRPr>
              </a:p>
            </p:txBody>
          </p:sp>
        </p:grpSp>
        <p:sp>
          <p:nvSpPr>
            <p:cNvPr id="8" name="Text 6">
              <a:extLst>
                <a:ext uri="{FF2B5EF4-FFF2-40B4-BE49-F238E27FC236}">
                  <a16:creationId xmlns:a16="http://schemas.microsoft.com/office/drawing/2014/main" id="{9A084E4A-D467-7F59-18BB-C7B67CA59AFC}"/>
                </a:ext>
              </a:extLst>
            </p:cNvPr>
            <p:cNvSpPr/>
            <p:nvPr/>
          </p:nvSpPr>
          <p:spPr>
            <a:xfrm>
              <a:off x="3175030" y="797312"/>
              <a:ext cx="411480" cy="365760"/>
            </a:xfrm>
            <a:prstGeom prst="round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100" b="1" dirty="0">
                  <a:solidFill>
                    <a:srgbClr val="1A1A1A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01</a:t>
              </a:r>
              <a:endParaRPr lang="en-US" sz="1100" dirty="0"/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B1CF27AC-39F5-1C18-8991-0481069EFF38}"/>
              </a:ext>
            </a:extLst>
          </p:cNvPr>
          <p:cNvGrpSpPr/>
          <p:nvPr/>
        </p:nvGrpSpPr>
        <p:grpSpPr>
          <a:xfrm>
            <a:off x="3181999" y="1601984"/>
            <a:ext cx="5358441" cy="914400"/>
            <a:chOff x="3181999" y="1601984"/>
            <a:chExt cx="5358441" cy="914400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0CA5E105-9AAA-D129-4D08-B4B8BA0DF6D4}"/>
                </a:ext>
              </a:extLst>
            </p:cNvPr>
            <p:cNvGrpSpPr/>
            <p:nvPr/>
          </p:nvGrpSpPr>
          <p:grpSpPr>
            <a:xfrm>
              <a:off x="3181999" y="1601984"/>
              <a:ext cx="4467180" cy="914400"/>
              <a:chOff x="3181999" y="1601984"/>
              <a:chExt cx="4467180" cy="914400"/>
            </a:xfrm>
          </p:grpSpPr>
          <p:sp>
            <p:nvSpPr>
              <p:cNvPr id="10" name="Shape 8">
                <a:extLst>
                  <a:ext uri="{FF2B5EF4-FFF2-40B4-BE49-F238E27FC236}">
                    <a16:creationId xmlns:a16="http://schemas.microsoft.com/office/drawing/2014/main" id="{C1A19313-E8B3-E1D1-8347-00A1F1350C89}"/>
                  </a:ext>
                </a:extLst>
              </p:cNvPr>
              <p:cNvSpPr/>
              <p:nvPr/>
            </p:nvSpPr>
            <p:spPr>
              <a:xfrm>
                <a:off x="3328360" y="1601984"/>
                <a:ext cx="4320819" cy="914400"/>
              </a:xfrm>
              <a:prstGeom prst="roundRect">
                <a:avLst/>
              </a:prstGeom>
              <a:solidFill>
                <a:srgbClr val="FFFFFF"/>
              </a:solidFill>
              <a:ln w="12700">
                <a:solidFill>
                  <a:srgbClr val="EBEBEB"/>
                </a:solidFill>
                <a:prstDash val="solid"/>
              </a:ln>
              <a:effectLst>
                <a:outerShdw blurRad="101600" dist="25400" dir="8100000" algn="bl" rotWithShape="0">
                  <a:srgbClr val="000000">
                    <a:alpha val="7000"/>
                  </a:srgbClr>
                </a:outerShdw>
              </a:effectLst>
            </p:spPr>
            <p:txBody>
              <a:bodyPr/>
              <a:lstStyle/>
              <a:p>
                <a:endParaRPr lang="en-NL"/>
              </a:p>
            </p:txBody>
          </p:sp>
          <p:sp>
            <p:nvSpPr>
              <p:cNvPr id="23" name="Shape 5">
                <a:extLst>
                  <a:ext uri="{FF2B5EF4-FFF2-40B4-BE49-F238E27FC236}">
                    <a16:creationId xmlns:a16="http://schemas.microsoft.com/office/drawing/2014/main" id="{F16F4727-CAE4-365B-C137-794A9281E565}"/>
                  </a:ext>
                </a:extLst>
              </p:cNvPr>
              <p:cNvSpPr/>
              <p:nvPr/>
            </p:nvSpPr>
            <p:spPr>
              <a:xfrm>
                <a:off x="3182000" y="1840228"/>
                <a:ext cx="411480" cy="377749"/>
              </a:xfrm>
              <a:prstGeom prst="roundRect">
                <a:avLst/>
              </a:prstGeom>
              <a:solidFill>
                <a:srgbClr val="F4ACB8"/>
              </a:solidFill>
              <a:ln w="12700">
                <a:solidFill>
                  <a:srgbClr val="CFE3E5">
                    <a:alpha val="0"/>
                  </a:srgbClr>
                </a:solidFill>
                <a:prstDash val="solid"/>
              </a:ln>
            </p:spPr>
            <p:txBody>
              <a:bodyPr/>
              <a:lstStyle/>
              <a:p>
                <a:endParaRPr lang="en-NL"/>
              </a:p>
            </p:txBody>
          </p:sp>
          <p:sp>
            <p:nvSpPr>
              <p:cNvPr id="24" name="Text 6">
                <a:extLst>
                  <a:ext uri="{FF2B5EF4-FFF2-40B4-BE49-F238E27FC236}">
                    <a16:creationId xmlns:a16="http://schemas.microsoft.com/office/drawing/2014/main" id="{FA6AD655-E56A-5F25-4E4F-59ABC5BEEA55}"/>
                  </a:ext>
                </a:extLst>
              </p:cNvPr>
              <p:cNvSpPr/>
              <p:nvPr/>
            </p:nvSpPr>
            <p:spPr>
              <a:xfrm>
                <a:off x="3181999" y="1849708"/>
                <a:ext cx="411480" cy="365760"/>
              </a:xfrm>
              <a:prstGeom prst="round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0" indent="0" algn="ctr">
                  <a:buNone/>
                </a:pPr>
                <a:r>
                  <a:rPr lang="en-US" sz="1100" b="1">
                    <a:solidFill>
                      <a:srgbClr val="1A1A1A"/>
                    </a:solidFill>
                    <a:latin typeface="Calibri"/>
                    <a:ea typeface="Calibri"/>
                    <a:cs typeface="Calibri"/>
                  </a:rPr>
                  <a:t>02</a:t>
                </a:r>
                <a:endParaRPr lang="en-US" sz="1100"/>
              </a:p>
            </p:txBody>
          </p:sp>
        </p:grpSp>
        <p:sp>
          <p:nvSpPr>
            <p:cNvPr id="13" name="Text 11">
              <a:extLst>
                <a:ext uri="{FF2B5EF4-FFF2-40B4-BE49-F238E27FC236}">
                  <a16:creationId xmlns:a16="http://schemas.microsoft.com/office/drawing/2014/main" id="{1A3DF8FB-66D7-D2EF-630C-42692760BC54}"/>
                </a:ext>
              </a:extLst>
            </p:cNvPr>
            <p:cNvSpPr/>
            <p:nvPr/>
          </p:nvSpPr>
          <p:spPr>
            <a:xfrm>
              <a:off x="3831280" y="1739144"/>
              <a:ext cx="4709160" cy="64008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300">
                  <a:solidFill>
                    <a:srgbClr val="3D3D3D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What today's world is demanding</a:t>
              </a:r>
              <a:endParaRPr lang="en-US" sz="1300"/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8FA8B507-455E-EB30-C4C3-0E023BBA11EE}"/>
              </a:ext>
            </a:extLst>
          </p:cNvPr>
          <p:cNvGrpSpPr/>
          <p:nvPr/>
        </p:nvGrpSpPr>
        <p:grpSpPr>
          <a:xfrm>
            <a:off x="3161090" y="2680976"/>
            <a:ext cx="5379350" cy="914400"/>
            <a:chOff x="3161090" y="2680976"/>
            <a:chExt cx="5379350" cy="914400"/>
          </a:xfrm>
        </p:grpSpPr>
        <p:sp>
          <p:nvSpPr>
            <p:cNvPr id="14" name="Shape 12">
              <a:extLst>
                <a:ext uri="{FF2B5EF4-FFF2-40B4-BE49-F238E27FC236}">
                  <a16:creationId xmlns:a16="http://schemas.microsoft.com/office/drawing/2014/main" id="{0447EC45-2B08-8750-1C86-06E362B283A2}"/>
                </a:ext>
              </a:extLst>
            </p:cNvPr>
            <p:cNvSpPr/>
            <p:nvPr/>
          </p:nvSpPr>
          <p:spPr>
            <a:xfrm>
              <a:off x="3328360" y="2680976"/>
              <a:ext cx="4320819" cy="914400"/>
            </a:xfrm>
            <a:prstGeom prst="roundRect">
              <a:avLst/>
            </a:prstGeom>
            <a:solidFill>
              <a:srgbClr val="FFFFFF"/>
            </a:solidFill>
            <a:ln w="12700">
              <a:solidFill>
                <a:srgbClr val="EBEBEB"/>
              </a:solidFill>
              <a:prstDash val="solid"/>
            </a:ln>
            <a:effectLst>
              <a:outerShdw blurRad="101600" dist="25400" dir="8100000" algn="bl" rotWithShape="0">
                <a:srgbClr val="000000">
                  <a:alpha val="7000"/>
                </a:srgbClr>
              </a:outerShdw>
            </a:effectLst>
          </p:spPr>
          <p:txBody>
            <a:bodyPr/>
            <a:lstStyle/>
            <a:p>
              <a:endParaRPr lang="en-NL"/>
            </a:p>
          </p:txBody>
        </p:sp>
        <p:sp>
          <p:nvSpPr>
            <p:cNvPr id="17" name="Text 15">
              <a:extLst>
                <a:ext uri="{FF2B5EF4-FFF2-40B4-BE49-F238E27FC236}">
                  <a16:creationId xmlns:a16="http://schemas.microsoft.com/office/drawing/2014/main" id="{EBBDBA77-AA2B-9CD3-8F7F-0656062258F6}"/>
                </a:ext>
              </a:extLst>
            </p:cNvPr>
            <p:cNvSpPr/>
            <p:nvPr/>
          </p:nvSpPr>
          <p:spPr>
            <a:xfrm>
              <a:off x="3831280" y="2818136"/>
              <a:ext cx="4709160" cy="64008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300">
                  <a:solidFill>
                    <a:srgbClr val="3D3D3D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The gifts and limits of High Performers</a:t>
              </a:r>
              <a:endParaRPr lang="en-US" sz="1300"/>
            </a:p>
          </p:txBody>
        </p:sp>
        <p:sp>
          <p:nvSpPr>
            <p:cNvPr id="25" name="Shape 5">
              <a:extLst>
                <a:ext uri="{FF2B5EF4-FFF2-40B4-BE49-F238E27FC236}">
                  <a16:creationId xmlns:a16="http://schemas.microsoft.com/office/drawing/2014/main" id="{917C6D01-54BB-2C59-B774-F30C89F7BB97}"/>
                </a:ext>
              </a:extLst>
            </p:cNvPr>
            <p:cNvSpPr/>
            <p:nvPr/>
          </p:nvSpPr>
          <p:spPr>
            <a:xfrm>
              <a:off x="3161091" y="2934441"/>
              <a:ext cx="411480" cy="377749"/>
            </a:xfrm>
            <a:prstGeom prst="roundRect">
              <a:avLst/>
            </a:prstGeom>
            <a:solidFill>
              <a:srgbClr val="EE96AE"/>
            </a:solidFill>
            <a:ln w="12700">
              <a:solidFill>
                <a:srgbClr val="CFE3E5">
                  <a:alpha val="0"/>
                </a:srgbClr>
              </a:solidFill>
              <a:prstDash val="solid"/>
            </a:ln>
          </p:spPr>
          <p:txBody>
            <a:bodyPr/>
            <a:lstStyle/>
            <a:p>
              <a:endParaRPr lang="en-NL"/>
            </a:p>
          </p:txBody>
        </p:sp>
        <p:sp>
          <p:nvSpPr>
            <p:cNvPr id="26" name="Text 6">
              <a:extLst>
                <a:ext uri="{FF2B5EF4-FFF2-40B4-BE49-F238E27FC236}">
                  <a16:creationId xmlns:a16="http://schemas.microsoft.com/office/drawing/2014/main" id="{BCC64388-F297-A681-7B43-F044AED6FA8F}"/>
                </a:ext>
              </a:extLst>
            </p:cNvPr>
            <p:cNvSpPr/>
            <p:nvPr/>
          </p:nvSpPr>
          <p:spPr>
            <a:xfrm>
              <a:off x="3161090" y="2943921"/>
              <a:ext cx="411480" cy="365760"/>
            </a:xfrm>
            <a:prstGeom prst="round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100" b="1" dirty="0">
                  <a:solidFill>
                    <a:srgbClr val="1A1A1A"/>
                  </a:solidFill>
                  <a:latin typeface="Calibri"/>
                  <a:ea typeface="Calibri"/>
                  <a:cs typeface="Calibri"/>
                </a:rPr>
                <a:t>03</a:t>
              </a:r>
              <a:endParaRPr lang="en-US" sz="1100" dirty="0"/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52D3278C-005B-E4C5-F22C-C6172F70C216}"/>
              </a:ext>
            </a:extLst>
          </p:cNvPr>
          <p:cNvGrpSpPr/>
          <p:nvPr/>
        </p:nvGrpSpPr>
        <p:grpSpPr>
          <a:xfrm>
            <a:off x="3161090" y="3759968"/>
            <a:ext cx="5379350" cy="914400"/>
            <a:chOff x="3161090" y="3759968"/>
            <a:chExt cx="5379350" cy="914400"/>
          </a:xfrm>
        </p:grpSpPr>
        <p:sp>
          <p:nvSpPr>
            <p:cNvPr id="18" name="Shape 16">
              <a:extLst>
                <a:ext uri="{FF2B5EF4-FFF2-40B4-BE49-F238E27FC236}">
                  <a16:creationId xmlns:a16="http://schemas.microsoft.com/office/drawing/2014/main" id="{9CA8000F-0108-0F06-5C74-EFF1FDAAC392}"/>
                </a:ext>
              </a:extLst>
            </p:cNvPr>
            <p:cNvSpPr/>
            <p:nvPr/>
          </p:nvSpPr>
          <p:spPr>
            <a:xfrm>
              <a:off x="3328360" y="3759968"/>
              <a:ext cx="4320819" cy="914400"/>
            </a:xfrm>
            <a:prstGeom prst="roundRect">
              <a:avLst/>
            </a:prstGeom>
            <a:solidFill>
              <a:srgbClr val="FFFFFF"/>
            </a:solidFill>
            <a:ln w="12700">
              <a:solidFill>
                <a:srgbClr val="EBEBEB"/>
              </a:solidFill>
              <a:prstDash val="solid"/>
            </a:ln>
            <a:effectLst>
              <a:outerShdw blurRad="101600" dist="25400" dir="8100000" algn="bl" rotWithShape="0">
                <a:srgbClr val="000000">
                  <a:alpha val="7000"/>
                </a:srgbClr>
              </a:outerShdw>
            </a:effectLst>
          </p:spPr>
          <p:txBody>
            <a:bodyPr/>
            <a:lstStyle/>
            <a:p>
              <a:endParaRPr lang="en-NL"/>
            </a:p>
          </p:txBody>
        </p:sp>
        <p:sp>
          <p:nvSpPr>
            <p:cNvPr id="21" name="Text 19">
              <a:extLst>
                <a:ext uri="{FF2B5EF4-FFF2-40B4-BE49-F238E27FC236}">
                  <a16:creationId xmlns:a16="http://schemas.microsoft.com/office/drawing/2014/main" id="{C151C1C4-3CC5-F3F1-B55A-4647D22A5D67}"/>
                </a:ext>
              </a:extLst>
            </p:cNvPr>
            <p:cNvSpPr/>
            <p:nvPr/>
          </p:nvSpPr>
          <p:spPr>
            <a:xfrm>
              <a:off x="3831280" y="3897128"/>
              <a:ext cx="4709160" cy="64008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300">
                  <a:solidFill>
                    <a:srgbClr val="3D3D3D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The promise of Whole Performers</a:t>
              </a:r>
              <a:endParaRPr lang="en-US" sz="1300"/>
            </a:p>
          </p:txBody>
        </p:sp>
        <p:sp>
          <p:nvSpPr>
            <p:cNvPr id="27" name="Shape 5">
              <a:extLst>
                <a:ext uri="{FF2B5EF4-FFF2-40B4-BE49-F238E27FC236}">
                  <a16:creationId xmlns:a16="http://schemas.microsoft.com/office/drawing/2014/main" id="{A7CB0131-E074-6DBA-FF22-C32338A364C5}"/>
                </a:ext>
              </a:extLst>
            </p:cNvPr>
            <p:cNvSpPr/>
            <p:nvPr/>
          </p:nvSpPr>
          <p:spPr>
            <a:xfrm>
              <a:off x="3161091" y="4028654"/>
              <a:ext cx="411480" cy="377749"/>
            </a:xfrm>
            <a:prstGeom prst="roundRect">
              <a:avLst/>
            </a:prstGeom>
            <a:solidFill>
              <a:srgbClr val="DCC4D4"/>
            </a:solidFill>
            <a:ln w="12700">
              <a:solidFill>
                <a:srgbClr val="CFE3E5">
                  <a:alpha val="0"/>
                </a:srgbClr>
              </a:solidFill>
              <a:prstDash val="solid"/>
            </a:ln>
          </p:spPr>
          <p:txBody>
            <a:bodyPr/>
            <a:lstStyle/>
            <a:p>
              <a:endParaRPr lang="en-NL"/>
            </a:p>
          </p:txBody>
        </p:sp>
        <p:sp>
          <p:nvSpPr>
            <p:cNvPr id="28" name="Text 6">
              <a:extLst>
                <a:ext uri="{FF2B5EF4-FFF2-40B4-BE49-F238E27FC236}">
                  <a16:creationId xmlns:a16="http://schemas.microsoft.com/office/drawing/2014/main" id="{4615DB61-F295-2AC1-6FEA-450B20FA22BC}"/>
                </a:ext>
              </a:extLst>
            </p:cNvPr>
            <p:cNvSpPr/>
            <p:nvPr/>
          </p:nvSpPr>
          <p:spPr>
            <a:xfrm>
              <a:off x="3161090" y="4031164"/>
              <a:ext cx="411480" cy="365760"/>
            </a:xfrm>
            <a:prstGeom prst="round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100" b="1" dirty="0">
                  <a:solidFill>
                    <a:srgbClr val="1A1A1A"/>
                  </a:solidFill>
                  <a:latin typeface="Calibri"/>
                  <a:ea typeface="Calibri"/>
                  <a:cs typeface="Calibri"/>
                </a:rPr>
                <a:t>04</a:t>
              </a:r>
              <a:endParaRPr lang="en-US" sz="1100" dirty="0"/>
            </a:p>
          </p:txBody>
        </p:sp>
      </p:grpSp>
    </p:spTree>
    <p:extLst>
      <p:ext uri="{BB962C8B-B14F-4D97-AF65-F5344CB8AC3E}">
        <p14:creationId xmlns:p14="http://schemas.microsoft.com/office/powerpoint/2010/main" val="12062523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blipFill>
          <a:blip r:embed="rId3"/>
          <a:stretch>
            <a:fillRect t="-76000" b="-7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2">
            <a:extLst>
              <a:ext uri="{FF2B5EF4-FFF2-40B4-BE49-F238E27FC236}">
                <a16:creationId xmlns:a16="http://schemas.microsoft.com/office/drawing/2014/main" id="{4F70F69D-AAF0-4428-FC7F-573C2A9B3B6A}"/>
              </a:ext>
            </a:extLst>
          </p:cNvPr>
          <p:cNvSpPr/>
          <p:nvPr/>
        </p:nvSpPr>
        <p:spPr>
          <a:xfrm>
            <a:off x="3657042" y="374402"/>
            <a:ext cx="18288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200" b="1">
                <a:latin typeface="Montserrat"/>
                <a:ea typeface="Trebuchet MS" pitchFamily="34" charset="-122"/>
                <a:cs typeface="Trebuchet MS" pitchFamily="34" charset="-120"/>
              </a:rPr>
              <a:t>01</a:t>
            </a:r>
            <a:endParaRPr lang="en-US" sz="7200">
              <a:latin typeface="Montserrat"/>
              <a:ea typeface="Calibri" panose="020F0502020204030204"/>
              <a:cs typeface="Calibri" panose="020F0502020204030204"/>
            </a:endParaRPr>
          </a:p>
        </p:txBody>
      </p:sp>
      <p:sp>
        <p:nvSpPr>
          <p:cNvPr id="7" name="Text 3">
            <a:extLst>
              <a:ext uri="{FF2B5EF4-FFF2-40B4-BE49-F238E27FC236}">
                <a16:creationId xmlns:a16="http://schemas.microsoft.com/office/drawing/2014/main" id="{A515436F-1072-0CC4-4BEA-A9FC671AC96E}"/>
              </a:ext>
            </a:extLst>
          </p:cNvPr>
          <p:cNvSpPr/>
          <p:nvPr/>
        </p:nvSpPr>
        <p:spPr>
          <a:xfrm>
            <a:off x="548640" y="1788934"/>
            <a:ext cx="777240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5000"/>
              </a:lnSpc>
            </a:pPr>
            <a:r>
              <a:rPr lang="en-US" sz="4000">
                <a:solidFill>
                  <a:srgbClr val="1A1A1A"/>
                </a:solidFill>
                <a:latin typeface="Montserrat"/>
                <a:ea typeface="Trebuchet MS" pitchFamily="34" charset="-122"/>
                <a:cs typeface="Trebuchet MS" pitchFamily="34" charset="-120"/>
              </a:rPr>
              <a:t>Understanding the Labor Market in the Context of Human and Societal Development</a:t>
            </a:r>
            <a:endParaRPr lang="en-US" sz="4000">
              <a:latin typeface="Montserra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Imagem 22" descr="Gráfico, Gráfico de funil&#10;&#10;O conteúdo gerado por IA pode estar incorreto.">
            <a:extLst>
              <a:ext uri="{FF2B5EF4-FFF2-40B4-BE49-F238E27FC236}">
                <a16:creationId xmlns:a16="http://schemas.microsoft.com/office/drawing/2014/main" id="{92675E6F-7FAF-297A-9215-EBB0FDD420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17951" y="591672"/>
            <a:ext cx="3160783" cy="3892923"/>
          </a:xfrm>
          <a:prstGeom prst="rect">
            <a:avLst/>
          </a:prstGeom>
        </p:spPr>
      </p:pic>
      <p:grpSp>
        <p:nvGrpSpPr>
          <p:cNvPr id="21" name="Group 20">
            <a:extLst>
              <a:ext uri="{FF2B5EF4-FFF2-40B4-BE49-F238E27FC236}">
                <a16:creationId xmlns:a16="http://schemas.microsoft.com/office/drawing/2014/main" id="{7DE2A6B0-71C5-9C72-D906-C47F59B6DCA7}"/>
              </a:ext>
            </a:extLst>
          </p:cNvPr>
          <p:cNvGrpSpPr/>
          <p:nvPr/>
        </p:nvGrpSpPr>
        <p:grpSpPr>
          <a:xfrm>
            <a:off x="3910391" y="1595894"/>
            <a:ext cx="1534521" cy="2246692"/>
            <a:chOff x="3910391" y="1595894"/>
            <a:chExt cx="1534521" cy="2246692"/>
          </a:xfrm>
        </p:grpSpPr>
        <p:sp>
          <p:nvSpPr>
            <p:cNvPr id="15" name="Shape 13"/>
            <p:cNvSpPr/>
            <p:nvPr/>
          </p:nvSpPr>
          <p:spPr>
            <a:xfrm>
              <a:off x="3910391" y="1595894"/>
              <a:ext cx="1529670" cy="2246692"/>
            </a:xfrm>
            <a:prstGeom prst="roundRect">
              <a:avLst/>
            </a:prstGeom>
            <a:solidFill>
              <a:srgbClr val="F8C79C"/>
            </a:solidFill>
            <a:ln w="12700">
              <a:solidFill>
                <a:srgbClr val="EBEBEB"/>
              </a:solidFill>
              <a:prstDash val="solid"/>
            </a:ln>
            <a:effectLst>
              <a:outerShdw blurRad="101600" dist="25400" dir="8100000" algn="bl" rotWithShape="0">
                <a:srgbClr val="000000">
                  <a:alpha val="7000"/>
                </a:srgbClr>
              </a:outerShdw>
            </a:effectLst>
          </p:spPr>
          <p:txBody>
            <a:bodyPr/>
            <a:lstStyle/>
            <a:p>
              <a:endParaRPr lang="en-NL"/>
            </a:p>
          </p:txBody>
        </p:sp>
        <p:sp>
          <p:nvSpPr>
            <p:cNvPr id="18" name="Text 16"/>
            <p:cNvSpPr/>
            <p:nvPr/>
          </p:nvSpPr>
          <p:spPr>
            <a:xfrm>
              <a:off x="3921654" y="2309539"/>
              <a:ext cx="1523258" cy="4572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300" b="1">
                  <a:solidFill>
                    <a:srgbClr val="1A1A1A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Life conditions</a:t>
              </a:r>
              <a:endParaRPr lang="en-US" sz="1300">
                <a:ea typeface="Calibri" panose="020F0502020204030204"/>
                <a:cs typeface="Calibri" panose="020F0502020204030204"/>
              </a:endParaRPr>
            </a:p>
          </p:txBody>
        </p:sp>
        <p:sp>
          <p:nvSpPr>
            <p:cNvPr id="19" name="Text 17"/>
            <p:cNvSpPr/>
            <p:nvPr/>
          </p:nvSpPr>
          <p:spPr>
            <a:xfrm>
              <a:off x="4109831" y="2560819"/>
              <a:ext cx="1146905" cy="1119026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900">
                  <a:solidFill>
                    <a:srgbClr val="3D3D3D"/>
                  </a:solidFill>
                  <a:latin typeface="Montserrat"/>
                  <a:ea typeface="Calibri" pitchFamily="34" charset="-122"/>
                  <a:cs typeface="Calibri" pitchFamily="34" charset="-120"/>
                </a:rPr>
                <a:t>A stage develops and activates in us as a response to life conditions.</a:t>
              </a:r>
              <a:endParaRPr lang="en-US" sz="900">
                <a:latin typeface="Montserrat"/>
                <a:ea typeface="Calibri" panose="020F0502020204030204"/>
                <a:cs typeface="Calibri" panose="020F0502020204030204"/>
              </a:endParaRPr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0B2507E3-5CAA-D83A-EF60-C85DA69743A2}"/>
              </a:ext>
            </a:extLst>
          </p:cNvPr>
          <p:cNvGrpSpPr/>
          <p:nvPr/>
        </p:nvGrpSpPr>
        <p:grpSpPr>
          <a:xfrm>
            <a:off x="2142477" y="1595894"/>
            <a:ext cx="1539315" cy="2246692"/>
            <a:chOff x="2142477" y="1595894"/>
            <a:chExt cx="1539315" cy="2246692"/>
          </a:xfrm>
        </p:grpSpPr>
        <p:sp>
          <p:nvSpPr>
            <p:cNvPr id="10" name="Shape 8"/>
            <p:cNvSpPr/>
            <p:nvPr/>
          </p:nvSpPr>
          <p:spPr>
            <a:xfrm>
              <a:off x="2145153" y="1595894"/>
              <a:ext cx="1536639" cy="2246692"/>
            </a:xfrm>
            <a:prstGeom prst="roundRect">
              <a:avLst/>
            </a:prstGeom>
            <a:solidFill>
              <a:srgbClr val="EE96AE"/>
            </a:solidFill>
            <a:ln w="12700">
              <a:solidFill>
                <a:srgbClr val="EBEBEB"/>
              </a:solidFill>
              <a:prstDash val="solid"/>
            </a:ln>
            <a:effectLst>
              <a:outerShdw blurRad="101600" dist="25400" dir="8100000" algn="bl" rotWithShape="0">
                <a:srgbClr val="000000">
                  <a:alpha val="7000"/>
                </a:srgbClr>
              </a:outerShdw>
            </a:effectLst>
          </p:spPr>
          <p:txBody>
            <a:bodyPr/>
            <a:lstStyle/>
            <a:p>
              <a:endParaRPr lang="en-NL" dirty="0"/>
            </a:p>
          </p:txBody>
        </p:sp>
        <p:sp>
          <p:nvSpPr>
            <p:cNvPr id="12" name="Text 10"/>
            <p:cNvSpPr/>
            <p:nvPr/>
          </p:nvSpPr>
          <p:spPr>
            <a:xfrm>
              <a:off x="2690448" y="1733054"/>
              <a:ext cx="457200" cy="4572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400" b="1" dirty="0">
                  <a:solidFill>
                    <a:srgbClr val="1A1A1A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2</a:t>
              </a:r>
              <a:endParaRPr lang="en-US" sz="1400" dirty="0"/>
            </a:p>
          </p:txBody>
        </p:sp>
        <p:sp>
          <p:nvSpPr>
            <p:cNvPr id="13" name="Text 11"/>
            <p:cNvSpPr/>
            <p:nvPr/>
          </p:nvSpPr>
          <p:spPr>
            <a:xfrm>
              <a:off x="2142477" y="2327415"/>
              <a:ext cx="1530226" cy="464169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algn="ctr"/>
              <a:r>
                <a:rPr lang="en-US" sz="1300" b="1">
                  <a:solidFill>
                    <a:srgbClr val="1A1A1A"/>
                  </a:solidFill>
                  <a:latin typeface="Calibri"/>
                  <a:ea typeface="Calibri"/>
                  <a:cs typeface="Calibri"/>
                </a:rPr>
                <a:t>Greater</a:t>
              </a:r>
              <a:endParaRPr lang="en-US" sz="1300">
                <a:solidFill>
                  <a:srgbClr val="000000"/>
                </a:solidFill>
                <a:latin typeface="Calibri"/>
                <a:ea typeface="Calibri"/>
                <a:cs typeface="Calibri"/>
              </a:endParaRPr>
            </a:p>
            <a:p>
              <a:pPr marL="0" indent="0" algn="ctr">
                <a:buNone/>
              </a:pPr>
              <a:r>
                <a:rPr lang="en-US" sz="1300" b="1">
                  <a:solidFill>
                    <a:srgbClr val="1A1A1A"/>
                  </a:solidFill>
                  <a:latin typeface="Calibri"/>
                  <a:ea typeface="Calibri"/>
                  <a:cs typeface="Calibri"/>
                </a:rPr>
                <a:t>complexity</a:t>
              </a:r>
              <a:endParaRPr lang="en-US" sz="1300"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14" name="Text 12"/>
            <p:cNvSpPr/>
            <p:nvPr/>
          </p:nvSpPr>
          <p:spPr>
            <a:xfrm>
              <a:off x="2351562" y="2558524"/>
              <a:ext cx="1132964" cy="125144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900">
                  <a:solidFill>
                    <a:srgbClr val="3D3D3D"/>
                  </a:solidFill>
                  <a:latin typeface="Montserrat"/>
                  <a:ea typeface="Calibri"/>
                  <a:cs typeface="Calibri"/>
                </a:rPr>
                <a:t>Each new stage is able to deal with more complexity than the previous ones.</a:t>
              </a:r>
              <a:endParaRPr lang="en-US" sz="900">
                <a:latin typeface="Montserrat"/>
                <a:ea typeface="Calibri"/>
                <a:cs typeface="Calibri"/>
              </a:endParaRPr>
            </a:p>
          </p:txBody>
        </p:sp>
      </p:grpSp>
      <p:sp>
        <p:nvSpPr>
          <p:cNvPr id="25" name="Retângulo 24">
            <a:extLst>
              <a:ext uri="{FF2B5EF4-FFF2-40B4-BE49-F238E27FC236}">
                <a16:creationId xmlns:a16="http://schemas.microsoft.com/office/drawing/2014/main" id="{7057B6B5-587C-C994-CE30-8A749A5DE736}"/>
              </a:ext>
            </a:extLst>
          </p:cNvPr>
          <p:cNvSpPr/>
          <p:nvPr/>
        </p:nvSpPr>
        <p:spPr>
          <a:xfrm>
            <a:off x="325726" y="-115433"/>
            <a:ext cx="1349991" cy="665496"/>
          </a:xfrm>
          <a:prstGeom prst="roundRect">
            <a:avLst/>
          </a:prstGeom>
          <a:solidFill>
            <a:srgbClr val="D5E7EB"/>
          </a:solidFill>
          <a:ln w="28575">
            <a:solidFill>
              <a:srgbClr val="D5E7E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Text 1"/>
          <p:cNvSpPr/>
          <p:nvPr/>
        </p:nvSpPr>
        <p:spPr>
          <a:xfrm>
            <a:off x="461863" y="141200"/>
            <a:ext cx="1113728" cy="2729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000" b="1">
                <a:solidFill>
                  <a:srgbClr val="1A1A1A"/>
                </a:solidFill>
                <a:latin typeface="Calibri"/>
                <a:ea typeface="Calibri"/>
                <a:cs typeface="Calibri"/>
              </a:rPr>
              <a:t>01  ·  Understanding</a:t>
            </a:r>
          </a:p>
          <a:p>
            <a:pPr marL="0" indent="0" algn="ctr">
              <a:buNone/>
            </a:pPr>
            <a:r>
              <a:rPr lang="en-US" sz="1000" b="1">
                <a:solidFill>
                  <a:srgbClr val="1A1A1A"/>
                </a:solidFill>
                <a:latin typeface="Calibri"/>
                <a:ea typeface="Calibri"/>
                <a:cs typeface="Calibri"/>
              </a:rPr>
              <a:t>the Labor Market</a:t>
            </a:r>
          </a:p>
        </p:txBody>
      </p:sp>
      <p:sp>
        <p:nvSpPr>
          <p:cNvPr id="4" name="Text 2"/>
          <p:cNvSpPr/>
          <p:nvPr/>
        </p:nvSpPr>
        <p:spPr>
          <a:xfrm>
            <a:off x="1059985" y="1032726"/>
            <a:ext cx="3831838" cy="3481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>
                <a:solidFill>
                  <a:srgbClr val="1A1A1A"/>
                </a:solidFill>
                <a:latin typeface="Montserrat"/>
                <a:ea typeface="Trebuchet MS" pitchFamily="34" charset="-122"/>
                <a:cs typeface="Trebuchet MS" pitchFamily="34" charset="-120"/>
              </a:rPr>
              <a:t>Stages of Development</a:t>
            </a:r>
            <a:endParaRPr lang="en-US" sz="2400">
              <a:latin typeface="Montserrat"/>
            </a:endParaRPr>
          </a:p>
        </p:txBody>
      </p:sp>
      <p:sp>
        <p:nvSpPr>
          <p:cNvPr id="5" name="Shape 3"/>
          <p:cNvSpPr/>
          <p:nvPr/>
        </p:nvSpPr>
        <p:spPr>
          <a:xfrm>
            <a:off x="386885" y="1595894"/>
            <a:ext cx="1529668" cy="2246692"/>
          </a:xfrm>
          <a:prstGeom prst="roundRect">
            <a:avLst/>
          </a:prstGeom>
          <a:solidFill>
            <a:srgbClr val="D5E7EB"/>
          </a:solidFill>
          <a:ln w="12700">
            <a:solidFill>
              <a:srgbClr val="EBEBEB"/>
            </a:solidFill>
            <a:prstDash val="solid"/>
          </a:ln>
          <a:effectLst>
            <a:outerShdw blurRad="101600" dist="25400" dir="8100000" algn="bl" rotWithShape="0">
              <a:srgbClr val="000000">
                <a:alpha val="7000"/>
              </a:srgbClr>
            </a:outerShdw>
          </a:effectLst>
        </p:spPr>
        <p:txBody>
          <a:bodyPr/>
          <a:lstStyle/>
          <a:p>
            <a:endParaRPr lang="en-NL"/>
          </a:p>
        </p:txBody>
      </p:sp>
      <p:sp>
        <p:nvSpPr>
          <p:cNvPr id="6" name="Shape 4"/>
          <p:cNvSpPr/>
          <p:nvPr/>
        </p:nvSpPr>
        <p:spPr>
          <a:xfrm>
            <a:off x="925210" y="1733054"/>
            <a:ext cx="457200" cy="457200"/>
          </a:xfrm>
          <a:prstGeom prst="ellipse">
            <a:avLst/>
          </a:prstGeom>
          <a:solidFill>
            <a:srgbClr val="CFE3E5"/>
          </a:solidFill>
          <a:ln w="12700">
            <a:solidFill>
              <a:schemeClr val="bg1"/>
            </a:solidFill>
            <a:prstDash val="solid"/>
          </a:ln>
        </p:spPr>
        <p:txBody>
          <a:bodyPr/>
          <a:lstStyle/>
          <a:p>
            <a:endParaRPr lang="en-NL"/>
          </a:p>
        </p:txBody>
      </p:sp>
      <p:sp>
        <p:nvSpPr>
          <p:cNvPr id="7" name="Text 5"/>
          <p:cNvSpPr/>
          <p:nvPr/>
        </p:nvSpPr>
        <p:spPr>
          <a:xfrm>
            <a:off x="925210" y="1733054"/>
            <a:ext cx="457200" cy="457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/>
          </a:p>
        </p:txBody>
      </p:sp>
      <p:sp>
        <p:nvSpPr>
          <p:cNvPr id="8" name="Text 6"/>
          <p:cNvSpPr/>
          <p:nvPr/>
        </p:nvSpPr>
        <p:spPr>
          <a:xfrm>
            <a:off x="565416" y="2327414"/>
            <a:ext cx="1181751" cy="49901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300" b="1">
                <a:solidFill>
                  <a:srgbClr val="1A1A1A"/>
                </a:solidFill>
                <a:latin typeface="Calibri"/>
                <a:ea typeface="Calibri"/>
                <a:cs typeface="Calibri"/>
              </a:rPr>
              <a:t>People and </a:t>
            </a:r>
            <a:endParaRPr lang="en-US" sz="130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  <a:p>
            <a:pPr marL="0" indent="0" algn="ctr">
              <a:buNone/>
            </a:pPr>
            <a:r>
              <a:rPr lang="en-US" sz="1300" b="1">
                <a:solidFill>
                  <a:srgbClr val="1A1A1A"/>
                </a:solidFill>
                <a:latin typeface="Calibri"/>
                <a:ea typeface="Calibri"/>
                <a:cs typeface="Calibri"/>
              </a:rPr>
              <a:t>societies evolve</a:t>
            </a:r>
            <a:endParaRPr lang="en-US" sz="1300">
              <a:latin typeface="Calibri"/>
              <a:ea typeface="Calibri"/>
              <a:cs typeface="Calibri"/>
            </a:endParaRPr>
          </a:p>
        </p:txBody>
      </p:sp>
      <p:sp>
        <p:nvSpPr>
          <p:cNvPr id="9" name="Text 7"/>
          <p:cNvSpPr/>
          <p:nvPr/>
        </p:nvSpPr>
        <p:spPr>
          <a:xfrm>
            <a:off x="537537" y="2579431"/>
            <a:ext cx="1181752" cy="11956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>
                <a:solidFill>
                  <a:srgbClr val="3D3D3D"/>
                </a:solidFill>
                <a:latin typeface="Montserrat"/>
                <a:ea typeface="Calibri" pitchFamily="34" charset="-122"/>
                <a:cs typeface="Calibri" pitchFamily="34" charset="-120"/>
              </a:rPr>
              <a:t>People and societies evolve and express themselves through stages of development.</a:t>
            </a:r>
            <a:endParaRPr lang="en-US" sz="900">
              <a:latin typeface="Montserrat"/>
              <a:ea typeface="Calibri" panose="020F0502020204030204"/>
              <a:cs typeface="Calibri" panose="020F0502020204030204"/>
            </a:endParaRPr>
          </a:p>
        </p:txBody>
      </p:sp>
      <p:sp>
        <p:nvSpPr>
          <p:cNvPr id="11" name="Shape 9"/>
          <p:cNvSpPr/>
          <p:nvPr/>
        </p:nvSpPr>
        <p:spPr>
          <a:xfrm>
            <a:off x="2690448" y="1733054"/>
            <a:ext cx="457200" cy="457200"/>
          </a:xfrm>
          <a:prstGeom prst="ellipse">
            <a:avLst/>
          </a:prstGeom>
          <a:noFill/>
          <a:ln w="12700">
            <a:solidFill>
              <a:schemeClr val="bg1"/>
            </a:solidFill>
            <a:prstDash val="solid"/>
          </a:ln>
        </p:spPr>
        <p:txBody>
          <a:bodyPr/>
          <a:lstStyle/>
          <a:p>
            <a:endParaRPr lang="en-NL"/>
          </a:p>
        </p:txBody>
      </p:sp>
      <p:sp>
        <p:nvSpPr>
          <p:cNvPr id="16" name="Shape 14"/>
          <p:cNvSpPr/>
          <p:nvPr/>
        </p:nvSpPr>
        <p:spPr>
          <a:xfrm>
            <a:off x="4434778" y="1726084"/>
            <a:ext cx="457200" cy="457200"/>
          </a:xfrm>
          <a:prstGeom prst="ellipse">
            <a:avLst/>
          </a:prstGeom>
          <a:noFill/>
          <a:ln w="12700">
            <a:solidFill>
              <a:schemeClr val="bg1"/>
            </a:solidFill>
            <a:prstDash val="solid"/>
          </a:ln>
        </p:spPr>
        <p:txBody>
          <a:bodyPr/>
          <a:lstStyle/>
          <a:p>
            <a:endParaRPr lang="en-NL"/>
          </a:p>
        </p:txBody>
      </p:sp>
      <p:sp>
        <p:nvSpPr>
          <p:cNvPr id="17" name="Text 15"/>
          <p:cNvSpPr/>
          <p:nvPr/>
        </p:nvSpPr>
        <p:spPr>
          <a:xfrm>
            <a:off x="4434778" y="1726084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5722434" y="4444380"/>
            <a:ext cx="23481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6B6B6B"/>
                </a:solidFill>
                <a:latin typeface="futura"/>
                <a:ea typeface="Calibri" pitchFamily="34" charset="-122"/>
                <a:cs typeface="Calibri" pitchFamily="34" charset="-120"/>
              </a:rPr>
              <a:t>Model reference: Spiral Dynamics</a:t>
            </a:r>
            <a:endParaRPr lang="en-US" sz="1000" dirty="0">
              <a:latin typeface="futura"/>
            </a:endParaRPr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55412AB5-6BAB-C63E-0732-ADD05DD0DF59}"/>
              </a:ext>
            </a:extLst>
          </p:cNvPr>
          <p:cNvSpPr txBox="1"/>
          <p:nvPr/>
        </p:nvSpPr>
        <p:spPr>
          <a:xfrm>
            <a:off x="7767726" y="1013776"/>
            <a:ext cx="748033" cy="24622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pt-BR" sz="1000" b="1" err="1">
                <a:solidFill>
                  <a:srgbClr val="51D4CF"/>
                </a:solidFill>
                <a:ea typeface="Calibri"/>
                <a:cs typeface="Calibri"/>
              </a:rPr>
              <a:t>Turquoise</a:t>
            </a:r>
            <a:endParaRPr lang="pt-BR" sz="1000" b="1">
              <a:solidFill>
                <a:srgbClr val="51D4CF"/>
              </a:solidFill>
              <a:ea typeface="Calibri"/>
              <a:cs typeface="Calibri"/>
            </a:endParaRPr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4506FC12-36C3-A928-9B62-16DCAB1FD8F7}"/>
              </a:ext>
            </a:extLst>
          </p:cNvPr>
          <p:cNvSpPr txBox="1"/>
          <p:nvPr/>
        </p:nvSpPr>
        <p:spPr>
          <a:xfrm>
            <a:off x="7809870" y="1416450"/>
            <a:ext cx="748033" cy="24622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pt-BR" sz="1000" b="1" err="1">
                <a:solidFill>
                  <a:srgbClr val="F1CF2E"/>
                </a:solidFill>
                <a:ea typeface="Calibri"/>
                <a:cs typeface="Calibri"/>
              </a:rPr>
              <a:t>Yellow</a:t>
            </a:r>
            <a:endParaRPr lang="pt-BR" sz="1000" b="1">
              <a:solidFill>
                <a:srgbClr val="F1CF2E"/>
              </a:solidFill>
              <a:ea typeface="Calibri"/>
              <a:cs typeface="Calibri"/>
            </a:endParaRPr>
          </a:p>
        </p:txBody>
      </p:sp>
      <p:sp>
        <p:nvSpPr>
          <p:cNvPr id="27" name="CaixaDeTexto 26">
            <a:extLst>
              <a:ext uri="{FF2B5EF4-FFF2-40B4-BE49-F238E27FC236}">
                <a16:creationId xmlns:a16="http://schemas.microsoft.com/office/drawing/2014/main" id="{81D93B8B-7BEC-7A61-51EA-FC615D519804}"/>
              </a:ext>
            </a:extLst>
          </p:cNvPr>
          <p:cNvSpPr txBox="1"/>
          <p:nvPr/>
        </p:nvSpPr>
        <p:spPr>
          <a:xfrm>
            <a:off x="7813395" y="1905217"/>
            <a:ext cx="748033" cy="24622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pt-BR" sz="1000" b="1">
                <a:solidFill>
                  <a:srgbClr val="88B643"/>
                </a:solidFill>
                <a:ea typeface="Calibri"/>
                <a:cs typeface="Calibri"/>
              </a:rPr>
              <a:t>Green</a:t>
            </a:r>
          </a:p>
        </p:txBody>
      </p:sp>
      <p:sp>
        <p:nvSpPr>
          <p:cNvPr id="28" name="CaixaDeTexto 27">
            <a:extLst>
              <a:ext uri="{FF2B5EF4-FFF2-40B4-BE49-F238E27FC236}">
                <a16:creationId xmlns:a16="http://schemas.microsoft.com/office/drawing/2014/main" id="{0C33D5FC-690C-6C77-52C3-37D322A555C7}"/>
              </a:ext>
            </a:extLst>
          </p:cNvPr>
          <p:cNvSpPr txBox="1"/>
          <p:nvPr/>
        </p:nvSpPr>
        <p:spPr>
          <a:xfrm>
            <a:off x="7810935" y="2338228"/>
            <a:ext cx="748033" cy="24622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pt-BR" sz="1000" b="1">
                <a:solidFill>
                  <a:srgbClr val="EA8214"/>
                </a:solidFill>
                <a:ea typeface="Calibri"/>
                <a:cs typeface="Calibri"/>
              </a:rPr>
              <a:t>Orange</a:t>
            </a:r>
          </a:p>
        </p:txBody>
      </p:sp>
      <p:sp>
        <p:nvSpPr>
          <p:cNvPr id="29" name="CaixaDeTexto 28">
            <a:extLst>
              <a:ext uri="{FF2B5EF4-FFF2-40B4-BE49-F238E27FC236}">
                <a16:creationId xmlns:a16="http://schemas.microsoft.com/office/drawing/2014/main" id="{003C7B69-3A72-8087-DA13-E5A0B9F86106}"/>
              </a:ext>
            </a:extLst>
          </p:cNvPr>
          <p:cNvSpPr txBox="1"/>
          <p:nvPr/>
        </p:nvSpPr>
        <p:spPr>
          <a:xfrm>
            <a:off x="7812984" y="2793378"/>
            <a:ext cx="748033" cy="24622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pt-BR" sz="1000" b="1">
                <a:solidFill>
                  <a:srgbClr val="347EC1"/>
                </a:solidFill>
                <a:ea typeface="Calibri"/>
                <a:cs typeface="Calibri"/>
              </a:rPr>
              <a:t>Blue</a:t>
            </a:r>
          </a:p>
        </p:txBody>
      </p:sp>
      <p:sp>
        <p:nvSpPr>
          <p:cNvPr id="30" name="CaixaDeTexto 29">
            <a:extLst>
              <a:ext uri="{FF2B5EF4-FFF2-40B4-BE49-F238E27FC236}">
                <a16:creationId xmlns:a16="http://schemas.microsoft.com/office/drawing/2014/main" id="{8C6AD716-2582-CDAD-2A12-0FDC33F2207A}"/>
              </a:ext>
            </a:extLst>
          </p:cNvPr>
          <p:cNvSpPr txBox="1"/>
          <p:nvPr/>
        </p:nvSpPr>
        <p:spPr>
          <a:xfrm>
            <a:off x="7812983" y="3182522"/>
            <a:ext cx="748033" cy="24622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pt-BR" sz="1000" b="1" err="1">
                <a:solidFill>
                  <a:srgbClr val="DC353A"/>
                </a:solidFill>
                <a:ea typeface="Calibri"/>
                <a:cs typeface="Calibri"/>
              </a:rPr>
              <a:t>Red</a:t>
            </a:r>
            <a:endParaRPr lang="pt-BR" sz="1000" b="1">
              <a:solidFill>
                <a:srgbClr val="DC353A"/>
              </a:solidFill>
              <a:ea typeface="Calibri"/>
              <a:cs typeface="Calibri"/>
            </a:endParaRPr>
          </a:p>
        </p:txBody>
      </p:sp>
      <p:sp>
        <p:nvSpPr>
          <p:cNvPr id="31" name="CaixaDeTexto 30">
            <a:extLst>
              <a:ext uri="{FF2B5EF4-FFF2-40B4-BE49-F238E27FC236}">
                <a16:creationId xmlns:a16="http://schemas.microsoft.com/office/drawing/2014/main" id="{1B27006B-A021-6140-EBF9-DB10C18533C0}"/>
              </a:ext>
            </a:extLst>
          </p:cNvPr>
          <p:cNvSpPr txBox="1"/>
          <p:nvPr/>
        </p:nvSpPr>
        <p:spPr>
          <a:xfrm>
            <a:off x="7812982" y="3644149"/>
            <a:ext cx="748033" cy="24622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pt-BR" sz="1000" b="1" err="1">
                <a:solidFill>
                  <a:srgbClr val="7F3E90"/>
                </a:solidFill>
                <a:ea typeface="Calibri"/>
                <a:cs typeface="Calibri"/>
              </a:rPr>
              <a:t>Purple</a:t>
            </a:r>
            <a:endParaRPr lang="pt-BR" sz="1000" b="1">
              <a:solidFill>
                <a:srgbClr val="7F3E90"/>
              </a:solidFill>
              <a:ea typeface="Calibri"/>
              <a:cs typeface="Calibri"/>
            </a:endParaRPr>
          </a:p>
        </p:txBody>
      </p:sp>
      <p:sp>
        <p:nvSpPr>
          <p:cNvPr id="32" name="CaixaDeTexto 31">
            <a:extLst>
              <a:ext uri="{FF2B5EF4-FFF2-40B4-BE49-F238E27FC236}">
                <a16:creationId xmlns:a16="http://schemas.microsoft.com/office/drawing/2014/main" id="{0BF41597-ADED-B4F8-1726-A525CF17D418}"/>
              </a:ext>
            </a:extLst>
          </p:cNvPr>
          <p:cNvSpPr txBox="1"/>
          <p:nvPr/>
        </p:nvSpPr>
        <p:spPr>
          <a:xfrm>
            <a:off x="7812981" y="4048790"/>
            <a:ext cx="748033" cy="24622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pt-BR" sz="1000" b="1" dirty="0" err="1">
                <a:solidFill>
                  <a:srgbClr val="C6AA9F"/>
                </a:solidFill>
                <a:ea typeface="Calibri"/>
                <a:cs typeface="Calibri"/>
              </a:rPr>
              <a:t>Beige</a:t>
            </a:r>
            <a:endParaRPr lang="pt-BR" sz="1000" b="1" dirty="0">
              <a:solidFill>
                <a:srgbClr val="C6AA9F"/>
              </a:solidFill>
              <a:ea typeface="Calibri"/>
              <a:cs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23F7747-56E2-7DAF-21A1-A0B4257837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Uma imagem contendo cassino, quarto&#10;&#10;O conteúdo gerado por IA pode estar incorreto.">
            <a:extLst>
              <a:ext uri="{FF2B5EF4-FFF2-40B4-BE49-F238E27FC236}">
                <a16:creationId xmlns:a16="http://schemas.microsoft.com/office/drawing/2014/main" id="{95479C2B-33CE-35F9-BBC7-7DFB09A0755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10975"/>
          <a:stretch>
            <a:fillRect/>
          </a:stretch>
        </p:blipFill>
        <p:spPr>
          <a:xfrm>
            <a:off x="6615263" y="1101183"/>
            <a:ext cx="2529346" cy="3429000"/>
          </a:xfrm>
          <a:prstGeom prst="rect">
            <a:avLst/>
          </a:prstGeom>
        </p:spPr>
      </p:pic>
      <p:pic>
        <p:nvPicPr>
          <p:cNvPr id="22" name="Imagem 21" descr="Uma imagem contendo Diagrama&#10;&#10;O conteúdo gerado por IA pode estar incorreto.">
            <a:extLst>
              <a:ext uri="{FF2B5EF4-FFF2-40B4-BE49-F238E27FC236}">
                <a16:creationId xmlns:a16="http://schemas.microsoft.com/office/drawing/2014/main" id="{67478343-81E8-6EE0-149E-F9F0B67B8CD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412" t="6410" r="-369" b="3022"/>
          <a:stretch>
            <a:fillRect/>
          </a:stretch>
        </p:blipFill>
        <p:spPr>
          <a:xfrm>
            <a:off x="1083116" y="1100980"/>
            <a:ext cx="5849447" cy="3831483"/>
          </a:xfrm>
          <a:prstGeom prst="rect">
            <a:avLst/>
          </a:prstGeom>
        </p:spPr>
      </p:pic>
      <p:sp>
        <p:nvSpPr>
          <p:cNvPr id="3" name="Retângulo 24">
            <a:extLst>
              <a:ext uri="{FF2B5EF4-FFF2-40B4-BE49-F238E27FC236}">
                <a16:creationId xmlns:a16="http://schemas.microsoft.com/office/drawing/2014/main" id="{A7E2C222-00DC-A640-D46A-0F6321E20C49}"/>
              </a:ext>
            </a:extLst>
          </p:cNvPr>
          <p:cNvSpPr/>
          <p:nvPr/>
        </p:nvSpPr>
        <p:spPr>
          <a:xfrm>
            <a:off x="325726" y="-115433"/>
            <a:ext cx="1349991" cy="665496"/>
          </a:xfrm>
          <a:prstGeom prst="roundRect">
            <a:avLst/>
          </a:prstGeom>
          <a:solidFill>
            <a:srgbClr val="D5E7EB"/>
          </a:solidFill>
          <a:ln w="28575">
            <a:solidFill>
              <a:srgbClr val="D5E7E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0" name="Text 1">
            <a:extLst>
              <a:ext uri="{FF2B5EF4-FFF2-40B4-BE49-F238E27FC236}">
                <a16:creationId xmlns:a16="http://schemas.microsoft.com/office/drawing/2014/main" id="{678DAD94-9C08-C7BA-0BFC-EE17C502E704}"/>
              </a:ext>
            </a:extLst>
          </p:cNvPr>
          <p:cNvSpPr/>
          <p:nvPr/>
        </p:nvSpPr>
        <p:spPr>
          <a:xfrm>
            <a:off x="461863" y="141200"/>
            <a:ext cx="1113728" cy="2729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000" b="1">
                <a:solidFill>
                  <a:srgbClr val="1A1A1A"/>
                </a:solidFill>
                <a:latin typeface="Calibri"/>
                <a:ea typeface="Calibri"/>
                <a:cs typeface="Calibri"/>
              </a:rPr>
              <a:t>01  ·  Understanding</a:t>
            </a:r>
          </a:p>
          <a:p>
            <a:pPr marL="0" indent="0" algn="ctr">
              <a:buNone/>
            </a:pPr>
            <a:r>
              <a:rPr lang="en-US" sz="1000" b="1">
                <a:solidFill>
                  <a:srgbClr val="1A1A1A"/>
                </a:solidFill>
                <a:latin typeface="Calibri"/>
                <a:ea typeface="Calibri"/>
                <a:cs typeface="Calibri"/>
              </a:rPr>
              <a:t>the Labor Market</a:t>
            </a:r>
          </a:p>
        </p:txBody>
      </p:sp>
      <p:sp>
        <p:nvSpPr>
          <p:cNvPr id="39" name="Text 35">
            <a:extLst>
              <a:ext uri="{FF2B5EF4-FFF2-40B4-BE49-F238E27FC236}">
                <a16:creationId xmlns:a16="http://schemas.microsoft.com/office/drawing/2014/main" id="{39A48E66-8127-CD5D-A4A1-D23C48D7E993}"/>
              </a:ext>
            </a:extLst>
          </p:cNvPr>
          <p:cNvSpPr/>
          <p:nvPr/>
        </p:nvSpPr>
        <p:spPr>
          <a:xfrm>
            <a:off x="457200" y="4809744"/>
            <a:ext cx="8229600" cy="32004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pPr marL="0" indent="0" algn="ctr">
              <a:buNone/>
            </a:pPr>
            <a:r>
              <a:rPr lang="en-US" sz="1000" i="1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Source: Evolutionary Leadership by Peter Merry</a:t>
            </a:r>
            <a:endParaRPr lang="en-US" sz="1000" dirty="0"/>
          </a:p>
        </p:txBody>
      </p:sp>
      <p:sp>
        <p:nvSpPr>
          <p:cNvPr id="23" name="Text 5">
            <a:extLst>
              <a:ext uri="{FF2B5EF4-FFF2-40B4-BE49-F238E27FC236}">
                <a16:creationId xmlns:a16="http://schemas.microsoft.com/office/drawing/2014/main" id="{96621FAA-C671-45B8-ED1E-CF5563A77EE1}"/>
              </a:ext>
            </a:extLst>
          </p:cNvPr>
          <p:cNvSpPr/>
          <p:nvPr/>
        </p:nvSpPr>
        <p:spPr>
          <a:xfrm>
            <a:off x="1193460" y="1649823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300" b="1">
                <a:solidFill>
                  <a:srgbClr val="FFB44E"/>
                </a:solidFill>
                <a:latin typeface="Calibri"/>
                <a:ea typeface="Calibri"/>
                <a:cs typeface="Calibri"/>
              </a:rPr>
              <a:t>Beige</a:t>
            </a:r>
            <a:endParaRPr lang="en-US" sz="1300">
              <a:solidFill>
                <a:srgbClr val="FFB44E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4" name="Text 6">
            <a:extLst>
              <a:ext uri="{FF2B5EF4-FFF2-40B4-BE49-F238E27FC236}">
                <a16:creationId xmlns:a16="http://schemas.microsoft.com/office/drawing/2014/main" id="{DF89375E-6803-50DB-AE70-4A2DB9B55C82}"/>
              </a:ext>
            </a:extLst>
          </p:cNvPr>
          <p:cNvSpPr/>
          <p:nvPr/>
        </p:nvSpPr>
        <p:spPr>
          <a:xfrm>
            <a:off x="1193460" y="1748121"/>
            <a:ext cx="8686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000">
                <a:solidFill>
                  <a:srgbClr val="6B6B6B"/>
                </a:solidFill>
                <a:latin typeface="Calibri"/>
                <a:ea typeface="Calibri"/>
                <a:cs typeface="Calibri"/>
              </a:rPr>
              <a:t>Survival Self</a:t>
            </a:r>
            <a:endParaRPr lang="en-US" sz="1000">
              <a:latin typeface="Calibri"/>
              <a:ea typeface="Calibri"/>
              <a:cs typeface="Calibri"/>
            </a:endParaRPr>
          </a:p>
        </p:txBody>
      </p:sp>
      <p:sp>
        <p:nvSpPr>
          <p:cNvPr id="25" name="Text 9">
            <a:extLst>
              <a:ext uri="{FF2B5EF4-FFF2-40B4-BE49-F238E27FC236}">
                <a16:creationId xmlns:a16="http://schemas.microsoft.com/office/drawing/2014/main" id="{CEE53600-90FC-5A88-B158-996426EDB913}"/>
              </a:ext>
            </a:extLst>
          </p:cNvPr>
          <p:cNvSpPr/>
          <p:nvPr/>
        </p:nvSpPr>
        <p:spPr>
          <a:xfrm>
            <a:off x="1728440" y="4005519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300" b="1">
                <a:solidFill>
                  <a:srgbClr val="7F3E90"/>
                </a:solidFill>
                <a:latin typeface="Calibri"/>
                <a:ea typeface="Calibri"/>
                <a:cs typeface="Calibri"/>
              </a:rPr>
              <a:t>Purple</a:t>
            </a:r>
            <a:endParaRPr lang="en-US" sz="1300">
              <a:solidFill>
                <a:srgbClr val="7F3E9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6" name="Text 10">
            <a:extLst>
              <a:ext uri="{FF2B5EF4-FFF2-40B4-BE49-F238E27FC236}">
                <a16:creationId xmlns:a16="http://schemas.microsoft.com/office/drawing/2014/main" id="{3EBCABA7-68EF-ADB5-D17C-4266A4D4693D}"/>
              </a:ext>
            </a:extLst>
          </p:cNvPr>
          <p:cNvSpPr/>
          <p:nvPr/>
        </p:nvSpPr>
        <p:spPr>
          <a:xfrm>
            <a:off x="1728440" y="4103817"/>
            <a:ext cx="8686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000">
                <a:solidFill>
                  <a:srgbClr val="6B6B6B"/>
                </a:solidFill>
                <a:latin typeface="Calibri"/>
                <a:ea typeface="Calibri"/>
                <a:cs typeface="Calibri"/>
              </a:rPr>
              <a:t>Magic Self</a:t>
            </a:r>
            <a:endParaRPr lang="en-US" sz="1000"/>
          </a:p>
        </p:txBody>
      </p:sp>
      <p:sp>
        <p:nvSpPr>
          <p:cNvPr id="27" name="Text 13">
            <a:extLst>
              <a:ext uri="{FF2B5EF4-FFF2-40B4-BE49-F238E27FC236}">
                <a16:creationId xmlns:a16="http://schemas.microsoft.com/office/drawing/2014/main" id="{C097D747-BE71-34C0-7A06-C44D39E74652}"/>
              </a:ext>
            </a:extLst>
          </p:cNvPr>
          <p:cNvSpPr/>
          <p:nvPr/>
        </p:nvSpPr>
        <p:spPr>
          <a:xfrm>
            <a:off x="2709468" y="1447708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300" b="1">
                <a:solidFill>
                  <a:srgbClr val="DC353A"/>
                </a:solidFill>
                <a:latin typeface="Calibri"/>
                <a:ea typeface="Calibri"/>
                <a:cs typeface="Calibri"/>
              </a:rPr>
              <a:t>Red</a:t>
            </a:r>
            <a:endParaRPr lang="en-US" sz="1300">
              <a:solidFill>
                <a:srgbClr val="DC353A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8" name="Text 14">
            <a:extLst>
              <a:ext uri="{FF2B5EF4-FFF2-40B4-BE49-F238E27FC236}">
                <a16:creationId xmlns:a16="http://schemas.microsoft.com/office/drawing/2014/main" id="{B90CE375-AD1A-A239-E671-EFA2DB3973FC}"/>
              </a:ext>
            </a:extLst>
          </p:cNvPr>
          <p:cNvSpPr/>
          <p:nvPr/>
        </p:nvSpPr>
        <p:spPr>
          <a:xfrm>
            <a:off x="2709468" y="1546006"/>
            <a:ext cx="8686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000">
                <a:solidFill>
                  <a:srgbClr val="6B6B6B"/>
                </a:solidFill>
                <a:latin typeface="Calibri"/>
                <a:ea typeface="Calibri"/>
                <a:cs typeface="Calibri"/>
              </a:rPr>
              <a:t>Power Self</a:t>
            </a:r>
            <a:endParaRPr lang="en-US" sz="1000"/>
          </a:p>
        </p:txBody>
      </p:sp>
      <p:sp>
        <p:nvSpPr>
          <p:cNvPr id="29" name="Text 17">
            <a:extLst>
              <a:ext uri="{FF2B5EF4-FFF2-40B4-BE49-F238E27FC236}">
                <a16:creationId xmlns:a16="http://schemas.microsoft.com/office/drawing/2014/main" id="{3A960BA5-8742-6D09-CBFB-E263B79B3A7B}"/>
              </a:ext>
            </a:extLst>
          </p:cNvPr>
          <p:cNvSpPr/>
          <p:nvPr/>
        </p:nvSpPr>
        <p:spPr>
          <a:xfrm>
            <a:off x="2909911" y="4005519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300" b="1">
                <a:solidFill>
                  <a:srgbClr val="0070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Blue</a:t>
            </a:r>
            <a:endParaRPr lang="en-US" sz="1300">
              <a:solidFill>
                <a:srgbClr val="0070C0"/>
              </a:solidFill>
            </a:endParaRPr>
          </a:p>
        </p:txBody>
      </p:sp>
      <p:sp>
        <p:nvSpPr>
          <p:cNvPr id="30" name="Text 18">
            <a:extLst>
              <a:ext uri="{FF2B5EF4-FFF2-40B4-BE49-F238E27FC236}">
                <a16:creationId xmlns:a16="http://schemas.microsoft.com/office/drawing/2014/main" id="{F0432A1B-C7F0-78FC-7C55-8FC00E0D948A}"/>
              </a:ext>
            </a:extLst>
          </p:cNvPr>
          <p:cNvSpPr/>
          <p:nvPr/>
        </p:nvSpPr>
        <p:spPr>
          <a:xfrm>
            <a:off x="2909911" y="4103817"/>
            <a:ext cx="8686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000">
                <a:solidFill>
                  <a:srgbClr val="6B6B6B"/>
                </a:solidFill>
                <a:latin typeface="Calibri"/>
                <a:ea typeface="Calibri"/>
                <a:cs typeface="Calibri"/>
              </a:rPr>
              <a:t>Conformist Self</a:t>
            </a:r>
            <a:endParaRPr lang="en-US" sz="1000"/>
          </a:p>
        </p:txBody>
      </p:sp>
      <p:sp>
        <p:nvSpPr>
          <p:cNvPr id="31" name="Text 21">
            <a:extLst>
              <a:ext uri="{FF2B5EF4-FFF2-40B4-BE49-F238E27FC236}">
                <a16:creationId xmlns:a16="http://schemas.microsoft.com/office/drawing/2014/main" id="{01AAF2C0-ADF2-BFC0-7A05-C9B0FD53E9FE}"/>
              </a:ext>
            </a:extLst>
          </p:cNvPr>
          <p:cNvSpPr/>
          <p:nvPr/>
        </p:nvSpPr>
        <p:spPr>
          <a:xfrm>
            <a:off x="3848844" y="1231094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300" b="1">
                <a:solidFill>
                  <a:srgbClr val="ED7D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Orange</a:t>
            </a:r>
            <a:endParaRPr lang="en-US" sz="1300">
              <a:solidFill>
                <a:srgbClr val="ED7D31"/>
              </a:solidFill>
            </a:endParaRPr>
          </a:p>
        </p:txBody>
      </p:sp>
      <p:sp>
        <p:nvSpPr>
          <p:cNvPr id="32" name="Text 22">
            <a:extLst>
              <a:ext uri="{FF2B5EF4-FFF2-40B4-BE49-F238E27FC236}">
                <a16:creationId xmlns:a16="http://schemas.microsoft.com/office/drawing/2014/main" id="{29E23564-530A-20E0-4D78-8A7742A36593}"/>
              </a:ext>
            </a:extLst>
          </p:cNvPr>
          <p:cNvSpPr/>
          <p:nvPr/>
        </p:nvSpPr>
        <p:spPr>
          <a:xfrm>
            <a:off x="3848844" y="1329392"/>
            <a:ext cx="132169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000">
                <a:solidFill>
                  <a:srgbClr val="6B6B6B"/>
                </a:solidFill>
                <a:latin typeface="Calibri"/>
                <a:ea typeface="Calibri"/>
                <a:cs typeface="Calibri"/>
              </a:rPr>
              <a:t>Achiever self</a:t>
            </a:r>
            <a:endParaRPr lang="en-US" sz="1000"/>
          </a:p>
        </p:txBody>
      </p:sp>
      <p:sp>
        <p:nvSpPr>
          <p:cNvPr id="33" name="Text 25">
            <a:extLst>
              <a:ext uri="{FF2B5EF4-FFF2-40B4-BE49-F238E27FC236}">
                <a16:creationId xmlns:a16="http://schemas.microsoft.com/office/drawing/2014/main" id="{CB75115B-C25F-8CFE-FE56-42EE04A97FF2}"/>
              </a:ext>
            </a:extLst>
          </p:cNvPr>
          <p:cNvSpPr/>
          <p:nvPr/>
        </p:nvSpPr>
        <p:spPr>
          <a:xfrm>
            <a:off x="4188677" y="4172229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300" b="1">
                <a:solidFill>
                  <a:srgbClr val="00B0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Green</a:t>
            </a:r>
            <a:endParaRPr lang="en-US" sz="1300">
              <a:solidFill>
                <a:srgbClr val="00B050"/>
              </a:solidFill>
            </a:endParaRPr>
          </a:p>
        </p:txBody>
      </p:sp>
      <p:sp>
        <p:nvSpPr>
          <p:cNvPr id="34" name="Text 26">
            <a:extLst>
              <a:ext uri="{FF2B5EF4-FFF2-40B4-BE49-F238E27FC236}">
                <a16:creationId xmlns:a16="http://schemas.microsoft.com/office/drawing/2014/main" id="{8EF7FAFD-BB6E-BC1D-F494-9E5BDFCBD6FA}"/>
              </a:ext>
            </a:extLst>
          </p:cNvPr>
          <p:cNvSpPr/>
          <p:nvPr/>
        </p:nvSpPr>
        <p:spPr>
          <a:xfrm>
            <a:off x="4188677" y="4270527"/>
            <a:ext cx="8686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000">
                <a:solidFill>
                  <a:srgbClr val="6B6B6B"/>
                </a:solidFill>
                <a:latin typeface="Calibri"/>
                <a:ea typeface="Calibri"/>
                <a:cs typeface="Calibri"/>
              </a:rPr>
              <a:t>Sensitive Self</a:t>
            </a:r>
            <a:endParaRPr lang="en-US" sz="1000"/>
          </a:p>
        </p:txBody>
      </p:sp>
      <p:sp>
        <p:nvSpPr>
          <p:cNvPr id="35" name="Text 29">
            <a:extLst>
              <a:ext uri="{FF2B5EF4-FFF2-40B4-BE49-F238E27FC236}">
                <a16:creationId xmlns:a16="http://schemas.microsoft.com/office/drawing/2014/main" id="{BD8751E3-D8CB-733A-2869-CFC57CC76F2A}"/>
              </a:ext>
            </a:extLst>
          </p:cNvPr>
          <p:cNvSpPr/>
          <p:nvPr/>
        </p:nvSpPr>
        <p:spPr>
          <a:xfrm>
            <a:off x="6068773" y="1182308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300" b="1">
                <a:solidFill>
                  <a:srgbClr val="FFEE00"/>
                </a:solidFill>
                <a:latin typeface="Calibri"/>
                <a:ea typeface="Calibri"/>
                <a:cs typeface="Calibri"/>
              </a:rPr>
              <a:t>Yellow</a:t>
            </a:r>
            <a:endParaRPr lang="en-US" sz="1300">
              <a:solidFill>
                <a:srgbClr val="FFEE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6" name="Text 30">
            <a:extLst>
              <a:ext uri="{FF2B5EF4-FFF2-40B4-BE49-F238E27FC236}">
                <a16:creationId xmlns:a16="http://schemas.microsoft.com/office/drawing/2014/main" id="{CD455213-E674-C3BD-A658-4059155913DC}"/>
              </a:ext>
            </a:extLst>
          </p:cNvPr>
          <p:cNvSpPr/>
          <p:nvPr/>
        </p:nvSpPr>
        <p:spPr>
          <a:xfrm>
            <a:off x="6068773" y="1280606"/>
            <a:ext cx="8686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en-US" sz="100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Integral self</a:t>
            </a:r>
            <a:endParaRPr lang="en-US" sz="1000"/>
          </a:p>
        </p:txBody>
      </p:sp>
      <p:sp>
        <p:nvSpPr>
          <p:cNvPr id="37" name="Text 33">
            <a:extLst>
              <a:ext uri="{FF2B5EF4-FFF2-40B4-BE49-F238E27FC236}">
                <a16:creationId xmlns:a16="http://schemas.microsoft.com/office/drawing/2014/main" id="{2316CB51-00C3-8265-7AE5-EADF1EC9A7F7}"/>
              </a:ext>
            </a:extLst>
          </p:cNvPr>
          <p:cNvSpPr/>
          <p:nvPr/>
        </p:nvSpPr>
        <p:spPr>
          <a:xfrm>
            <a:off x="5404997" y="4339497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300" b="1">
                <a:solidFill>
                  <a:srgbClr val="51D4CF"/>
                </a:solidFill>
                <a:latin typeface="Calibri"/>
                <a:ea typeface="Calibri"/>
                <a:cs typeface="Calibri"/>
              </a:rPr>
              <a:t>Turquoise</a:t>
            </a:r>
            <a:endParaRPr lang="en-US" sz="1300">
              <a:solidFill>
                <a:srgbClr val="51D4C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8" name="Text 34">
            <a:extLst>
              <a:ext uri="{FF2B5EF4-FFF2-40B4-BE49-F238E27FC236}">
                <a16:creationId xmlns:a16="http://schemas.microsoft.com/office/drawing/2014/main" id="{E2A7C267-7FA2-5B95-E032-D87603070273}"/>
              </a:ext>
            </a:extLst>
          </p:cNvPr>
          <p:cNvSpPr/>
          <p:nvPr/>
        </p:nvSpPr>
        <p:spPr>
          <a:xfrm>
            <a:off x="5404997" y="4437795"/>
            <a:ext cx="8686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000">
                <a:solidFill>
                  <a:srgbClr val="6B6B6B"/>
                </a:solidFill>
                <a:latin typeface="Calibri"/>
                <a:ea typeface="Calibri"/>
                <a:cs typeface="Calibri"/>
              </a:rPr>
              <a:t>Holistic Self</a:t>
            </a:r>
            <a:endParaRPr lang="en-US" sz="1000"/>
          </a:p>
        </p:txBody>
      </p:sp>
      <p:sp>
        <p:nvSpPr>
          <p:cNvPr id="41" name="Arco 40">
            <a:extLst>
              <a:ext uri="{FF2B5EF4-FFF2-40B4-BE49-F238E27FC236}">
                <a16:creationId xmlns:a16="http://schemas.microsoft.com/office/drawing/2014/main" id="{67413B8F-2E1B-1F35-AE01-B5CB336A0816}"/>
              </a:ext>
            </a:extLst>
          </p:cNvPr>
          <p:cNvSpPr/>
          <p:nvPr/>
        </p:nvSpPr>
        <p:spPr>
          <a:xfrm>
            <a:off x="4507533" y="1939266"/>
            <a:ext cx="900332" cy="4509115"/>
          </a:xfrm>
          <a:prstGeom prst="arc">
            <a:avLst/>
          </a:prstGeom>
          <a:ln w="127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3" name="CaixaDeTexto 42">
            <a:extLst>
              <a:ext uri="{FF2B5EF4-FFF2-40B4-BE49-F238E27FC236}">
                <a16:creationId xmlns:a16="http://schemas.microsoft.com/office/drawing/2014/main" id="{0A9F2429-4CB0-29C2-3841-549EC5514E09}"/>
              </a:ext>
            </a:extLst>
          </p:cNvPr>
          <p:cNvSpPr txBox="1"/>
          <p:nvPr/>
        </p:nvSpPr>
        <p:spPr>
          <a:xfrm>
            <a:off x="474085" y="1930555"/>
            <a:ext cx="2743199" cy="36576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pt-BR"/>
          </a:p>
        </p:txBody>
      </p:sp>
      <p:sp>
        <p:nvSpPr>
          <p:cNvPr id="44" name="CaixaDeTexto 43">
            <a:extLst>
              <a:ext uri="{FF2B5EF4-FFF2-40B4-BE49-F238E27FC236}">
                <a16:creationId xmlns:a16="http://schemas.microsoft.com/office/drawing/2014/main" id="{EC40D6ED-B7B1-05CD-B292-F1D1E0549702}"/>
              </a:ext>
            </a:extLst>
          </p:cNvPr>
          <p:cNvSpPr txBox="1"/>
          <p:nvPr/>
        </p:nvSpPr>
        <p:spPr>
          <a:xfrm rot="5040000">
            <a:off x="4539686" y="3036015"/>
            <a:ext cx="1272632" cy="21544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sz="800" b="1" dirty="0" err="1">
                <a:latin typeface="Montserrat"/>
                <a:ea typeface="Calibri"/>
                <a:cs typeface="Calibri"/>
              </a:rPr>
              <a:t>First</a:t>
            </a:r>
            <a:r>
              <a:rPr lang="pt-BR" sz="800" b="1" dirty="0">
                <a:latin typeface="Montserrat"/>
                <a:ea typeface="Calibri"/>
                <a:cs typeface="Calibri"/>
              </a:rPr>
              <a:t> tier </a:t>
            </a:r>
            <a:r>
              <a:rPr lang="pt-BR" sz="800" b="1" dirty="0" err="1">
                <a:latin typeface="Montserrat"/>
                <a:ea typeface="Calibri"/>
                <a:cs typeface="Calibri"/>
              </a:rPr>
              <a:t>of</a:t>
            </a:r>
            <a:r>
              <a:rPr lang="pt-BR" sz="800" b="1" dirty="0">
                <a:latin typeface="Montserrat"/>
                <a:ea typeface="Calibri"/>
                <a:cs typeface="Calibri"/>
              </a:rPr>
              <a:t> Memes</a:t>
            </a:r>
            <a:endParaRPr lang="pt-BR" sz="800" b="1">
              <a:latin typeface="Montserrat"/>
              <a:ea typeface="Calibri"/>
              <a:cs typeface="Calibri"/>
            </a:endParaRPr>
          </a:p>
        </p:txBody>
      </p:sp>
      <p:sp>
        <p:nvSpPr>
          <p:cNvPr id="61" name="CaixaDeTexto 60">
            <a:extLst>
              <a:ext uri="{FF2B5EF4-FFF2-40B4-BE49-F238E27FC236}">
                <a16:creationId xmlns:a16="http://schemas.microsoft.com/office/drawing/2014/main" id="{ADC15DAE-0CB6-DC74-50BA-CF70C9149C69}"/>
              </a:ext>
            </a:extLst>
          </p:cNvPr>
          <p:cNvSpPr txBox="1"/>
          <p:nvPr/>
        </p:nvSpPr>
        <p:spPr>
          <a:xfrm rot="5040000">
            <a:off x="4690947" y="2882976"/>
            <a:ext cx="1579290" cy="21544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sz="800" b="1" dirty="0" err="1">
                <a:latin typeface="Montserrat"/>
                <a:ea typeface="Calibri"/>
                <a:cs typeface="Calibri"/>
              </a:rPr>
              <a:t>Second</a:t>
            </a:r>
            <a:r>
              <a:rPr lang="pt-BR" sz="800" b="1" dirty="0">
                <a:latin typeface="Montserrat"/>
                <a:ea typeface="Calibri"/>
                <a:cs typeface="Calibri"/>
              </a:rPr>
              <a:t> </a:t>
            </a:r>
            <a:r>
              <a:rPr lang="pt-BR" sz="800" b="1" dirty="0" err="1">
                <a:latin typeface="Montserrat"/>
                <a:ea typeface="Calibri"/>
                <a:cs typeface="Calibri"/>
              </a:rPr>
              <a:t>tier</a:t>
            </a:r>
            <a:r>
              <a:rPr lang="pt-BR" sz="800" b="1" dirty="0">
                <a:latin typeface="Montserrat"/>
                <a:ea typeface="Calibri"/>
                <a:cs typeface="Calibri"/>
              </a:rPr>
              <a:t> </a:t>
            </a:r>
            <a:r>
              <a:rPr lang="pt-BR" sz="800" b="1" dirty="0" err="1">
                <a:latin typeface="Montserrat"/>
                <a:ea typeface="Calibri"/>
                <a:cs typeface="Calibri"/>
              </a:rPr>
              <a:t>of</a:t>
            </a:r>
            <a:r>
              <a:rPr lang="pt-BR" sz="800" b="1" dirty="0">
                <a:latin typeface="Montserrat"/>
                <a:ea typeface="Calibri"/>
                <a:cs typeface="Calibri"/>
              </a:rPr>
              <a:t> Memes</a:t>
            </a:r>
            <a:endParaRPr lang="pt-BR" sz="800" b="1">
              <a:latin typeface="Montserrat"/>
              <a:ea typeface="Calibri"/>
              <a:cs typeface="Calibri"/>
            </a:endParaRPr>
          </a:p>
        </p:txBody>
      </p:sp>
      <p:sp>
        <p:nvSpPr>
          <p:cNvPr id="63" name="Text 2">
            <a:extLst>
              <a:ext uri="{FF2B5EF4-FFF2-40B4-BE49-F238E27FC236}">
                <a16:creationId xmlns:a16="http://schemas.microsoft.com/office/drawing/2014/main" id="{C64991FF-CC81-0269-7046-5F9484518823}"/>
              </a:ext>
            </a:extLst>
          </p:cNvPr>
          <p:cNvSpPr/>
          <p:nvPr/>
        </p:nvSpPr>
        <p:spPr>
          <a:xfrm>
            <a:off x="1426027" y="278154"/>
            <a:ext cx="5511491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2800" b="1" dirty="0">
                <a:solidFill>
                  <a:srgbClr val="1A1A1A"/>
                </a:solidFill>
                <a:latin typeface="Trebuchet MS"/>
                <a:ea typeface="Trebuchet MS" pitchFamily="34" charset="-122"/>
                <a:cs typeface="Trebuchet MS" pitchFamily="34" charset="-120"/>
              </a:rPr>
              <a:t>Spiral Dynamics — </a:t>
            </a:r>
            <a:endParaRPr lang="en-US" sz="2800" dirty="0">
              <a:solidFill>
                <a:srgbClr val="000000"/>
              </a:solidFill>
              <a:latin typeface="Trebuchet MS"/>
              <a:ea typeface="Calibri" panose="020F0502020204030204"/>
              <a:cs typeface="Calibri" panose="020F0502020204030204"/>
            </a:endParaRPr>
          </a:p>
          <a:p>
            <a:pPr marL="0" indent="0" algn="ctr">
              <a:buNone/>
            </a:pPr>
            <a:r>
              <a:rPr lang="en-US" sz="2800" b="1" dirty="0">
                <a:solidFill>
                  <a:srgbClr val="1A1A1A"/>
                </a:solidFill>
                <a:latin typeface="Trebuchet MS"/>
                <a:ea typeface="Trebuchet MS" pitchFamily="34" charset="-122"/>
                <a:cs typeface="Trebuchet MS" pitchFamily="34" charset="-120"/>
              </a:rPr>
              <a:t>A Bio-Psycho-Social Model</a:t>
            </a:r>
            <a:endParaRPr lang="en-US" sz="2800" dirty="0">
              <a:latin typeface="Trebuchet MS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679620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5F0BD57-7BBB-1E89-4D1B-B26EF064C2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Uma imagem contendo cassino, quarto&#10;&#10;O conteúdo gerado por IA pode estar incorreto.">
            <a:extLst>
              <a:ext uri="{FF2B5EF4-FFF2-40B4-BE49-F238E27FC236}">
                <a16:creationId xmlns:a16="http://schemas.microsoft.com/office/drawing/2014/main" id="{506F194B-2D92-B16B-3391-5BA1D37E73E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10975"/>
          <a:stretch>
            <a:fillRect/>
          </a:stretch>
        </p:blipFill>
        <p:spPr>
          <a:xfrm>
            <a:off x="6615263" y="1066335"/>
            <a:ext cx="2524204" cy="3422031"/>
          </a:xfrm>
          <a:prstGeom prst="rect">
            <a:avLst/>
          </a:prstGeom>
        </p:spPr>
      </p:pic>
      <p:pic>
        <p:nvPicPr>
          <p:cNvPr id="22" name="Imagem 21" descr="Uma imagem contendo Diagrama&#10;&#10;O conteúdo gerado por IA pode estar incorreto.">
            <a:extLst>
              <a:ext uri="{FF2B5EF4-FFF2-40B4-BE49-F238E27FC236}">
                <a16:creationId xmlns:a16="http://schemas.microsoft.com/office/drawing/2014/main" id="{0F083ACE-48B8-60C7-B01B-85F1ECDBDC8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412" t="6410" r="-369" b="3022"/>
          <a:stretch>
            <a:fillRect/>
          </a:stretch>
        </p:blipFill>
        <p:spPr>
          <a:xfrm>
            <a:off x="1083116" y="1066132"/>
            <a:ext cx="5838803" cy="3824514"/>
          </a:xfrm>
          <a:prstGeom prst="rect">
            <a:avLst/>
          </a:prstGeom>
        </p:spPr>
      </p:pic>
      <p:sp>
        <p:nvSpPr>
          <p:cNvPr id="4" name="Text 2">
            <a:extLst>
              <a:ext uri="{FF2B5EF4-FFF2-40B4-BE49-F238E27FC236}">
                <a16:creationId xmlns:a16="http://schemas.microsoft.com/office/drawing/2014/main" id="{9E3F56EE-F379-60FA-9718-B33AB6F9C8F2}"/>
              </a:ext>
            </a:extLst>
          </p:cNvPr>
          <p:cNvSpPr/>
          <p:nvPr/>
        </p:nvSpPr>
        <p:spPr>
          <a:xfrm>
            <a:off x="1426027" y="278154"/>
            <a:ext cx="5511491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2800" b="1" dirty="0">
                <a:solidFill>
                  <a:srgbClr val="1A1A1A"/>
                </a:solidFill>
                <a:latin typeface="Trebuchet MS"/>
                <a:ea typeface="Trebuchet MS" pitchFamily="34" charset="-122"/>
                <a:cs typeface="Trebuchet MS" pitchFamily="34" charset="-120"/>
              </a:rPr>
              <a:t>Spiral Dynamics — </a:t>
            </a:r>
            <a:endParaRPr lang="en-US" sz="2800" dirty="0">
              <a:solidFill>
                <a:srgbClr val="000000"/>
              </a:solidFill>
              <a:latin typeface="Trebuchet MS"/>
              <a:ea typeface="Calibri" panose="020F0502020204030204"/>
              <a:cs typeface="Calibri" panose="020F0502020204030204"/>
            </a:endParaRPr>
          </a:p>
          <a:p>
            <a:pPr marL="0" indent="0" algn="ctr">
              <a:buNone/>
            </a:pPr>
            <a:r>
              <a:rPr lang="en-US" sz="2800" b="1" dirty="0">
                <a:solidFill>
                  <a:srgbClr val="1A1A1A"/>
                </a:solidFill>
                <a:latin typeface="Trebuchet MS"/>
                <a:ea typeface="Trebuchet MS" pitchFamily="34" charset="-122"/>
                <a:cs typeface="Trebuchet MS" pitchFamily="34" charset="-120"/>
              </a:rPr>
              <a:t>A Bio-Psycho-Social Model</a:t>
            </a:r>
            <a:endParaRPr lang="en-US" sz="2800" dirty="0">
              <a:latin typeface="Trebuchet MS"/>
              <a:ea typeface="Calibri"/>
              <a:cs typeface="Calibri"/>
            </a:endParaRPr>
          </a:p>
        </p:txBody>
      </p:sp>
      <p:sp>
        <p:nvSpPr>
          <p:cNvPr id="3" name="Retângulo 24">
            <a:extLst>
              <a:ext uri="{FF2B5EF4-FFF2-40B4-BE49-F238E27FC236}">
                <a16:creationId xmlns:a16="http://schemas.microsoft.com/office/drawing/2014/main" id="{F540C9C9-3881-C1B9-8190-3419A35CC82C}"/>
              </a:ext>
            </a:extLst>
          </p:cNvPr>
          <p:cNvSpPr/>
          <p:nvPr/>
        </p:nvSpPr>
        <p:spPr>
          <a:xfrm>
            <a:off x="325726" y="-115433"/>
            <a:ext cx="1349991" cy="665496"/>
          </a:xfrm>
          <a:prstGeom prst="roundRect">
            <a:avLst/>
          </a:prstGeom>
          <a:solidFill>
            <a:srgbClr val="D5E7EB"/>
          </a:solidFill>
          <a:ln w="28575">
            <a:solidFill>
              <a:srgbClr val="D5E7E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0" name="Text 1">
            <a:extLst>
              <a:ext uri="{FF2B5EF4-FFF2-40B4-BE49-F238E27FC236}">
                <a16:creationId xmlns:a16="http://schemas.microsoft.com/office/drawing/2014/main" id="{59FB691D-D15C-BECC-E2AD-2DE61D215C1C}"/>
              </a:ext>
            </a:extLst>
          </p:cNvPr>
          <p:cNvSpPr/>
          <p:nvPr/>
        </p:nvSpPr>
        <p:spPr>
          <a:xfrm>
            <a:off x="461863" y="141200"/>
            <a:ext cx="1113728" cy="2729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000" b="1">
                <a:solidFill>
                  <a:srgbClr val="1A1A1A"/>
                </a:solidFill>
                <a:latin typeface="Calibri"/>
                <a:ea typeface="Calibri"/>
                <a:cs typeface="Calibri"/>
              </a:rPr>
              <a:t>01  ·  Understanding</a:t>
            </a:r>
          </a:p>
          <a:p>
            <a:pPr marL="0" indent="0" algn="ctr">
              <a:buNone/>
            </a:pPr>
            <a:r>
              <a:rPr lang="en-US" sz="1000" b="1">
                <a:solidFill>
                  <a:srgbClr val="1A1A1A"/>
                </a:solidFill>
                <a:latin typeface="Calibri"/>
                <a:ea typeface="Calibri"/>
                <a:cs typeface="Calibri"/>
              </a:rPr>
              <a:t>the Labor Market</a:t>
            </a:r>
          </a:p>
        </p:txBody>
      </p:sp>
      <p:sp>
        <p:nvSpPr>
          <p:cNvPr id="39" name="Text 35">
            <a:extLst>
              <a:ext uri="{FF2B5EF4-FFF2-40B4-BE49-F238E27FC236}">
                <a16:creationId xmlns:a16="http://schemas.microsoft.com/office/drawing/2014/main" id="{4D0E4D06-371C-3053-25E8-4B01F50E79DE}"/>
              </a:ext>
            </a:extLst>
          </p:cNvPr>
          <p:cNvSpPr/>
          <p:nvPr/>
        </p:nvSpPr>
        <p:spPr>
          <a:xfrm>
            <a:off x="457200" y="4809744"/>
            <a:ext cx="8229600" cy="32004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pPr marL="0" indent="0" algn="ctr">
              <a:buNone/>
            </a:pPr>
            <a:r>
              <a:rPr lang="en-US" sz="1000" i="1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Source: Evolutionary Leadership by Peter Merry</a:t>
            </a:r>
            <a:endParaRPr lang="en-US" sz="1000" dirty="0"/>
          </a:p>
        </p:txBody>
      </p:sp>
      <p:sp>
        <p:nvSpPr>
          <p:cNvPr id="23" name="Text 5">
            <a:extLst>
              <a:ext uri="{FF2B5EF4-FFF2-40B4-BE49-F238E27FC236}">
                <a16:creationId xmlns:a16="http://schemas.microsoft.com/office/drawing/2014/main" id="{46DB400A-982B-96EA-C02E-91661BC29E47}"/>
              </a:ext>
            </a:extLst>
          </p:cNvPr>
          <p:cNvSpPr/>
          <p:nvPr/>
        </p:nvSpPr>
        <p:spPr>
          <a:xfrm>
            <a:off x="1193460" y="1614975"/>
            <a:ext cx="868680" cy="37707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300" b="1">
                <a:solidFill>
                  <a:srgbClr val="FFB44E"/>
                </a:solidFill>
                <a:latin typeface="Calibri"/>
                <a:ea typeface="Calibri"/>
                <a:cs typeface="Calibri"/>
              </a:rPr>
              <a:t>Beige</a:t>
            </a:r>
            <a:endParaRPr lang="en-US" sz="1300">
              <a:solidFill>
                <a:srgbClr val="FFB44E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4" name="Text 6">
            <a:extLst>
              <a:ext uri="{FF2B5EF4-FFF2-40B4-BE49-F238E27FC236}">
                <a16:creationId xmlns:a16="http://schemas.microsoft.com/office/drawing/2014/main" id="{E0B5E4FB-C106-737F-B2AC-2DA3AAE200D3}"/>
              </a:ext>
            </a:extLst>
          </p:cNvPr>
          <p:cNvSpPr/>
          <p:nvPr/>
        </p:nvSpPr>
        <p:spPr>
          <a:xfrm>
            <a:off x="796198" y="1741151"/>
            <a:ext cx="1265942" cy="5098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000">
                <a:solidFill>
                  <a:srgbClr val="6B6B6B"/>
                </a:solidFill>
                <a:latin typeface="Calibri"/>
                <a:ea typeface="Calibri"/>
                <a:cs typeface="Calibri"/>
              </a:rPr>
              <a:t>Hunter-gatherer Phase</a:t>
            </a:r>
            <a:endParaRPr lang="en-US" sz="1000" dirty="0">
              <a:latin typeface="Calibri"/>
              <a:ea typeface="Calibri"/>
              <a:cs typeface="Calibri"/>
            </a:endParaRPr>
          </a:p>
        </p:txBody>
      </p:sp>
      <p:sp>
        <p:nvSpPr>
          <p:cNvPr id="25" name="Text 9">
            <a:extLst>
              <a:ext uri="{FF2B5EF4-FFF2-40B4-BE49-F238E27FC236}">
                <a16:creationId xmlns:a16="http://schemas.microsoft.com/office/drawing/2014/main" id="{146DA049-1ABD-21DC-EA20-047C4E4EA487}"/>
              </a:ext>
            </a:extLst>
          </p:cNvPr>
          <p:cNvSpPr/>
          <p:nvPr/>
        </p:nvSpPr>
        <p:spPr>
          <a:xfrm>
            <a:off x="1728440" y="3970671"/>
            <a:ext cx="868680" cy="37707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300" b="1">
                <a:solidFill>
                  <a:srgbClr val="7F3E90"/>
                </a:solidFill>
                <a:latin typeface="Calibri"/>
                <a:ea typeface="Calibri"/>
                <a:cs typeface="Calibri"/>
              </a:rPr>
              <a:t>Purple</a:t>
            </a:r>
            <a:endParaRPr lang="en-US" sz="1300">
              <a:solidFill>
                <a:srgbClr val="7F3E9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6" name="Text 10">
            <a:extLst>
              <a:ext uri="{FF2B5EF4-FFF2-40B4-BE49-F238E27FC236}">
                <a16:creationId xmlns:a16="http://schemas.microsoft.com/office/drawing/2014/main" id="{C6186C46-FE19-8708-C62A-956504F17481}"/>
              </a:ext>
            </a:extLst>
          </p:cNvPr>
          <p:cNvSpPr/>
          <p:nvPr/>
        </p:nvSpPr>
        <p:spPr>
          <a:xfrm>
            <a:off x="1728440" y="4068969"/>
            <a:ext cx="868680" cy="4959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000">
                <a:solidFill>
                  <a:srgbClr val="6B6B6B"/>
                </a:solidFill>
                <a:latin typeface="Calibri"/>
                <a:ea typeface="Calibri"/>
                <a:cs typeface="Calibri"/>
              </a:rPr>
              <a:t>Tribal Phase</a:t>
            </a:r>
            <a:endParaRPr lang="en-US" sz="1000"/>
          </a:p>
        </p:txBody>
      </p:sp>
      <p:sp>
        <p:nvSpPr>
          <p:cNvPr id="27" name="Text 13">
            <a:extLst>
              <a:ext uri="{FF2B5EF4-FFF2-40B4-BE49-F238E27FC236}">
                <a16:creationId xmlns:a16="http://schemas.microsoft.com/office/drawing/2014/main" id="{9E26AB9B-2E43-94E6-1220-BE200E3B4357}"/>
              </a:ext>
            </a:extLst>
          </p:cNvPr>
          <p:cNvSpPr/>
          <p:nvPr/>
        </p:nvSpPr>
        <p:spPr>
          <a:xfrm>
            <a:off x="2709468" y="1412860"/>
            <a:ext cx="868680" cy="37707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300" b="1">
                <a:solidFill>
                  <a:srgbClr val="DC353A"/>
                </a:solidFill>
                <a:latin typeface="Calibri"/>
                <a:ea typeface="Calibri"/>
                <a:cs typeface="Calibri"/>
              </a:rPr>
              <a:t>Red</a:t>
            </a:r>
            <a:endParaRPr lang="en-US" sz="1300">
              <a:solidFill>
                <a:srgbClr val="DC353A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8" name="Text 14">
            <a:extLst>
              <a:ext uri="{FF2B5EF4-FFF2-40B4-BE49-F238E27FC236}">
                <a16:creationId xmlns:a16="http://schemas.microsoft.com/office/drawing/2014/main" id="{DA1A82C1-480A-58CE-E5C8-B696A127DCDB}"/>
              </a:ext>
            </a:extLst>
          </p:cNvPr>
          <p:cNvSpPr/>
          <p:nvPr/>
        </p:nvSpPr>
        <p:spPr>
          <a:xfrm>
            <a:off x="2709468" y="1511158"/>
            <a:ext cx="868680" cy="4959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000" dirty="0" err="1">
                <a:solidFill>
                  <a:srgbClr val="6B6B6B"/>
                </a:solidFill>
                <a:latin typeface="Calibri"/>
                <a:ea typeface="Calibri"/>
                <a:cs typeface="Calibri"/>
              </a:rPr>
              <a:t>Warior</a:t>
            </a:r>
            <a:r>
              <a:rPr lang="en-US" sz="1000" dirty="0">
                <a:solidFill>
                  <a:srgbClr val="6B6B6B"/>
                </a:solidFill>
                <a:latin typeface="Calibri"/>
                <a:ea typeface="Calibri"/>
                <a:cs typeface="Calibri"/>
              </a:rPr>
              <a:t> Phase</a:t>
            </a:r>
            <a:endParaRPr lang="en-US" sz="1000" dirty="0"/>
          </a:p>
        </p:txBody>
      </p:sp>
      <p:sp>
        <p:nvSpPr>
          <p:cNvPr id="29" name="Text 17">
            <a:extLst>
              <a:ext uri="{FF2B5EF4-FFF2-40B4-BE49-F238E27FC236}">
                <a16:creationId xmlns:a16="http://schemas.microsoft.com/office/drawing/2014/main" id="{F2346D09-CAB2-0D8E-07B3-458307266738}"/>
              </a:ext>
            </a:extLst>
          </p:cNvPr>
          <p:cNvSpPr/>
          <p:nvPr/>
        </p:nvSpPr>
        <p:spPr>
          <a:xfrm>
            <a:off x="2909911" y="3970671"/>
            <a:ext cx="868680" cy="37707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300" b="1">
                <a:solidFill>
                  <a:srgbClr val="0070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Blue</a:t>
            </a:r>
            <a:endParaRPr lang="en-US" sz="1300">
              <a:solidFill>
                <a:srgbClr val="0070C0"/>
              </a:solidFill>
            </a:endParaRPr>
          </a:p>
        </p:txBody>
      </p:sp>
      <p:sp>
        <p:nvSpPr>
          <p:cNvPr id="30" name="Text 18">
            <a:extLst>
              <a:ext uri="{FF2B5EF4-FFF2-40B4-BE49-F238E27FC236}">
                <a16:creationId xmlns:a16="http://schemas.microsoft.com/office/drawing/2014/main" id="{F40E4025-051B-3F01-8737-1B02BE8FFCCD}"/>
              </a:ext>
            </a:extLst>
          </p:cNvPr>
          <p:cNvSpPr/>
          <p:nvPr/>
        </p:nvSpPr>
        <p:spPr>
          <a:xfrm>
            <a:off x="2909911" y="4068969"/>
            <a:ext cx="868680" cy="4959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000">
                <a:solidFill>
                  <a:srgbClr val="6B6B6B"/>
                </a:solidFill>
                <a:latin typeface="Calibri"/>
                <a:ea typeface="Calibri"/>
                <a:cs typeface="Calibri"/>
              </a:rPr>
              <a:t>Agrarian Phase</a:t>
            </a:r>
            <a:endParaRPr lang="en-US" sz="1000"/>
          </a:p>
        </p:txBody>
      </p:sp>
      <p:sp>
        <p:nvSpPr>
          <p:cNvPr id="31" name="Text 21">
            <a:extLst>
              <a:ext uri="{FF2B5EF4-FFF2-40B4-BE49-F238E27FC236}">
                <a16:creationId xmlns:a16="http://schemas.microsoft.com/office/drawing/2014/main" id="{5DCFA447-0FD2-3A18-3F42-80D3C75EEA0C}"/>
              </a:ext>
            </a:extLst>
          </p:cNvPr>
          <p:cNvSpPr/>
          <p:nvPr/>
        </p:nvSpPr>
        <p:spPr>
          <a:xfrm>
            <a:off x="3848844" y="1196246"/>
            <a:ext cx="868680" cy="37707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300" b="1">
                <a:solidFill>
                  <a:srgbClr val="ED7D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Orange</a:t>
            </a:r>
            <a:endParaRPr lang="en-US" sz="1300">
              <a:solidFill>
                <a:srgbClr val="ED7D31"/>
              </a:solidFill>
            </a:endParaRPr>
          </a:p>
        </p:txBody>
      </p:sp>
      <p:sp>
        <p:nvSpPr>
          <p:cNvPr id="32" name="Text 22">
            <a:extLst>
              <a:ext uri="{FF2B5EF4-FFF2-40B4-BE49-F238E27FC236}">
                <a16:creationId xmlns:a16="http://schemas.microsoft.com/office/drawing/2014/main" id="{A3D68217-03C4-7816-0379-BFA2288A51B6}"/>
              </a:ext>
            </a:extLst>
          </p:cNvPr>
          <p:cNvSpPr/>
          <p:nvPr/>
        </p:nvSpPr>
        <p:spPr>
          <a:xfrm>
            <a:off x="3848844" y="1294544"/>
            <a:ext cx="1321698" cy="4959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000">
                <a:solidFill>
                  <a:srgbClr val="6B6B6B"/>
                </a:solidFill>
                <a:latin typeface="Calibri"/>
                <a:ea typeface="Calibri"/>
                <a:cs typeface="Calibri"/>
              </a:rPr>
              <a:t>Industrial Phase</a:t>
            </a:r>
            <a:endParaRPr lang="en-US" sz="1000"/>
          </a:p>
        </p:txBody>
      </p:sp>
      <p:sp>
        <p:nvSpPr>
          <p:cNvPr id="33" name="Text 25">
            <a:extLst>
              <a:ext uri="{FF2B5EF4-FFF2-40B4-BE49-F238E27FC236}">
                <a16:creationId xmlns:a16="http://schemas.microsoft.com/office/drawing/2014/main" id="{070CB8E0-1D01-F8A5-C8E0-6DE429A652B7}"/>
              </a:ext>
            </a:extLst>
          </p:cNvPr>
          <p:cNvSpPr/>
          <p:nvPr/>
        </p:nvSpPr>
        <p:spPr>
          <a:xfrm>
            <a:off x="4188677" y="4137381"/>
            <a:ext cx="868680" cy="37707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300" b="1">
                <a:solidFill>
                  <a:srgbClr val="00B0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Green</a:t>
            </a:r>
            <a:endParaRPr lang="en-US" sz="1300">
              <a:solidFill>
                <a:srgbClr val="00B050"/>
              </a:solidFill>
            </a:endParaRPr>
          </a:p>
        </p:txBody>
      </p:sp>
      <p:sp>
        <p:nvSpPr>
          <p:cNvPr id="34" name="Text 26">
            <a:extLst>
              <a:ext uri="{FF2B5EF4-FFF2-40B4-BE49-F238E27FC236}">
                <a16:creationId xmlns:a16="http://schemas.microsoft.com/office/drawing/2014/main" id="{7E18423B-DD8E-1F16-6994-B63120C054A6}"/>
              </a:ext>
            </a:extLst>
          </p:cNvPr>
          <p:cNvSpPr/>
          <p:nvPr/>
        </p:nvSpPr>
        <p:spPr>
          <a:xfrm>
            <a:off x="4188677" y="4402947"/>
            <a:ext cx="868680" cy="3008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00">
                <a:solidFill>
                  <a:srgbClr val="6B6B6B"/>
                </a:solidFill>
                <a:latin typeface="Calibri"/>
                <a:ea typeface="Calibri"/>
                <a:cs typeface="Calibri"/>
              </a:rPr>
              <a:t>Post-Industrial</a:t>
            </a:r>
            <a:endParaRPr lang="en-US" sz="100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  <a:p>
            <a:r>
              <a:rPr lang="en-US" sz="1000">
                <a:solidFill>
                  <a:srgbClr val="6B6B6B"/>
                </a:solidFill>
                <a:latin typeface="Calibri"/>
                <a:ea typeface="Calibri"/>
                <a:cs typeface="Calibri"/>
              </a:rPr>
              <a:t>Phase</a:t>
            </a:r>
            <a:endParaRPr lang="en-US" sz="1000">
              <a:ea typeface="Calibri"/>
              <a:cs typeface="Calibri"/>
            </a:endParaRPr>
          </a:p>
        </p:txBody>
      </p:sp>
      <p:sp>
        <p:nvSpPr>
          <p:cNvPr id="35" name="Text 29">
            <a:extLst>
              <a:ext uri="{FF2B5EF4-FFF2-40B4-BE49-F238E27FC236}">
                <a16:creationId xmlns:a16="http://schemas.microsoft.com/office/drawing/2014/main" id="{0ACB7777-613A-E2B7-32AE-7F098715CD93}"/>
              </a:ext>
            </a:extLst>
          </p:cNvPr>
          <p:cNvSpPr/>
          <p:nvPr/>
        </p:nvSpPr>
        <p:spPr>
          <a:xfrm>
            <a:off x="6068773" y="1147460"/>
            <a:ext cx="868680" cy="37707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300" b="1">
                <a:solidFill>
                  <a:srgbClr val="FFEE00"/>
                </a:solidFill>
                <a:latin typeface="Calibri"/>
                <a:ea typeface="Calibri"/>
                <a:cs typeface="Calibri"/>
              </a:rPr>
              <a:t>Yellow</a:t>
            </a:r>
            <a:endParaRPr lang="en-US" sz="1300">
              <a:solidFill>
                <a:srgbClr val="FFEE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6" name="Text 30">
            <a:extLst>
              <a:ext uri="{FF2B5EF4-FFF2-40B4-BE49-F238E27FC236}">
                <a16:creationId xmlns:a16="http://schemas.microsoft.com/office/drawing/2014/main" id="{6EB66F93-D6B9-FADD-BAA1-B0D14B90AC35}"/>
              </a:ext>
            </a:extLst>
          </p:cNvPr>
          <p:cNvSpPr/>
          <p:nvPr/>
        </p:nvSpPr>
        <p:spPr>
          <a:xfrm>
            <a:off x="6068773" y="1245758"/>
            <a:ext cx="868680" cy="4959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en-US" sz="1000">
                <a:solidFill>
                  <a:srgbClr val="6B6B6B"/>
                </a:solidFill>
                <a:latin typeface="Calibri"/>
                <a:ea typeface="Calibri"/>
                <a:cs typeface="Calibri"/>
              </a:rPr>
              <a:t>Integral Phase</a:t>
            </a:r>
            <a:endParaRPr lang="en-US" sz="1000"/>
          </a:p>
        </p:txBody>
      </p:sp>
      <p:sp>
        <p:nvSpPr>
          <p:cNvPr id="37" name="Text 33">
            <a:extLst>
              <a:ext uri="{FF2B5EF4-FFF2-40B4-BE49-F238E27FC236}">
                <a16:creationId xmlns:a16="http://schemas.microsoft.com/office/drawing/2014/main" id="{15E95A78-4140-8524-A1C9-5D421B583D1B}"/>
              </a:ext>
            </a:extLst>
          </p:cNvPr>
          <p:cNvSpPr/>
          <p:nvPr/>
        </p:nvSpPr>
        <p:spPr>
          <a:xfrm>
            <a:off x="5404997" y="4304649"/>
            <a:ext cx="868680" cy="37707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300" b="1">
                <a:solidFill>
                  <a:srgbClr val="51D4CF"/>
                </a:solidFill>
                <a:latin typeface="Calibri"/>
                <a:ea typeface="Calibri"/>
                <a:cs typeface="Calibri"/>
              </a:rPr>
              <a:t>Turquoise</a:t>
            </a:r>
            <a:endParaRPr lang="en-US" sz="1300">
              <a:solidFill>
                <a:srgbClr val="51D4C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8" name="Text 34">
            <a:extLst>
              <a:ext uri="{FF2B5EF4-FFF2-40B4-BE49-F238E27FC236}">
                <a16:creationId xmlns:a16="http://schemas.microsoft.com/office/drawing/2014/main" id="{A44D74BF-BF8F-6392-2EF4-2266961B6DCD}"/>
              </a:ext>
            </a:extLst>
          </p:cNvPr>
          <p:cNvSpPr/>
          <p:nvPr/>
        </p:nvSpPr>
        <p:spPr>
          <a:xfrm>
            <a:off x="5404997" y="4402947"/>
            <a:ext cx="868680" cy="4959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000">
                <a:solidFill>
                  <a:srgbClr val="6B6B6B"/>
                </a:solidFill>
                <a:latin typeface="Calibri"/>
                <a:ea typeface="Calibri"/>
                <a:cs typeface="Calibri"/>
              </a:rPr>
              <a:t>Planetary Phase</a:t>
            </a:r>
            <a:endParaRPr lang="en-US" sz="1000"/>
          </a:p>
        </p:txBody>
      </p:sp>
      <p:sp>
        <p:nvSpPr>
          <p:cNvPr id="41" name="Arco 40">
            <a:extLst>
              <a:ext uri="{FF2B5EF4-FFF2-40B4-BE49-F238E27FC236}">
                <a16:creationId xmlns:a16="http://schemas.microsoft.com/office/drawing/2014/main" id="{573B4F22-42CD-0FB6-EBD3-AFDEF453F9D5}"/>
              </a:ext>
            </a:extLst>
          </p:cNvPr>
          <p:cNvSpPr/>
          <p:nvPr/>
        </p:nvSpPr>
        <p:spPr>
          <a:xfrm>
            <a:off x="4507533" y="1904418"/>
            <a:ext cx="900332" cy="4502146"/>
          </a:xfrm>
          <a:prstGeom prst="arc">
            <a:avLst/>
          </a:prstGeom>
          <a:ln w="127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3" name="CaixaDeTexto 42">
            <a:extLst>
              <a:ext uri="{FF2B5EF4-FFF2-40B4-BE49-F238E27FC236}">
                <a16:creationId xmlns:a16="http://schemas.microsoft.com/office/drawing/2014/main" id="{D7C61E7D-5A5D-5165-E1FA-AEAB0A68D9D4}"/>
              </a:ext>
            </a:extLst>
          </p:cNvPr>
          <p:cNvSpPr txBox="1"/>
          <p:nvPr/>
        </p:nvSpPr>
        <p:spPr>
          <a:xfrm>
            <a:off x="474085" y="1895707"/>
            <a:ext cx="2743199" cy="36576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pt-BR"/>
          </a:p>
        </p:txBody>
      </p:sp>
      <p:sp>
        <p:nvSpPr>
          <p:cNvPr id="44" name="CaixaDeTexto 43">
            <a:extLst>
              <a:ext uri="{FF2B5EF4-FFF2-40B4-BE49-F238E27FC236}">
                <a16:creationId xmlns:a16="http://schemas.microsoft.com/office/drawing/2014/main" id="{272671AD-3C61-F5EC-5337-6ADA70050F84}"/>
              </a:ext>
            </a:extLst>
          </p:cNvPr>
          <p:cNvSpPr txBox="1"/>
          <p:nvPr/>
        </p:nvSpPr>
        <p:spPr>
          <a:xfrm rot="5040000">
            <a:off x="4543152" y="3004288"/>
            <a:ext cx="1272632" cy="21544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sz="800" b="1" dirty="0" err="1">
                <a:latin typeface="Montserrat"/>
                <a:ea typeface="Calibri"/>
                <a:cs typeface="Calibri"/>
              </a:rPr>
              <a:t>First</a:t>
            </a:r>
            <a:r>
              <a:rPr lang="pt-BR" sz="800" b="1" dirty="0">
                <a:latin typeface="Montserrat"/>
                <a:ea typeface="Calibri"/>
                <a:cs typeface="Calibri"/>
              </a:rPr>
              <a:t> tier </a:t>
            </a:r>
            <a:r>
              <a:rPr lang="pt-BR" sz="800" b="1" dirty="0" err="1">
                <a:latin typeface="Montserrat"/>
                <a:ea typeface="Calibri"/>
                <a:cs typeface="Calibri"/>
              </a:rPr>
              <a:t>of</a:t>
            </a:r>
            <a:r>
              <a:rPr lang="pt-BR" sz="800" b="1" dirty="0">
                <a:latin typeface="Montserrat"/>
                <a:ea typeface="Calibri"/>
                <a:cs typeface="Calibri"/>
              </a:rPr>
              <a:t> Memes</a:t>
            </a:r>
            <a:endParaRPr lang="pt-BR" sz="800" b="1">
              <a:latin typeface="Montserrat"/>
              <a:ea typeface="Calibri"/>
              <a:cs typeface="Calibri"/>
            </a:endParaRPr>
          </a:p>
        </p:txBody>
      </p:sp>
      <p:sp>
        <p:nvSpPr>
          <p:cNvPr id="61" name="CaixaDeTexto 60">
            <a:extLst>
              <a:ext uri="{FF2B5EF4-FFF2-40B4-BE49-F238E27FC236}">
                <a16:creationId xmlns:a16="http://schemas.microsoft.com/office/drawing/2014/main" id="{64CC727B-63C5-68AA-8189-63F9156758AD}"/>
              </a:ext>
            </a:extLst>
          </p:cNvPr>
          <p:cNvSpPr txBox="1"/>
          <p:nvPr/>
        </p:nvSpPr>
        <p:spPr>
          <a:xfrm rot="5040000">
            <a:off x="4694413" y="2851249"/>
            <a:ext cx="1579290" cy="21544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sz="800" b="1" dirty="0" err="1">
                <a:latin typeface="Montserrat"/>
                <a:ea typeface="Calibri"/>
                <a:cs typeface="Calibri"/>
              </a:rPr>
              <a:t>Second</a:t>
            </a:r>
            <a:r>
              <a:rPr lang="pt-BR" sz="800" b="1" dirty="0">
                <a:latin typeface="Montserrat"/>
                <a:ea typeface="Calibri"/>
                <a:cs typeface="Calibri"/>
              </a:rPr>
              <a:t> </a:t>
            </a:r>
            <a:r>
              <a:rPr lang="pt-BR" sz="800" b="1" dirty="0" err="1">
                <a:latin typeface="Montserrat"/>
                <a:ea typeface="Calibri"/>
                <a:cs typeface="Calibri"/>
              </a:rPr>
              <a:t>tier</a:t>
            </a:r>
            <a:r>
              <a:rPr lang="pt-BR" sz="800" b="1" dirty="0">
                <a:latin typeface="Montserrat"/>
                <a:ea typeface="Calibri"/>
                <a:cs typeface="Calibri"/>
              </a:rPr>
              <a:t> </a:t>
            </a:r>
            <a:r>
              <a:rPr lang="pt-BR" sz="800" b="1" dirty="0" err="1">
                <a:latin typeface="Montserrat"/>
                <a:ea typeface="Calibri"/>
                <a:cs typeface="Calibri"/>
              </a:rPr>
              <a:t>of</a:t>
            </a:r>
            <a:r>
              <a:rPr lang="pt-BR" sz="800" b="1" dirty="0">
                <a:latin typeface="Montserrat"/>
                <a:ea typeface="Calibri"/>
                <a:cs typeface="Calibri"/>
              </a:rPr>
              <a:t> Memes</a:t>
            </a:r>
            <a:endParaRPr lang="pt-BR" sz="800" b="1">
              <a:latin typeface="Montserrat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281259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2"/>
          <p:cNvSpPr/>
          <p:nvPr/>
        </p:nvSpPr>
        <p:spPr>
          <a:xfrm>
            <a:off x="457200" y="936703"/>
            <a:ext cx="2159155" cy="21524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3000" b="1" dirty="0">
                <a:solidFill>
                  <a:srgbClr val="1A1A1A"/>
                </a:solidFill>
                <a:latin typeface="Montserrat"/>
                <a:ea typeface="Trebuchet MS" pitchFamily="34" charset="-122"/>
                <a:cs typeface="Trebuchet MS" pitchFamily="34" charset="-120"/>
              </a:rPr>
              <a:t>Integral</a:t>
            </a:r>
            <a:endParaRPr lang="en-US" sz="3000" dirty="0">
              <a:solidFill>
                <a:srgbClr val="000000"/>
              </a:solidFill>
              <a:latin typeface="Montserrat"/>
              <a:ea typeface="Calibri"/>
              <a:cs typeface="Calibri"/>
            </a:endParaRPr>
          </a:p>
          <a:p>
            <a:pPr marL="0" indent="0">
              <a:buNone/>
            </a:pPr>
            <a:r>
              <a:rPr lang="en-US" sz="3000" b="1" dirty="0">
                <a:solidFill>
                  <a:srgbClr val="1A1A1A"/>
                </a:solidFill>
                <a:latin typeface="Montserrat"/>
                <a:ea typeface="Trebuchet MS" pitchFamily="34" charset="-122"/>
                <a:cs typeface="Trebuchet MS" pitchFamily="34" charset="-120"/>
              </a:rPr>
              <a:t>Fitness</a:t>
            </a:r>
            <a:endParaRPr lang="en-US" sz="3000" dirty="0">
              <a:latin typeface="Montserrat"/>
              <a:ea typeface="Calibri"/>
              <a:cs typeface="Calibri"/>
            </a:endParaRPr>
          </a:p>
        </p:txBody>
      </p:sp>
      <p:sp>
        <p:nvSpPr>
          <p:cNvPr id="5" name="Text 3"/>
          <p:cNvSpPr/>
          <p:nvPr/>
        </p:nvSpPr>
        <p:spPr>
          <a:xfrm>
            <a:off x="457200" y="2994659"/>
            <a:ext cx="2465814" cy="25731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i="1">
                <a:solidFill>
                  <a:srgbClr val="6B6B6B"/>
                </a:solidFill>
                <a:latin typeface="futura"/>
                <a:ea typeface="Calibri" pitchFamily="34" charset="-122"/>
                <a:cs typeface="Calibri" pitchFamily="34" charset="-120"/>
              </a:rPr>
              <a:t>All 4 dimensions co-develop</a:t>
            </a:r>
            <a:endParaRPr lang="en-US" sz="1400">
              <a:latin typeface="futura"/>
            </a:endParaRPr>
          </a:p>
        </p:txBody>
      </p:sp>
      <p:sp>
        <p:nvSpPr>
          <p:cNvPr id="6" name="Shape 4"/>
          <p:cNvSpPr/>
          <p:nvPr/>
        </p:nvSpPr>
        <p:spPr>
          <a:xfrm>
            <a:off x="4036741" y="1382751"/>
            <a:ext cx="1517961" cy="1417320"/>
          </a:xfrm>
          <a:prstGeom prst="roundRect">
            <a:avLst/>
          </a:prstGeom>
          <a:solidFill>
            <a:srgbClr val="FAFAFA"/>
          </a:solidFill>
          <a:ln w="12700">
            <a:solidFill>
              <a:srgbClr val="E0E0E0"/>
            </a:solidFill>
            <a:prstDash val="solid"/>
          </a:ln>
          <a:effectLst>
            <a:outerShdw blurRad="101600" dist="25400" dir="8100000" algn="bl" rotWithShape="0">
              <a:srgbClr val="000000">
                <a:alpha val="7000"/>
              </a:srgbClr>
            </a:outerShdw>
          </a:effectLst>
        </p:spPr>
        <p:txBody>
          <a:bodyPr/>
          <a:lstStyle/>
          <a:p>
            <a:endParaRPr lang="en-NL"/>
          </a:p>
        </p:txBody>
      </p:sp>
      <p:sp>
        <p:nvSpPr>
          <p:cNvPr id="8" name="Text 6"/>
          <p:cNvSpPr/>
          <p:nvPr/>
        </p:nvSpPr>
        <p:spPr>
          <a:xfrm>
            <a:off x="4264784" y="1519911"/>
            <a:ext cx="146945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>
                <a:solidFill>
                  <a:srgbClr val="1A1A1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I</a:t>
            </a:r>
            <a:endParaRPr lang="en-US" sz="2800"/>
          </a:p>
        </p:txBody>
      </p:sp>
      <p:sp>
        <p:nvSpPr>
          <p:cNvPr id="9" name="Text 7"/>
          <p:cNvSpPr/>
          <p:nvPr/>
        </p:nvSpPr>
        <p:spPr>
          <a:xfrm>
            <a:off x="4264784" y="2004543"/>
            <a:ext cx="146945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>
                <a:solidFill>
                  <a:srgbClr val="3D3D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Self</a:t>
            </a:r>
            <a:endParaRPr lang="en-US" sz="1300"/>
          </a:p>
        </p:txBody>
      </p:sp>
      <p:sp>
        <p:nvSpPr>
          <p:cNvPr id="10" name="Text 8"/>
          <p:cNvSpPr/>
          <p:nvPr/>
        </p:nvSpPr>
        <p:spPr>
          <a:xfrm>
            <a:off x="4264784" y="2342871"/>
            <a:ext cx="146945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i="1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Individual Interior</a:t>
            </a:r>
            <a:endParaRPr lang="en-US" sz="1000"/>
          </a:p>
        </p:txBody>
      </p:sp>
      <p:sp>
        <p:nvSpPr>
          <p:cNvPr id="11" name="Shape 9"/>
          <p:cNvSpPr/>
          <p:nvPr/>
        </p:nvSpPr>
        <p:spPr>
          <a:xfrm>
            <a:off x="5674856" y="1389721"/>
            <a:ext cx="1768863" cy="1417320"/>
          </a:xfrm>
          <a:prstGeom prst="roundRect">
            <a:avLst/>
          </a:prstGeom>
          <a:solidFill>
            <a:srgbClr val="FAFAFA"/>
          </a:solidFill>
          <a:ln w="12700">
            <a:solidFill>
              <a:srgbClr val="E0E0E0"/>
            </a:solidFill>
            <a:prstDash val="solid"/>
          </a:ln>
          <a:effectLst>
            <a:outerShdw blurRad="101600" dist="25400" dir="8100000" algn="bl" rotWithShape="0">
              <a:srgbClr val="000000">
                <a:alpha val="7000"/>
              </a:srgbClr>
            </a:outerShdw>
          </a:effectLst>
        </p:spPr>
        <p:txBody>
          <a:bodyPr/>
          <a:lstStyle/>
          <a:p>
            <a:endParaRPr lang="en-NL"/>
          </a:p>
        </p:txBody>
      </p:sp>
      <p:sp>
        <p:nvSpPr>
          <p:cNvPr id="13" name="Text 11"/>
          <p:cNvSpPr/>
          <p:nvPr/>
        </p:nvSpPr>
        <p:spPr>
          <a:xfrm>
            <a:off x="5854112" y="1526881"/>
            <a:ext cx="170641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>
                <a:solidFill>
                  <a:srgbClr val="1A1A1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IT</a:t>
            </a:r>
            <a:endParaRPr lang="en-US" sz="2800"/>
          </a:p>
        </p:txBody>
      </p:sp>
      <p:sp>
        <p:nvSpPr>
          <p:cNvPr id="14" name="Text 12"/>
          <p:cNvSpPr/>
          <p:nvPr/>
        </p:nvSpPr>
        <p:spPr>
          <a:xfrm>
            <a:off x="5854112" y="2011513"/>
            <a:ext cx="170641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3D3D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Behavior &amp; Organism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5854112" y="2349841"/>
            <a:ext cx="170641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i="1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Individual Exterior</a:t>
            </a:r>
            <a:endParaRPr lang="en-US" sz="1000"/>
          </a:p>
        </p:txBody>
      </p:sp>
      <p:sp>
        <p:nvSpPr>
          <p:cNvPr id="16" name="Shape 14"/>
          <p:cNvSpPr/>
          <p:nvPr/>
        </p:nvSpPr>
        <p:spPr>
          <a:xfrm>
            <a:off x="4029772" y="2937231"/>
            <a:ext cx="1510991" cy="1438228"/>
          </a:xfrm>
          <a:prstGeom prst="roundRect">
            <a:avLst/>
          </a:prstGeom>
          <a:solidFill>
            <a:srgbClr val="FAFAFA"/>
          </a:solidFill>
          <a:ln w="12700">
            <a:solidFill>
              <a:srgbClr val="E0E0E0"/>
            </a:solidFill>
            <a:prstDash val="solid"/>
          </a:ln>
          <a:effectLst>
            <a:outerShdw blurRad="101600" dist="25400" dir="8100000" algn="bl" rotWithShape="0">
              <a:srgbClr val="000000">
                <a:alpha val="7000"/>
              </a:srgbClr>
            </a:outerShdw>
          </a:effectLst>
        </p:spPr>
        <p:txBody>
          <a:bodyPr/>
          <a:lstStyle/>
          <a:p>
            <a:endParaRPr lang="en-NL"/>
          </a:p>
        </p:txBody>
      </p:sp>
      <p:sp>
        <p:nvSpPr>
          <p:cNvPr id="18" name="Text 16"/>
          <p:cNvSpPr/>
          <p:nvPr/>
        </p:nvSpPr>
        <p:spPr>
          <a:xfrm>
            <a:off x="4264784" y="3074391"/>
            <a:ext cx="121855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>
                <a:solidFill>
                  <a:srgbClr val="1A1A1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WE</a:t>
            </a:r>
            <a:endParaRPr lang="en-US" sz="2800"/>
          </a:p>
        </p:txBody>
      </p:sp>
      <p:sp>
        <p:nvSpPr>
          <p:cNvPr id="19" name="Text 17"/>
          <p:cNvSpPr/>
          <p:nvPr/>
        </p:nvSpPr>
        <p:spPr>
          <a:xfrm>
            <a:off x="4264784" y="3559023"/>
            <a:ext cx="121855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>
                <a:solidFill>
                  <a:srgbClr val="3D3D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Webs of Culture</a:t>
            </a:r>
            <a:endParaRPr lang="en-US" sz="1300"/>
          </a:p>
        </p:txBody>
      </p:sp>
      <p:sp>
        <p:nvSpPr>
          <p:cNvPr id="20" name="Text 18"/>
          <p:cNvSpPr/>
          <p:nvPr/>
        </p:nvSpPr>
        <p:spPr>
          <a:xfrm>
            <a:off x="4264784" y="3897351"/>
            <a:ext cx="121855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i="1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Collective Interior</a:t>
            </a:r>
            <a:endParaRPr lang="en-US" sz="1000"/>
          </a:p>
        </p:txBody>
      </p:sp>
      <p:sp>
        <p:nvSpPr>
          <p:cNvPr id="21" name="Shape 19"/>
          <p:cNvSpPr/>
          <p:nvPr/>
        </p:nvSpPr>
        <p:spPr>
          <a:xfrm>
            <a:off x="5674856" y="2937232"/>
            <a:ext cx="1768863" cy="1438228"/>
          </a:xfrm>
          <a:prstGeom prst="roundRect">
            <a:avLst/>
          </a:prstGeom>
          <a:solidFill>
            <a:srgbClr val="FAFAFA"/>
          </a:solidFill>
          <a:ln w="12700">
            <a:solidFill>
              <a:srgbClr val="E0E0E0"/>
            </a:solidFill>
            <a:prstDash val="solid"/>
          </a:ln>
          <a:effectLst>
            <a:outerShdw blurRad="101600" dist="25400" dir="8100000" algn="bl" rotWithShape="0">
              <a:srgbClr val="000000">
                <a:alpha val="7000"/>
              </a:srgbClr>
            </a:outerShdw>
          </a:effectLst>
        </p:spPr>
        <p:txBody>
          <a:bodyPr/>
          <a:lstStyle/>
          <a:p>
            <a:endParaRPr lang="en-NL"/>
          </a:p>
        </p:txBody>
      </p:sp>
      <p:sp>
        <p:nvSpPr>
          <p:cNvPr id="23" name="Text 21"/>
          <p:cNvSpPr/>
          <p:nvPr/>
        </p:nvSpPr>
        <p:spPr>
          <a:xfrm>
            <a:off x="5854112" y="3081361"/>
            <a:ext cx="170641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>
                <a:solidFill>
                  <a:srgbClr val="1A1A1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ITS</a:t>
            </a:r>
            <a:endParaRPr lang="en-US" sz="2800"/>
          </a:p>
        </p:txBody>
      </p:sp>
      <p:sp>
        <p:nvSpPr>
          <p:cNvPr id="24" name="Text 22"/>
          <p:cNvSpPr/>
          <p:nvPr/>
        </p:nvSpPr>
        <p:spPr>
          <a:xfrm>
            <a:off x="5854112" y="3565993"/>
            <a:ext cx="170641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>
                <a:solidFill>
                  <a:srgbClr val="3D3D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Systems &amp; Structures</a:t>
            </a:r>
            <a:endParaRPr lang="en-US" sz="1300"/>
          </a:p>
        </p:txBody>
      </p:sp>
      <p:sp>
        <p:nvSpPr>
          <p:cNvPr id="25" name="Text 23"/>
          <p:cNvSpPr/>
          <p:nvPr/>
        </p:nvSpPr>
        <p:spPr>
          <a:xfrm>
            <a:off x="5854112" y="3904321"/>
            <a:ext cx="170641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i="1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Collective Exterior</a:t>
            </a:r>
            <a:endParaRPr lang="en-US" sz="1000"/>
          </a:p>
        </p:txBody>
      </p:sp>
      <p:sp>
        <p:nvSpPr>
          <p:cNvPr id="27" name="Text 25"/>
          <p:cNvSpPr/>
          <p:nvPr/>
        </p:nvSpPr>
        <p:spPr>
          <a:xfrm>
            <a:off x="457200" y="4131081"/>
            <a:ext cx="2465814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i="1" dirty="0">
                <a:solidFill>
                  <a:srgbClr val="6B6B6B"/>
                </a:solidFill>
                <a:latin typeface="futura"/>
                <a:ea typeface="Calibri" pitchFamily="34" charset="-122"/>
                <a:cs typeface="Calibri" pitchFamily="34" charset="-120"/>
              </a:rPr>
              <a:t>Source: Integral Theory, Ken Wilber</a:t>
            </a:r>
            <a:endParaRPr lang="en-US" sz="900" dirty="0">
              <a:latin typeface="futura"/>
            </a:endParaRPr>
          </a:p>
        </p:txBody>
      </p:sp>
      <p:cxnSp>
        <p:nvCxnSpPr>
          <p:cNvPr id="32" name="Conector de Seta Reta 31">
            <a:extLst>
              <a:ext uri="{FF2B5EF4-FFF2-40B4-BE49-F238E27FC236}">
                <a16:creationId xmlns:a16="http://schemas.microsoft.com/office/drawing/2014/main" id="{991A5923-6397-CD92-7ECD-7906BA697C36}"/>
              </a:ext>
            </a:extLst>
          </p:cNvPr>
          <p:cNvCxnSpPr/>
          <p:nvPr/>
        </p:nvCxnSpPr>
        <p:spPr>
          <a:xfrm>
            <a:off x="5610709" y="1129229"/>
            <a:ext cx="7619" cy="3504740"/>
          </a:xfrm>
          <a:prstGeom prst="straightConnector1">
            <a:avLst/>
          </a:prstGeom>
          <a:ln>
            <a:solidFill>
              <a:srgbClr val="D5E7E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Conector de Seta Reta 33">
            <a:extLst>
              <a:ext uri="{FF2B5EF4-FFF2-40B4-BE49-F238E27FC236}">
                <a16:creationId xmlns:a16="http://schemas.microsoft.com/office/drawing/2014/main" id="{70365DCE-6EFF-3858-C054-A7FEABC9628C}"/>
              </a:ext>
            </a:extLst>
          </p:cNvPr>
          <p:cNvCxnSpPr/>
          <p:nvPr/>
        </p:nvCxnSpPr>
        <p:spPr>
          <a:xfrm flipV="1">
            <a:off x="3743246" y="2864734"/>
            <a:ext cx="3949860" cy="7619"/>
          </a:xfrm>
          <a:prstGeom prst="straightConnector1">
            <a:avLst/>
          </a:prstGeom>
          <a:ln>
            <a:solidFill>
              <a:srgbClr val="D5E7E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Retângulo 24">
            <a:extLst>
              <a:ext uri="{FF2B5EF4-FFF2-40B4-BE49-F238E27FC236}">
                <a16:creationId xmlns:a16="http://schemas.microsoft.com/office/drawing/2014/main" id="{670497B1-9F1F-CADE-BB46-303E7BA75CEA}"/>
              </a:ext>
            </a:extLst>
          </p:cNvPr>
          <p:cNvSpPr/>
          <p:nvPr/>
        </p:nvSpPr>
        <p:spPr>
          <a:xfrm>
            <a:off x="4465615" y="1048474"/>
            <a:ext cx="701827" cy="184602"/>
          </a:xfrm>
          <a:prstGeom prst="roundRect">
            <a:avLst/>
          </a:prstGeom>
          <a:solidFill>
            <a:srgbClr val="EE96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7" name="Text 1">
            <a:extLst>
              <a:ext uri="{FF2B5EF4-FFF2-40B4-BE49-F238E27FC236}">
                <a16:creationId xmlns:a16="http://schemas.microsoft.com/office/drawing/2014/main" id="{A6DD6DF0-194C-1520-B9D6-C1CDEA4031F4}"/>
              </a:ext>
            </a:extLst>
          </p:cNvPr>
          <p:cNvSpPr/>
          <p:nvPr/>
        </p:nvSpPr>
        <p:spPr>
          <a:xfrm>
            <a:off x="4545996" y="1047235"/>
            <a:ext cx="618893" cy="1892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>
                <a:solidFill>
                  <a:srgbClr val="1A1A1A"/>
                </a:solidFill>
                <a:latin typeface="Calibri"/>
                <a:ea typeface="Calibri"/>
                <a:cs typeface="Calibri"/>
              </a:rPr>
              <a:t>INTERIOR</a:t>
            </a:r>
            <a:endParaRPr lang="en-US" sz="1000" b="1">
              <a:latin typeface="Calibri"/>
              <a:ea typeface="Calibri"/>
              <a:cs typeface="Calibri"/>
            </a:endParaRPr>
          </a:p>
        </p:txBody>
      </p:sp>
      <p:sp>
        <p:nvSpPr>
          <p:cNvPr id="38" name="Retângulo 24">
            <a:extLst>
              <a:ext uri="{FF2B5EF4-FFF2-40B4-BE49-F238E27FC236}">
                <a16:creationId xmlns:a16="http://schemas.microsoft.com/office/drawing/2014/main" id="{EC5099C1-894D-8338-1D14-CDA53E5758D0}"/>
              </a:ext>
            </a:extLst>
          </p:cNvPr>
          <p:cNvSpPr/>
          <p:nvPr/>
        </p:nvSpPr>
        <p:spPr>
          <a:xfrm>
            <a:off x="6207992" y="1055443"/>
            <a:ext cx="701827" cy="184602"/>
          </a:xfrm>
          <a:prstGeom prst="roundRect">
            <a:avLst/>
          </a:prstGeom>
          <a:solidFill>
            <a:srgbClr val="DCC4D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9" name="Text 1">
            <a:extLst>
              <a:ext uri="{FF2B5EF4-FFF2-40B4-BE49-F238E27FC236}">
                <a16:creationId xmlns:a16="http://schemas.microsoft.com/office/drawing/2014/main" id="{4D01FFA3-DFA0-8EDE-69CA-3F26CC57B7CA}"/>
              </a:ext>
            </a:extLst>
          </p:cNvPr>
          <p:cNvSpPr/>
          <p:nvPr/>
        </p:nvSpPr>
        <p:spPr>
          <a:xfrm>
            <a:off x="6288373" y="1054204"/>
            <a:ext cx="618893" cy="1892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>
                <a:solidFill>
                  <a:srgbClr val="1A1A1A"/>
                </a:solidFill>
                <a:latin typeface="Calibri"/>
                <a:ea typeface="Calibri"/>
                <a:cs typeface="Calibri"/>
              </a:rPr>
              <a:t>EXTERIOR</a:t>
            </a:r>
            <a:endParaRPr lang="en-US" sz="1000" b="1">
              <a:latin typeface="Calibri"/>
              <a:ea typeface="Calibri"/>
              <a:cs typeface="Calibri"/>
            </a:endParaRPr>
          </a:p>
        </p:txBody>
      </p:sp>
      <p:sp>
        <p:nvSpPr>
          <p:cNvPr id="42" name="Retângulo 24">
            <a:extLst>
              <a:ext uri="{FF2B5EF4-FFF2-40B4-BE49-F238E27FC236}">
                <a16:creationId xmlns:a16="http://schemas.microsoft.com/office/drawing/2014/main" id="{13206918-D040-6320-973D-CC73F66D52FF}"/>
              </a:ext>
            </a:extLst>
          </p:cNvPr>
          <p:cNvSpPr/>
          <p:nvPr/>
        </p:nvSpPr>
        <p:spPr>
          <a:xfrm rot="16200000">
            <a:off x="3148376" y="1919662"/>
            <a:ext cx="862125" cy="205510"/>
          </a:xfrm>
          <a:prstGeom prst="roundRect">
            <a:avLst/>
          </a:prstGeom>
          <a:solidFill>
            <a:srgbClr val="F7ECE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3" name="Text 1">
            <a:extLst>
              <a:ext uri="{FF2B5EF4-FFF2-40B4-BE49-F238E27FC236}">
                <a16:creationId xmlns:a16="http://schemas.microsoft.com/office/drawing/2014/main" id="{7748CC8D-BB17-06C9-B6D6-3B2645899C31}"/>
              </a:ext>
            </a:extLst>
          </p:cNvPr>
          <p:cNvSpPr/>
          <p:nvPr/>
        </p:nvSpPr>
        <p:spPr>
          <a:xfrm rot="16200000">
            <a:off x="3169516" y="1831304"/>
            <a:ext cx="800100" cy="21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>
                <a:solidFill>
                  <a:srgbClr val="1A1A1A"/>
                </a:solidFill>
                <a:latin typeface="Calibri"/>
                <a:ea typeface="Calibri"/>
                <a:cs typeface="Calibri"/>
              </a:rPr>
              <a:t>INDIVIDUAL</a:t>
            </a:r>
            <a:endParaRPr lang="en-US" sz="1000" b="1">
              <a:latin typeface="Calibri"/>
              <a:ea typeface="Calibri"/>
              <a:cs typeface="Calibri"/>
            </a:endParaRPr>
          </a:p>
        </p:txBody>
      </p:sp>
      <p:sp>
        <p:nvSpPr>
          <p:cNvPr id="44" name="Retângulo 24">
            <a:extLst>
              <a:ext uri="{FF2B5EF4-FFF2-40B4-BE49-F238E27FC236}">
                <a16:creationId xmlns:a16="http://schemas.microsoft.com/office/drawing/2014/main" id="{38BEABDC-59B6-41A1-F602-83A021838FB0}"/>
              </a:ext>
            </a:extLst>
          </p:cNvPr>
          <p:cNvSpPr/>
          <p:nvPr/>
        </p:nvSpPr>
        <p:spPr>
          <a:xfrm rot="16200000">
            <a:off x="3183222" y="3585375"/>
            <a:ext cx="876065" cy="205511"/>
          </a:xfrm>
          <a:prstGeom prst="roundRect">
            <a:avLst/>
          </a:prstGeom>
          <a:solidFill>
            <a:srgbClr val="F8C79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5" name="Text 1">
            <a:extLst>
              <a:ext uri="{FF2B5EF4-FFF2-40B4-BE49-F238E27FC236}">
                <a16:creationId xmlns:a16="http://schemas.microsoft.com/office/drawing/2014/main" id="{498DDAFF-4BF5-C301-DF65-B27A0AEA0A00}"/>
              </a:ext>
            </a:extLst>
          </p:cNvPr>
          <p:cNvSpPr/>
          <p:nvPr/>
        </p:nvSpPr>
        <p:spPr>
          <a:xfrm rot="16200000">
            <a:off x="3225272" y="3483078"/>
            <a:ext cx="800100" cy="21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>
                <a:solidFill>
                  <a:srgbClr val="1A1A1A"/>
                </a:solidFill>
                <a:latin typeface="Calibri"/>
                <a:ea typeface="Calibri"/>
                <a:cs typeface="Calibri"/>
              </a:rPr>
              <a:t>COLLECTIVE</a:t>
            </a:r>
            <a:endParaRPr lang="en-US" sz="1000" b="1">
              <a:latin typeface="Calibri"/>
              <a:ea typeface="Calibri"/>
              <a:cs typeface="Calibri"/>
            </a:endParaRPr>
          </a:p>
        </p:txBody>
      </p:sp>
      <p:sp>
        <p:nvSpPr>
          <p:cNvPr id="3" name="Retângulo 24">
            <a:extLst>
              <a:ext uri="{FF2B5EF4-FFF2-40B4-BE49-F238E27FC236}">
                <a16:creationId xmlns:a16="http://schemas.microsoft.com/office/drawing/2014/main" id="{EF661A7F-64DD-DCBF-9E6B-FC9FF949BCFD}"/>
              </a:ext>
            </a:extLst>
          </p:cNvPr>
          <p:cNvSpPr/>
          <p:nvPr/>
        </p:nvSpPr>
        <p:spPr>
          <a:xfrm>
            <a:off x="325726" y="-115433"/>
            <a:ext cx="1349991" cy="665496"/>
          </a:xfrm>
          <a:prstGeom prst="roundRect">
            <a:avLst/>
          </a:prstGeom>
          <a:solidFill>
            <a:srgbClr val="D5E7EB"/>
          </a:solidFill>
          <a:ln w="28575">
            <a:solidFill>
              <a:srgbClr val="D5E7E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Text 1">
            <a:extLst>
              <a:ext uri="{FF2B5EF4-FFF2-40B4-BE49-F238E27FC236}">
                <a16:creationId xmlns:a16="http://schemas.microsoft.com/office/drawing/2014/main" id="{FACBD6D6-AB64-4211-0A70-82873724974B}"/>
              </a:ext>
            </a:extLst>
          </p:cNvPr>
          <p:cNvSpPr/>
          <p:nvPr/>
        </p:nvSpPr>
        <p:spPr>
          <a:xfrm>
            <a:off x="461863" y="141200"/>
            <a:ext cx="1113728" cy="2729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000" b="1">
                <a:solidFill>
                  <a:srgbClr val="1A1A1A"/>
                </a:solidFill>
                <a:latin typeface="Calibri"/>
                <a:ea typeface="Calibri"/>
                <a:cs typeface="Calibri"/>
              </a:rPr>
              <a:t>01  ·  Understanding</a:t>
            </a:r>
          </a:p>
          <a:p>
            <a:pPr marL="0" indent="0" algn="ctr">
              <a:buNone/>
            </a:pPr>
            <a:r>
              <a:rPr lang="en-US" sz="1000" b="1">
                <a:solidFill>
                  <a:srgbClr val="1A1A1A"/>
                </a:solidFill>
                <a:latin typeface="Calibri"/>
                <a:ea typeface="Calibri"/>
                <a:cs typeface="Calibri"/>
              </a:rPr>
              <a:t>the Labor Market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 t="-76000" b="-76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4E9D276-D85F-806F-E2C9-C5F2B6B4CC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2">
            <a:extLst>
              <a:ext uri="{FF2B5EF4-FFF2-40B4-BE49-F238E27FC236}">
                <a16:creationId xmlns:a16="http://schemas.microsoft.com/office/drawing/2014/main" id="{6AD084C5-0BB0-B74A-10B8-3D48E4B51CE2}"/>
              </a:ext>
            </a:extLst>
          </p:cNvPr>
          <p:cNvSpPr/>
          <p:nvPr/>
        </p:nvSpPr>
        <p:spPr>
          <a:xfrm>
            <a:off x="3657042" y="1316106"/>
            <a:ext cx="18288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200" b="1">
                <a:latin typeface="Montserrat"/>
                <a:ea typeface="Trebuchet MS" pitchFamily="34" charset="-122"/>
                <a:cs typeface="Trebuchet MS" pitchFamily="34" charset="-120"/>
              </a:rPr>
              <a:t>02</a:t>
            </a:r>
            <a:endParaRPr lang="en-US" sz="7200" b="1">
              <a:latin typeface="Montserrat"/>
              <a:ea typeface="Calibri"/>
              <a:cs typeface="Calibri"/>
            </a:endParaRPr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EF17BD4E-3B0B-AD92-2F73-C34ED2F923F8}"/>
              </a:ext>
            </a:extLst>
          </p:cNvPr>
          <p:cNvSpPr/>
          <p:nvPr/>
        </p:nvSpPr>
        <p:spPr>
          <a:xfrm>
            <a:off x="548640" y="2019748"/>
            <a:ext cx="777240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4400">
                <a:solidFill>
                  <a:srgbClr val="1A1A1A"/>
                </a:solidFill>
                <a:latin typeface="Montserrat"/>
                <a:ea typeface="Trebuchet MS" pitchFamily="34" charset="-122"/>
                <a:cs typeface="Trebuchet MS" pitchFamily="34" charset="-120"/>
              </a:rPr>
              <a:t>What Today's World</a:t>
            </a:r>
            <a:endParaRPr lang="en-US" sz="4400">
              <a:latin typeface="Montserrat"/>
            </a:endParaRPr>
          </a:p>
          <a:p>
            <a:pPr marL="0" indent="0" algn="ctr">
              <a:lnSpc>
                <a:spcPct val="115000"/>
              </a:lnSpc>
              <a:buNone/>
            </a:pPr>
            <a:r>
              <a:rPr lang="en-US" sz="4400">
                <a:solidFill>
                  <a:srgbClr val="1A1A1A"/>
                </a:solidFill>
                <a:latin typeface="Montserrat"/>
                <a:ea typeface="Trebuchet MS" pitchFamily="34" charset="-122"/>
                <a:cs typeface="Trebuchet MS" pitchFamily="34" charset="-120"/>
              </a:rPr>
              <a:t>Is Demanding</a:t>
            </a:r>
            <a:endParaRPr lang="en-US" sz="4400">
              <a:latin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14025179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Imagem 29" descr="Gráfico, Gráfico de linhas&#10;&#10;O conteúdo gerado por IA pode estar incorreto.">
            <a:extLst>
              <a:ext uri="{FF2B5EF4-FFF2-40B4-BE49-F238E27FC236}">
                <a16:creationId xmlns:a16="http://schemas.microsoft.com/office/drawing/2014/main" id="{45CF682E-5ED3-12D4-40A8-8421711434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0613" y="1289012"/>
            <a:ext cx="6962775" cy="3457575"/>
          </a:xfrm>
          <a:prstGeom prst="rect">
            <a:avLst/>
          </a:prstGeom>
        </p:spPr>
      </p:pic>
      <p:sp>
        <p:nvSpPr>
          <p:cNvPr id="4" name="Text 2"/>
          <p:cNvSpPr/>
          <p:nvPr/>
        </p:nvSpPr>
        <p:spPr>
          <a:xfrm>
            <a:off x="464169" y="469745"/>
            <a:ext cx="6466314" cy="12681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2800" b="1">
                <a:solidFill>
                  <a:srgbClr val="1A1A1A"/>
                </a:solidFill>
                <a:latin typeface="Montserrat"/>
                <a:ea typeface="Trebuchet MS" pitchFamily="34" charset="-122"/>
                <a:cs typeface="Trebuchet MS" pitchFamily="34" charset="-120"/>
              </a:rPr>
              <a:t>Hyper-Complexity: </a:t>
            </a:r>
            <a:endParaRPr lang="en-US" sz="2800">
              <a:solidFill>
                <a:srgbClr val="000000"/>
              </a:solidFill>
              <a:latin typeface="Montserrat"/>
              <a:ea typeface="Calibri" panose="020F0502020204030204"/>
              <a:cs typeface="Calibri" panose="020F0502020204030204"/>
            </a:endParaRPr>
          </a:p>
          <a:p>
            <a:pPr algn="ctr"/>
            <a:r>
              <a:rPr lang="en-US" sz="2800" b="1">
                <a:solidFill>
                  <a:srgbClr val="1A1A1A"/>
                </a:solidFill>
                <a:latin typeface="Montserrat"/>
                <a:ea typeface="Trebuchet MS" pitchFamily="34" charset="-122"/>
                <a:cs typeface="Trebuchet MS" pitchFamily="34" charset="-120"/>
              </a:rPr>
              <a:t>The Life Conditions</a:t>
            </a:r>
            <a:endParaRPr lang="en-US" sz="2800">
              <a:solidFill>
                <a:srgbClr val="000000"/>
              </a:solidFill>
              <a:latin typeface="Montserrat"/>
              <a:ea typeface="Calibri"/>
              <a:cs typeface="Calibri"/>
            </a:endParaRPr>
          </a:p>
          <a:p>
            <a:pPr marL="0" indent="0" algn="ctr">
              <a:buNone/>
            </a:pPr>
            <a:r>
              <a:rPr lang="en-US" sz="2800" b="1">
                <a:solidFill>
                  <a:srgbClr val="1A1A1A"/>
                </a:solidFill>
                <a:latin typeface="Montserrat"/>
                <a:ea typeface="Trebuchet MS" pitchFamily="34" charset="-122"/>
                <a:cs typeface="Trebuchet MS" pitchFamily="34" charset="-120"/>
              </a:rPr>
              <a:t>We Face Today</a:t>
            </a:r>
            <a:endParaRPr lang="en-US" sz="2800">
              <a:latin typeface="Montserrat"/>
              <a:ea typeface="Calibri"/>
              <a:cs typeface="Calibri"/>
            </a:endParaRPr>
          </a:p>
        </p:txBody>
      </p:sp>
      <p:sp>
        <p:nvSpPr>
          <p:cNvPr id="5" name="Shape 3"/>
          <p:cNvSpPr/>
          <p:nvPr/>
        </p:nvSpPr>
        <p:spPr>
          <a:xfrm>
            <a:off x="602724" y="2514042"/>
            <a:ext cx="1000264" cy="477831"/>
          </a:xfrm>
          <a:prstGeom prst="roundRect">
            <a:avLst/>
          </a:prstGeom>
          <a:solidFill>
            <a:srgbClr val="FAFAFA"/>
          </a:solidFill>
          <a:ln w="12700">
            <a:solidFill>
              <a:srgbClr val="EBEBEB"/>
            </a:solidFill>
            <a:prstDash val="solid"/>
          </a:ln>
          <a:effectLst>
            <a:outerShdw blurRad="101600" dist="25400" dir="8100000" algn="bl" rotWithShape="0">
              <a:srgbClr val="000000">
                <a:alpha val="7000"/>
              </a:srgbClr>
            </a:outerShdw>
          </a:effectLst>
        </p:spPr>
        <p:txBody>
          <a:bodyPr/>
          <a:lstStyle/>
          <a:p>
            <a:endParaRPr lang="en-NL"/>
          </a:p>
        </p:txBody>
      </p:sp>
      <p:sp>
        <p:nvSpPr>
          <p:cNvPr id="6" name="Shape 4"/>
          <p:cNvSpPr/>
          <p:nvPr/>
        </p:nvSpPr>
        <p:spPr>
          <a:xfrm>
            <a:off x="553936" y="2465256"/>
            <a:ext cx="156954" cy="157623"/>
          </a:xfrm>
          <a:prstGeom prst="flowChartConnector">
            <a:avLst/>
          </a:prstGeom>
          <a:solidFill>
            <a:srgbClr val="D8C6D2"/>
          </a:solidFill>
          <a:ln w="12700">
            <a:solidFill>
              <a:srgbClr val="D8C6D2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NL"/>
          </a:p>
        </p:txBody>
      </p:sp>
      <p:sp>
        <p:nvSpPr>
          <p:cNvPr id="7" name="Text 5"/>
          <p:cNvSpPr/>
          <p:nvPr/>
        </p:nvSpPr>
        <p:spPr>
          <a:xfrm>
            <a:off x="746854" y="2618027"/>
            <a:ext cx="691096" cy="2715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400" b="1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Pollution</a:t>
            </a:r>
            <a:endParaRPr lang="en-US" sz="1400"/>
          </a:p>
        </p:txBody>
      </p:sp>
      <p:sp>
        <p:nvSpPr>
          <p:cNvPr id="8" name="Shape 6"/>
          <p:cNvSpPr/>
          <p:nvPr/>
        </p:nvSpPr>
        <p:spPr>
          <a:xfrm>
            <a:off x="1235277" y="1886786"/>
            <a:ext cx="1578734" cy="477831"/>
          </a:xfrm>
          <a:prstGeom prst="roundRect">
            <a:avLst/>
          </a:prstGeom>
          <a:solidFill>
            <a:srgbClr val="FAFAFA"/>
          </a:solidFill>
          <a:ln w="12700">
            <a:solidFill>
              <a:srgbClr val="EBEBEB"/>
            </a:solidFill>
            <a:prstDash val="solid"/>
          </a:ln>
          <a:effectLst>
            <a:outerShdw blurRad="101600" dist="25400" dir="8100000" algn="bl" rotWithShape="0">
              <a:srgbClr val="000000">
                <a:alpha val="7000"/>
              </a:srgbClr>
            </a:outerShdw>
          </a:effectLst>
        </p:spPr>
        <p:txBody>
          <a:bodyPr/>
          <a:lstStyle/>
          <a:p>
            <a:endParaRPr lang="en-NL"/>
          </a:p>
        </p:txBody>
      </p:sp>
      <p:sp>
        <p:nvSpPr>
          <p:cNvPr id="9" name="Shape 7"/>
          <p:cNvSpPr/>
          <p:nvPr/>
        </p:nvSpPr>
        <p:spPr>
          <a:xfrm>
            <a:off x="1186490" y="1838000"/>
            <a:ext cx="156954" cy="157623"/>
          </a:xfrm>
          <a:prstGeom prst="flowChartConnector">
            <a:avLst/>
          </a:prstGeom>
          <a:solidFill>
            <a:srgbClr val="EFA1B2"/>
          </a:solidFill>
          <a:ln w="12700">
            <a:solidFill>
              <a:srgbClr val="EFA1B2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NL"/>
          </a:p>
        </p:txBody>
      </p:sp>
      <p:sp>
        <p:nvSpPr>
          <p:cNvPr id="10" name="Text 8"/>
          <p:cNvSpPr/>
          <p:nvPr/>
        </p:nvSpPr>
        <p:spPr>
          <a:xfrm>
            <a:off x="1372437" y="1732900"/>
            <a:ext cx="1388049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400" b="1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Species Extinction</a:t>
            </a:r>
            <a:endParaRPr lang="en-US" sz="1400"/>
          </a:p>
        </p:txBody>
      </p:sp>
      <p:sp>
        <p:nvSpPr>
          <p:cNvPr id="11" name="Shape 9"/>
          <p:cNvSpPr/>
          <p:nvPr/>
        </p:nvSpPr>
        <p:spPr>
          <a:xfrm>
            <a:off x="3059616" y="2193444"/>
            <a:ext cx="1076930" cy="477831"/>
          </a:xfrm>
          <a:prstGeom prst="roundRect">
            <a:avLst/>
          </a:prstGeom>
          <a:solidFill>
            <a:srgbClr val="FAFAFA"/>
          </a:solidFill>
          <a:ln w="12700">
            <a:solidFill>
              <a:srgbClr val="EBEBEB"/>
            </a:solidFill>
            <a:prstDash val="solid"/>
          </a:ln>
          <a:effectLst>
            <a:outerShdw blurRad="101600" dist="25400" dir="8100000" algn="bl" rotWithShape="0">
              <a:srgbClr val="000000">
                <a:alpha val="7000"/>
              </a:srgbClr>
            </a:outerShdw>
          </a:effectLst>
        </p:spPr>
        <p:txBody>
          <a:bodyPr/>
          <a:lstStyle/>
          <a:p>
            <a:endParaRPr lang="en-NL"/>
          </a:p>
        </p:txBody>
      </p:sp>
      <p:sp>
        <p:nvSpPr>
          <p:cNvPr id="12" name="Shape 10"/>
          <p:cNvSpPr/>
          <p:nvPr/>
        </p:nvSpPr>
        <p:spPr>
          <a:xfrm>
            <a:off x="3010829" y="2144658"/>
            <a:ext cx="156954" cy="157623"/>
          </a:xfrm>
          <a:prstGeom prst="flowChartConnector">
            <a:avLst/>
          </a:prstGeom>
          <a:solidFill>
            <a:srgbClr val="7AAD7A"/>
          </a:solidFill>
          <a:ln w="12700">
            <a:solidFill>
              <a:srgbClr val="7AAD7A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NL"/>
          </a:p>
        </p:txBody>
      </p:sp>
      <p:sp>
        <p:nvSpPr>
          <p:cNvPr id="13" name="Text 11"/>
          <p:cNvSpPr/>
          <p:nvPr/>
        </p:nvSpPr>
        <p:spPr>
          <a:xfrm>
            <a:off x="3196777" y="2262582"/>
            <a:ext cx="851395" cy="33425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400" b="1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Forest Loss</a:t>
            </a:r>
            <a:endParaRPr lang="en-US" sz="1400"/>
          </a:p>
        </p:txBody>
      </p:sp>
      <p:sp>
        <p:nvSpPr>
          <p:cNvPr id="14" name="Shape 12"/>
          <p:cNvSpPr/>
          <p:nvPr/>
        </p:nvSpPr>
        <p:spPr>
          <a:xfrm>
            <a:off x="4375181" y="1984359"/>
            <a:ext cx="1446314" cy="477831"/>
          </a:xfrm>
          <a:prstGeom prst="roundRect">
            <a:avLst/>
          </a:prstGeom>
          <a:solidFill>
            <a:srgbClr val="FAFAFA"/>
          </a:solidFill>
          <a:ln w="12700">
            <a:solidFill>
              <a:srgbClr val="EBEBEB"/>
            </a:solidFill>
            <a:prstDash val="solid"/>
          </a:ln>
          <a:effectLst>
            <a:outerShdw blurRad="101600" dist="25400" dir="8100000" algn="bl" rotWithShape="0">
              <a:srgbClr val="000000">
                <a:alpha val="7000"/>
              </a:srgbClr>
            </a:outerShdw>
          </a:effectLst>
        </p:spPr>
        <p:txBody>
          <a:bodyPr/>
          <a:lstStyle/>
          <a:p>
            <a:endParaRPr lang="en-NL"/>
          </a:p>
        </p:txBody>
      </p:sp>
      <p:sp>
        <p:nvSpPr>
          <p:cNvPr id="15" name="Shape 13"/>
          <p:cNvSpPr/>
          <p:nvPr/>
        </p:nvSpPr>
        <p:spPr>
          <a:xfrm>
            <a:off x="4326394" y="1935573"/>
            <a:ext cx="163923" cy="157623"/>
          </a:xfrm>
          <a:prstGeom prst="flowChartConnector">
            <a:avLst/>
          </a:prstGeom>
          <a:solidFill>
            <a:srgbClr val="E8A050"/>
          </a:solidFill>
          <a:ln w="12700">
            <a:solidFill>
              <a:srgbClr val="E8A050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NL"/>
          </a:p>
        </p:txBody>
      </p:sp>
      <p:sp>
        <p:nvSpPr>
          <p:cNvPr id="16" name="Text 14"/>
          <p:cNvSpPr/>
          <p:nvPr/>
        </p:nvSpPr>
        <p:spPr>
          <a:xfrm>
            <a:off x="4484464" y="2081374"/>
            <a:ext cx="1325322" cy="243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400" b="1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Global Warming</a:t>
            </a:r>
            <a:endParaRPr lang="en-US" sz="1400"/>
          </a:p>
        </p:txBody>
      </p:sp>
      <p:sp>
        <p:nvSpPr>
          <p:cNvPr id="17" name="Shape 15"/>
          <p:cNvSpPr/>
          <p:nvPr/>
        </p:nvSpPr>
        <p:spPr>
          <a:xfrm>
            <a:off x="5934401" y="1610515"/>
            <a:ext cx="1341770" cy="491770"/>
          </a:xfrm>
          <a:prstGeom prst="roundRect">
            <a:avLst/>
          </a:prstGeom>
          <a:solidFill>
            <a:srgbClr val="FAFAFA"/>
          </a:solidFill>
          <a:ln w="12700">
            <a:solidFill>
              <a:srgbClr val="EBEBEB"/>
            </a:solidFill>
            <a:prstDash val="solid"/>
          </a:ln>
          <a:effectLst>
            <a:outerShdw blurRad="101600" dist="25400" dir="8100000" algn="bl" rotWithShape="0">
              <a:srgbClr val="000000">
                <a:alpha val="7000"/>
              </a:srgbClr>
            </a:outerShdw>
          </a:effectLst>
        </p:spPr>
        <p:txBody>
          <a:bodyPr/>
          <a:lstStyle/>
          <a:p>
            <a:endParaRPr lang="en-NL"/>
          </a:p>
        </p:txBody>
      </p:sp>
      <p:sp>
        <p:nvSpPr>
          <p:cNvPr id="18" name="Shape 16"/>
          <p:cNvSpPr/>
          <p:nvPr/>
        </p:nvSpPr>
        <p:spPr>
          <a:xfrm>
            <a:off x="5885613" y="1575667"/>
            <a:ext cx="156954" cy="157623"/>
          </a:xfrm>
          <a:prstGeom prst="flowChartConnector">
            <a:avLst/>
          </a:prstGeom>
          <a:solidFill>
            <a:srgbClr val="CFE3E5"/>
          </a:solidFill>
          <a:ln w="12700">
            <a:solidFill>
              <a:srgbClr val="CFE3E5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NL"/>
          </a:p>
        </p:txBody>
      </p:sp>
      <p:sp>
        <p:nvSpPr>
          <p:cNvPr id="19" name="Text 17"/>
          <p:cNvSpPr/>
          <p:nvPr/>
        </p:nvSpPr>
        <p:spPr>
          <a:xfrm>
            <a:off x="6092470" y="1735408"/>
            <a:ext cx="1095327" cy="2157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400" b="1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Digitalization</a:t>
            </a:r>
            <a:endParaRPr lang="en-US" sz="1400"/>
          </a:p>
        </p:txBody>
      </p:sp>
      <p:sp>
        <p:nvSpPr>
          <p:cNvPr id="20" name="Shape 18"/>
          <p:cNvSpPr/>
          <p:nvPr/>
        </p:nvSpPr>
        <p:spPr>
          <a:xfrm>
            <a:off x="1792837" y="2704728"/>
            <a:ext cx="1104808" cy="491770"/>
          </a:xfrm>
          <a:prstGeom prst="roundRect">
            <a:avLst/>
          </a:prstGeom>
          <a:solidFill>
            <a:srgbClr val="FAFAFA"/>
          </a:solidFill>
          <a:ln w="12700">
            <a:solidFill>
              <a:srgbClr val="EBEBEB"/>
            </a:solidFill>
            <a:prstDash val="solid"/>
          </a:ln>
          <a:effectLst>
            <a:outerShdw blurRad="101600" dist="25400" dir="8100000" algn="bl" rotWithShape="0">
              <a:srgbClr val="000000">
                <a:alpha val="7000"/>
              </a:srgbClr>
            </a:outerShdw>
          </a:effectLst>
        </p:spPr>
        <p:txBody>
          <a:bodyPr/>
          <a:lstStyle/>
          <a:p>
            <a:endParaRPr lang="en-NL"/>
          </a:p>
        </p:txBody>
      </p:sp>
      <p:sp>
        <p:nvSpPr>
          <p:cNvPr id="21" name="Shape 19"/>
          <p:cNvSpPr/>
          <p:nvPr/>
        </p:nvSpPr>
        <p:spPr>
          <a:xfrm>
            <a:off x="1744050" y="2676850"/>
            <a:ext cx="156954" cy="157623"/>
          </a:xfrm>
          <a:prstGeom prst="flowChartConnector">
            <a:avLst/>
          </a:prstGeom>
          <a:solidFill>
            <a:srgbClr val="7A9FD4"/>
          </a:solidFill>
          <a:ln w="12700">
            <a:solidFill>
              <a:srgbClr val="7A9FD4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NL"/>
          </a:p>
        </p:txBody>
      </p:sp>
      <p:sp>
        <p:nvSpPr>
          <p:cNvPr id="22" name="Text 20"/>
          <p:cNvSpPr/>
          <p:nvPr/>
        </p:nvSpPr>
        <p:spPr>
          <a:xfrm>
            <a:off x="1992723" y="2794774"/>
            <a:ext cx="990786" cy="3133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400" b="1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Water Use</a:t>
            </a:r>
            <a:endParaRPr lang="en-US" sz="1400"/>
          </a:p>
        </p:txBody>
      </p:sp>
      <p:sp>
        <p:nvSpPr>
          <p:cNvPr id="23" name="Shape 21"/>
          <p:cNvSpPr/>
          <p:nvPr/>
        </p:nvSpPr>
        <p:spPr>
          <a:xfrm>
            <a:off x="3247793" y="2969569"/>
            <a:ext cx="1076930" cy="491770"/>
          </a:xfrm>
          <a:prstGeom prst="roundRect">
            <a:avLst/>
          </a:prstGeom>
          <a:solidFill>
            <a:srgbClr val="FAFAFA"/>
          </a:solidFill>
          <a:ln w="12700">
            <a:solidFill>
              <a:srgbClr val="EBEBEB"/>
            </a:solidFill>
            <a:prstDash val="solid"/>
          </a:ln>
          <a:effectLst>
            <a:outerShdw blurRad="101600" dist="25400" dir="8100000" algn="bl" rotWithShape="0">
              <a:srgbClr val="000000">
                <a:alpha val="7000"/>
              </a:srgbClr>
            </a:outerShdw>
          </a:effectLst>
        </p:spPr>
        <p:txBody>
          <a:bodyPr/>
          <a:lstStyle/>
          <a:p>
            <a:endParaRPr lang="en-NL"/>
          </a:p>
        </p:txBody>
      </p:sp>
      <p:sp>
        <p:nvSpPr>
          <p:cNvPr id="24" name="Shape 22"/>
          <p:cNvSpPr/>
          <p:nvPr/>
        </p:nvSpPr>
        <p:spPr>
          <a:xfrm>
            <a:off x="3199006" y="2941691"/>
            <a:ext cx="156954" cy="157623"/>
          </a:xfrm>
          <a:prstGeom prst="flowChartConnector">
            <a:avLst/>
          </a:prstGeom>
          <a:solidFill>
            <a:srgbClr val="F4C99A"/>
          </a:solidFill>
          <a:ln w="12700">
            <a:solidFill>
              <a:srgbClr val="F4C99A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NL"/>
          </a:p>
        </p:txBody>
      </p:sp>
      <p:sp>
        <p:nvSpPr>
          <p:cNvPr id="25" name="Text 23"/>
          <p:cNvSpPr/>
          <p:nvPr/>
        </p:nvSpPr>
        <p:spPr>
          <a:xfrm>
            <a:off x="3357075" y="3045676"/>
            <a:ext cx="969877" cy="3481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400" b="1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Investment</a:t>
            </a:r>
            <a:endParaRPr lang="en-US" sz="1400"/>
          </a:p>
        </p:txBody>
      </p:sp>
      <p:sp>
        <p:nvSpPr>
          <p:cNvPr id="26" name="Shape 24"/>
          <p:cNvSpPr/>
          <p:nvPr/>
        </p:nvSpPr>
        <p:spPr>
          <a:xfrm>
            <a:off x="4472754" y="2725637"/>
            <a:ext cx="1655399" cy="491770"/>
          </a:xfrm>
          <a:prstGeom prst="roundRect">
            <a:avLst/>
          </a:prstGeom>
          <a:solidFill>
            <a:srgbClr val="FAFAFA"/>
          </a:solidFill>
          <a:ln w="12700">
            <a:solidFill>
              <a:srgbClr val="EBEBEB"/>
            </a:solidFill>
            <a:prstDash val="solid"/>
          </a:ln>
          <a:effectLst>
            <a:outerShdw blurRad="101600" dist="25400" dir="8100000" algn="bl" rotWithShape="0">
              <a:srgbClr val="000000">
                <a:alpha val="7000"/>
              </a:srgbClr>
            </a:outerShdw>
          </a:effectLst>
        </p:spPr>
        <p:txBody>
          <a:bodyPr/>
          <a:lstStyle/>
          <a:p>
            <a:endParaRPr lang="en-NL"/>
          </a:p>
        </p:txBody>
      </p:sp>
      <p:sp>
        <p:nvSpPr>
          <p:cNvPr id="27" name="Shape 25"/>
          <p:cNvSpPr/>
          <p:nvPr/>
        </p:nvSpPr>
        <p:spPr>
          <a:xfrm>
            <a:off x="4423967" y="2697759"/>
            <a:ext cx="163923" cy="157623"/>
          </a:xfrm>
          <a:prstGeom prst="flowChartConnector">
            <a:avLst/>
          </a:prstGeom>
          <a:solidFill>
            <a:srgbClr val="E88DA8"/>
          </a:solidFill>
          <a:ln w="12700">
            <a:solidFill>
              <a:srgbClr val="E88DA8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NL"/>
          </a:p>
        </p:txBody>
      </p:sp>
      <p:sp>
        <p:nvSpPr>
          <p:cNvPr id="28" name="Text 26"/>
          <p:cNvSpPr/>
          <p:nvPr/>
        </p:nvSpPr>
        <p:spPr>
          <a:xfrm>
            <a:off x="4644762" y="2829622"/>
            <a:ext cx="1527438" cy="285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400" b="1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Population Growth</a:t>
            </a:r>
            <a:endParaRPr lang="en-US" sz="1400"/>
          </a:p>
        </p:txBody>
      </p:sp>
      <p:sp>
        <p:nvSpPr>
          <p:cNvPr id="29" name="Text 27"/>
          <p:cNvSpPr/>
          <p:nvPr/>
        </p:nvSpPr>
        <p:spPr>
          <a:xfrm>
            <a:off x="1335359" y="4688251"/>
            <a:ext cx="2542479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i="1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Source: Adapted from New Scientist</a:t>
            </a:r>
            <a:endParaRPr lang="en-US" sz="1000"/>
          </a:p>
        </p:txBody>
      </p:sp>
      <p:sp>
        <p:nvSpPr>
          <p:cNvPr id="3" name="Retângulo 24">
            <a:extLst>
              <a:ext uri="{FF2B5EF4-FFF2-40B4-BE49-F238E27FC236}">
                <a16:creationId xmlns:a16="http://schemas.microsoft.com/office/drawing/2014/main" id="{102A23D1-E943-91B2-F41A-B066B24696B2}"/>
              </a:ext>
            </a:extLst>
          </p:cNvPr>
          <p:cNvSpPr/>
          <p:nvPr/>
        </p:nvSpPr>
        <p:spPr>
          <a:xfrm>
            <a:off x="325726" y="-115433"/>
            <a:ext cx="1349991" cy="665496"/>
          </a:xfrm>
          <a:prstGeom prst="roundRect">
            <a:avLst/>
          </a:prstGeom>
          <a:solidFill>
            <a:srgbClr val="F8C79C"/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1" name="Text 1">
            <a:extLst>
              <a:ext uri="{FF2B5EF4-FFF2-40B4-BE49-F238E27FC236}">
                <a16:creationId xmlns:a16="http://schemas.microsoft.com/office/drawing/2014/main" id="{4C2A16D4-5814-6BF6-4EBE-36040C475735}"/>
              </a:ext>
            </a:extLst>
          </p:cNvPr>
          <p:cNvSpPr/>
          <p:nvPr/>
        </p:nvSpPr>
        <p:spPr>
          <a:xfrm>
            <a:off x="461863" y="141200"/>
            <a:ext cx="1113728" cy="2729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000" b="1">
                <a:solidFill>
                  <a:srgbClr val="1A1A1A"/>
                </a:solidFill>
                <a:latin typeface="Calibri"/>
                <a:ea typeface="Calibri"/>
                <a:cs typeface="Calibri"/>
              </a:rPr>
              <a:t>02  · What Today's World is Demanding</a:t>
            </a:r>
            <a:endParaRPr lang="en-US" sz="1000" b="1">
              <a:solidFill>
                <a:srgbClr val="1A1A1A"/>
              </a:solidFill>
              <a:ea typeface="Calibri"/>
              <a:cs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2"/>
          <p:cNvSpPr/>
          <p:nvPr/>
        </p:nvSpPr>
        <p:spPr>
          <a:xfrm>
            <a:off x="2771077" y="483684"/>
            <a:ext cx="5169984" cy="5982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>
                <a:solidFill>
                  <a:srgbClr val="1A1A1A"/>
                </a:solidFill>
                <a:latin typeface="Montserrat"/>
                <a:ea typeface="Trebuchet MS" pitchFamily="34" charset="-122"/>
                <a:cs typeface="Trebuchet MS" pitchFamily="34" charset="-120"/>
              </a:rPr>
              <a:t>Non-Linear Emergence</a:t>
            </a:r>
            <a:endParaRPr lang="en-US" sz="3200">
              <a:latin typeface="Montserrat"/>
            </a:endParaRPr>
          </a:p>
        </p:txBody>
      </p:sp>
      <p:sp>
        <p:nvSpPr>
          <p:cNvPr id="5" name="Text 3"/>
          <p:cNvSpPr/>
          <p:nvPr/>
        </p:nvSpPr>
        <p:spPr>
          <a:xfrm>
            <a:off x="2729259" y="1085013"/>
            <a:ext cx="3421047" cy="35879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6B6B6B"/>
                </a:solidFill>
                <a:latin typeface="futura"/>
                <a:ea typeface="Calibri" pitchFamily="34" charset="-122"/>
                <a:cs typeface="Calibri" pitchFamily="34" charset="-120"/>
              </a:rPr>
              <a:t>Human Sociotechnological Evolution</a:t>
            </a:r>
            <a:endParaRPr lang="en-US" sz="1400" dirty="0">
              <a:latin typeface="futura"/>
            </a:endParaRPr>
          </a:p>
        </p:txBody>
      </p:sp>
      <p:sp>
        <p:nvSpPr>
          <p:cNvPr id="6" name="Shape 4"/>
          <p:cNvSpPr/>
          <p:nvPr/>
        </p:nvSpPr>
        <p:spPr>
          <a:xfrm>
            <a:off x="874535" y="3704435"/>
            <a:ext cx="980471" cy="429322"/>
          </a:xfrm>
          <a:prstGeom prst="rect">
            <a:avLst/>
          </a:prstGeom>
          <a:solidFill>
            <a:srgbClr val="D4C19A"/>
          </a:solidFill>
          <a:ln w="12700">
            <a:solidFill>
              <a:srgbClr val="D4C19A"/>
            </a:solidFill>
            <a:prstDash val="solid"/>
          </a:ln>
          <a:effectLst>
            <a:outerShdw blurRad="101600" dist="25400" dir="8100000" algn="bl" rotWithShape="0">
              <a:srgbClr val="000000">
                <a:alpha val="7000"/>
              </a:srgbClr>
            </a:outerShdw>
          </a:effectLst>
        </p:spPr>
        <p:txBody>
          <a:bodyPr/>
          <a:lstStyle/>
          <a:p>
            <a:endParaRPr lang="en-NL"/>
          </a:p>
        </p:txBody>
      </p:sp>
      <p:sp>
        <p:nvSpPr>
          <p:cNvPr id="7" name="Text 5"/>
          <p:cNvSpPr/>
          <p:nvPr/>
        </p:nvSpPr>
        <p:spPr>
          <a:xfrm>
            <a:off x="920255" y="3788905"/>
            <a:ext cx="909940" cy="29913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lnSpc>
                <a:spcPct val="120000"/>
              </a:lnSpc>
              <a:buNone/>
            </a:pPr>
            <a:r>
              <a:rPr lang="en-US" sz="900" b="1">
                <a:solidFill>
                  <a:srgbClr val="3D3D3D"/>
                </a:solidFill>
                <a:latin typeface="Calibri"/>
                <a:ea typeface="Calibri"/>
                <a:cs typeface="Calibri"/>
              </a:rPr>
              <a:t>Paleolithic</a:t>
            </a:r>
            <a:endParaRPr lang="en-US" sz="900" b="1">
              <a:latin typeface="Calibri"/>
              <a:ea typeface="Calibri"/>
              <a:cs typeface="Calibri"/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en-US" sz="900">
                <a:solidFill>
                  <a:srgbClr val="3D3D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Hunting-gathering</a:t>
            </a:r>
            <a:endParaRPr lang="en-US" sz="900"/>
          </a:p>
        </p:txBody>
      </p:sp>
      <p:sp>
        <p:nvSpPr>
          <p:cNvPr id="8" name="Shape 6"/>
          <p:cNvSpPr/>
          <p:nvPr/>
        </p:nvSpPr>
        <p:spPr>
          <a:xfrm>
            <a:off x="1916436" y="3484065"/>
            <a:ext cx="980471" cy="665183"/>
          </a:xfrm>
          <a:prstGeom prst="rect">
            <a:avLst/>
          </a:prstGeom>
          <a:solidFill>
            <a:srgbClr val="C5D4A0"/>
          </a:solidFill>
          <a:ln w="12700">
            <a:solidFill>
              <a:srgbClr val="C5D4A0"/>
            </a:solidFill>
            <a:prstDash val="solid"/>
          </a:ln>
          <a:effectLst>
            <a:outerShdw blurRad="101600" dist="25400" dir="8100000" algn="bl" rotWithShape="0">
              <a:srgbClr val="000000">
                <a:alpha val="7000"/>
              </a:srgbClr>
            </a:outerShdw>
          </a:effectLst>
        </p:spPr>
        <p:txBody>
          <a:bodyPr/>
          <a:lstStyle/>
          <a:p>
            <a:endParaRPr lang="en-NL"/>
          </a:p>
        </p:txBody>
      </p:sp>
      <p:sp>
        <p:nvSpPr>
          <p:cNvPr id="9" name="Text 7"/>
          <p:cNvSpPr/>
          <p:nvPr/>
        </p:nvSpPr>
        <p:spPr>
          <a:xfrm>
            <a:off x="1970811" y="3455372"/>
            <a:ext cx="909940" cy="63266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lnSpc>
                <a:spcPct val="120000"/>
              </a:lnSpc>
              <a:buNone/>
            </a:pPr>
            <a:r>
              <a:rPr lang="en-US" sz="900" b="1" dirty="0">
                <a:solidFill>
                  <a:srgbClr val="3D3D3D"/>
                </a:solidFill>
                <a:latin typeface="Calibri"/>
                <a:ea typeface="Calibri"/>
                <a:cs typeface="Calibri"/>
              </a:rPr>
              <a:t>Neolithic</a:t>
            </a:r>
            <a:endParaRPr lang="en-US" sz="900" dirty="0">
              <a:latin typeface="Calibri"/>
              <a:ea typeface="Calibri"/>
              <a:cs typeface="Calibri"/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en-US" sz="900" dirty="0">
                <a:solidFill>
                  <a:srgbClr val="3D3D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Agrarian-pastoral</a:t>
            </a:r>
            <a:endParaRPr lang="en-US" sz="900" dirty="0"/>
          </a:p>
        </p:txBody>
      </p:sp>
      <p:sp>
        <p:nvSpPr>
          <p:cNvPr id="10" name="Shape 8"/>
          <p:cNvSpPr/>
          <p:nvPr/>
        </p:nvSpPr>
        <p:spPr>
          <a:xfrm>
            <a:off x="2975647" y="3044338"/>
            <a:ext cx="980471" cy="1089419"/>
          </a:xfrm>
          <a:prstGeom prst="rect">
            <a:avLst/>
          </a:prstGeom>
          <a:solidFill>
            <a:srgbClr val="A0C5B8"/>
          </a:solidFill>
          <a:ln w="12700">
            <a:solidFill>
              <a:srgbClr val="A0C5B8"/>
            </a:solidFill>
            <a:prstDash val="solid"/>
          </a:ln>
          <a:effectLst>
            <a:outerShdw blurRad="101600" dist="25400" dir="8100000" algn="bl" rotWithShape="0">
              <a:srgbClr val="000000">
                <a:alpha val="7000"/>
              </a:srgbClr>
            </a:outerShdw>
          </a:effectLst>
        </p:spPr>
        <p:txBody>
          <a:bodyPr/>
          <a:lstStyle/>
          <a:p>
            <a:endParaRPr lang="en-NL"/>
          </a:p>
        </p:txBody>
      </p:sp>
      <p:sp>
        <p:nvSpPr>
          <p:cNvPr id="11" name="Text 9"/>
          <p:cNvSpPr/>
          <p:nvPr/>
        </p:nvSpPr>
        <p:spPr>
          <a:xfrm>
            <a:off x="3021367" y="3128809"/>
            <a:ext cx="909940" cy="95922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lnSpc>
                <a:spcPct val="120000"/>
              </a:lnSpc>
              <a:buNone/>
            </a:pPr>
            <a:r>
              <a:rPr lang="en-US" sz="900" b="1">
                <a:solidFill>
                  <a:srgbClr val="3D3D3D"/>
                </a:solidFill>
                <a:latin typeface="Calibri"/>
                <a:ea typeface="Calibri"/>
                <a:cs typeface="Calibri"/>
              </a:rPr>
              <a:t>Archaic</a:t>
            </a:r>
            <a:endParaRPr lang="en-US" sz="900">
              <a:latin typeface="Calibri"/>
              <a:ea typeface="Calibri"/>
              <a:cs typeface="Calibri"/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en-US" sz="900">
                <a:solidFill>
                  <a:srgbClr val="3D3D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Agricultural</a:t>
            </a:r>
            <a:endParaRPr lang="en-US" sz="900"/>
          </a:p>
        </p:txBody>
      </p:sp>
      <p:sp>
        <p:nvSpPr>
          <p:cNvPr id="12" name="Shape 10"/>
          <p:cNvSpPr/>
          <p:nvPr/>
        </p:nvSpPr>
        <p:spPr>
          <a:xfrm>
            <a:off x="4019234" y="2717775"/>
            <a:ext cx="980471" cy="1415982"/>
          </a:xfrm>
          <a:prstGeom prst="rect">
            <a:avLst/>
          </a:prstGeom>
          <a:solidFill>
            <a:srgbClr val="9AB5C5"/>
          </a:solidFill>
          <a:ln w="12700">
            <a:solidFill>
              <a:srgbClr val="9AB5C5"/>
            </a:solidFill>
            <a:prstDash val="solid"/>
          </a:ln>
          <a:effectLst>
            <a:outerShdw blurRad="101600" dist="25400" dir="8100000" algn="bl" rotWithShape="0">
              <a:srgbClr val="000000">
                <a:alpha val="7000"/>
              </a:srgbClr>
            </a:outerShdw>
          </a:effectLst>
        </p:spPr>
        <p:txBody>
          <a:bodyPr/>
          <a:lstStyle/>
          <a:p>
            <a:endParaRPr lang="en-NL"/>
          </a:p>
        </p:txBody>
      </p:sp>
      <p:sp>
        <p:nvSpPr>
          <p:cNvPr id="13" name="Text 11"/>
          <p:cNvSpPr/>
          <p:nvPr/>
        </p:nvSpPr>
        <p:spPr>
          <a:xfrm>
            <a:off x="4064954" y="2802245"/>
            <a:ext cx="909940" cy="128579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lnSpc>
                <a:spcPct val="120000"/>
              </a:lnSpc>
              <a:buNone/>
            </a:pPr>
            <a:r>
              <a:rPr lang="en-US" sz="900" b="1">
                <a:solidFill>
                  <a:srgbClr val="3D3D3D"/>
                </a:solidFill>
                <a:latin typeface="Calibri"/>
                <a:ea typeface="Calibri"/>
                <a:cs typeface="Calibri"/>
              </a:rPr>
              <a:t>Classical</a:t>
            </a:r>
            <a:endParaRPr lang="en-US" sz="900" b="1">
              <a:latin typeface="Calibri"/>
              <a:ea typeface="Calibri"/>
              <a:cs typeface="Calibri"/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en-US" sz="900">
                <a:solidFill>
                  <a:srgbClr val="3D3D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Feudal</a:t>
            </a:r>
            <a:endParaRPr lang="en-US" sz="900"/>
          </a:p>
        </p:txBody>
      </p:sp>
      <p:sp>
        <p:nvSpPr>
          <p:cNvPr id="14" name="Shape 12"/>
          <p:cNvSpPr/>
          <p:nvPr/>
        </p:nvSpPr>
        <p:spPr>
          <a:xfrm>
            <a:off x="5048882" y="2391211"/>
            <a:ext cx="980471" cy="1742546"/>
          </a:xfrm>
          <a:prstGeom prst="rect">
            <a:avLst/>
          </a:prstGeom>
          <a:solidFill>
            <a:srgbClr val="A89AC5"/>
          </a:solidFill>
          <a:ln w="12700">
            <a:solidFill>
              <a:srgbClr val="A89AC5"/>
            </a:solidFill>
            <a:prstDash val="solid"/>
          </a:ln>
          <a:effectLst>
            <a:outerShdw blurRad="101600" dist="25400" dir="8100000" algn="bl" rotWithShape="0">
              <a:srgbClr val="000000">
                <a:alpha val="7000"/>
              </a:srgbClr>
            </a:outerShdw>
          </a:effectLst>
        </p:spPr>
        <p:txBody>
          <a:bodyPr/>
          <a:lstStyle/>
          <a:p>
            <a:endParaRPr lang="en-NL"/>
          </a:p>
        </p:txBody>
      </p:sp>
      <p:sp>
        <p:nvSpPr>
          <p:cNvPr id="15" name="Text 13"/>
          <p:cNvSpPr/>
          <p:nvPr/>
        </p:nvSpPr>
        <p:spPr>
          <a:xfrm>
            <a:off x="5094602" y="2475682"/>
            <a:ext cx="909940" cy="161235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lnSpc>
                <a:spcPct val="120000"/>
              </a:lnSpc>
              <a:buNone/>
            </a:pPr>
            <a:r>
              <a:rPr lang="en-US" sz="900" b="1">
                <a:solidFill>
                  <a:srgbClr val="3D3D3D"/>
                </a:solidFill>
                <a:latin typeface="Calibri"/>
                <a:ea typeface="Calibri"/>
                <a:cs typeface="Calibri"/>
              </a:rPr>
              <a:t>Modern</a:t>
            </a:r>
            <a:endParaRPr lang="en-US" sz="900">
              <a:latin typeface="Calibri"/>
              <a:ea typeface="Calibri"/>
              <a:cs typeface="Calibri"/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en-US" sz="900">
                <a:solidFill>
                  <a:srgbClr val="3D3D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Industrial</a:t>
            </a:r>
            <a:endParaRPr lang="en-US" sz="900"/>
          </a:p>
        </p:txBody>
      </p:sp>
      <p:sp>
        <p:nvSpPr>
          <p:cNvPr id="16" name="Shape 14"/>
          <p:cNvSpPr/>
          <p:nvPr/>
        </p:nvSpPr>
        <p:spPr>
          <a:xfrm>
            <a:off x="6085499" y="2057678"/>
            <a:ext cx="980471" cy="2076079"/>
          </a:xfrm>
          <a:prstGeom prst="rect">
            <a:avLst/>
          </a:prstGeom>
          <a:solidFill>
            <a:srgbClr val="EFA1B2"/>
          </a:solidFill>
          <a:ln w="12700">
            <a:solidFill>
              <a:srgbClr val="EFA1B2"/>
            </a:solidFill>
            <a:prstDash val="solid"/>
          </a:ln>
          <a:effectLst>
            <a:outerShdw blurRad="101600" dist="25400" dir="8100000" algn="bl" rotWithShape="0">
              <a:srgbClr val="000000">
                <a:alpha val="7000"/>
              </a:srgbClr>
            </a:outerShdw>
          </a:effectLst>
        </p:spPr>
        <p:txBody>
          <a:bodyPr/>
          <a:lstStyle/>
          <a:p>
            <a:endParaRPr lang="en-NL"/>
          </a:p>
        </p:txBody>
      </p:sp>
      <p:sp>
        <p:nvSpPr>
          <p:cNvPr id="17" name="Text 15"/>
          <p:cNvSpPr/>
          <p:nvPr/>
        </p:nvSpPr>
        <p:spPr>
          <a:xfrm>
            <a:off x="6131219" y="2142149"/>
            <a:ext cx="909940" cy="194588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lnSpc>
                <a:spcPct val="120000"/>
              </a:lnSpc>
              <a:buNone/>
            </a:pPr>
            <a:r>
              <a:rPr lang="en-US" sz="900" b="1">
                <a:solidFill>
                  <a:srgbClr val="3D3D3D"/>
                </a:solidFill>
                <a:latin typeface="Calibri"/>
                <a:ea typeface="Calibri"/>
                <a:cs typeface="Calibri"/>
              </a:rPr>
              <a:t>Contemporary</a:t>
            </a:r>
            <a:endParaRPr lang="en-US" sz="900">
              <a:latin typeface="Calibri"/>
              <a:ea typeface="Calibri"/>
              <a:cs typeface="Calibri"/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en-US" sz="900">
                <a:solidFill>
                  <a:srgbClr val="3D3D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Post-industrial</a:t>
            </a:r>
            <a:endParaRPr lang="en-US" sz="900"/>
          </a:p>
        </p:txBody>
      </p:sp>
      <p:sp>
        <p:nvSpPr>
          <p:cNvPr id="18" name="Text 16"/>
          <p:cNvSpPr/>
          <p:nvPr/>
        </p:nvSpPr>
        <p:spPr>
          <a:xfrm>
            <a:off x="810246" y="2819884"/>
            <a:ext cx="1615535" cy="32310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i="1" dirty="0">
                <a:solidFill>
                  <a:srgbClr val="6B6B6B"/>
                </a:solidFill>
                <a:latin typeface="futura"/>
                <a:ea typeface="Calibri" pitchFamily="34" charset="-122"/>
                <a:cs typeface="Calibri" pitchFamily="34" charset="-120"/>
              </a:rPr>
              <a:t>B = Bifurcations (technology-driven revolutions)</a:t>
            </a:r>
            <a:endParaRPr lang="en-US" sz="800" dirty="0">
              <a:latin typeface="futura"/>
            </a:endParaRPr>
          </a:p>
        </p:txBody>
      </p:sp>
      <p:sp>
        <p:nvSpPr>
          <p:cNvPr id="19" name="Text 17"/>
          <p:cNvSpPr/>
          <p:nvPr/>
        </p:nvSpPr>
        <p:spPr>
          <a:xfrm>
            <a:off x="457200" y="4882896"/>
            <a:ext cx="8229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i="1">
                <a:solidFill>
                  <a:srgbClr val="6B6B6B"/>
                </a:solidFill>
                <a:latin typeface="futura"/>
                <a:ea typeface="Calibri" pitchFamily="34" charset="-122"/>
                <a:cs typeface="Calibri" pitchFamily="34" charset="-120"/>
              </a:rPr>
              <a:t>Source: Ervin Laszlo  ·  Evolutionary Leadership by Peter Merry</a:t>
            </a:r>
            <a:endParaRPr lang="en-US" sz="900">
              <a:latin typeface="futura"/>
            </a:endParaRPr>
          </a:p>
        </p:txBody>
      </p:sp>
      <p:sp>
        <p:nvSpPr>
          <p:cNvPr id="21" name="Retângulo 24">
            <a:extLst>
              <a:ext uri="{FF2B5EF4-FFF2-40B4-BE49-F238E27FC236}">
                <a16:creationId xmlns:a16="http://schemas.microsoft.com/office/drawing/2014/main" id="{3E899EEA-9DF3-FB8E-7943-77945AA71BF3}"/>
              </a:ext>
            </a:extLst>
          </p:cNvPr>
          <p:cNvSpPr/>
          <p:nvPr/>
        </p:nvSpPr>
        <p:spPr>
          <a:xfrm>
            <a:off x="325726" y="-115433"/>
            <a:ext cx="1349991" cy="665496"/>
          </a:xfrm>
          <a:prstGeom prst="roundRect">
            <a:avLst/>
          </a:prstGeom>
          <a:solidFill>
            <a:srgbClr val="F8C79C"/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3" name="Text 1">
            <a:extLst>
              <a:ext uri="{FF2B5EF4-FFF2-40B4-BE49-F238E27FC236}">
                <a16:creationId xmlns:a16="http://schemas.microsoft.com/office/drawing/2014/main" id="{640A565B-EC2A-B51C-77A8-F30761EA5F25}"/>
              </a:ext>
            </a:extLst>
          </p:cNvPr>
          <p:cNvSpPr/>
          <p:nvPr/>
        </p:nvSpPr>
        <p:spPr>
          <a:xfrm>
            <a:off x="461863" y="141200"/>
            <a:ext cx="1113728" cy="2729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000" b="1">
                <a:solidFill>
                  <a:srgbClr val="1A1A1A"/>
                </a:solidFill>
                <a:latin typeface="Calibri"/>
                <a:ea typeface="Calibri"/>
                <a:cs typeface="Calibri"/>
              </a:rPr>
              <a:t>02  · What Today's World is Demanding</a:t>
            </a:r>
            <a:endParaRPr lang="en-US" sz="1000" b="1">
              <a:solidFill>
                <a:srgbClr val="1A1A1A"/>
              </a:solidFill>
              <a:ea typeface="Calibri"/>
              <a:cs typeface="Calibri"/>
            </a:endParaRPr>
          </a:p>
        </p:txBody>
      </p:sp>
      <p:cxnSp>
        <p:nvCxnSpPr>
          <p:cNvPr id="25" name="Conector: Angulado 24">
            <a:extLst>
              <a:ext uri="{FF2B5EF4-FFF2-40B4-BE49-F238E27FC236}">
                <a16:creationId xmlns:a16="http://schemas.microsoft.com/office/drawing/2014/main" id="{C69DD315-CE59-1645-DB26-C7AF6A443FC4}"/>
              </a:ext>
            </a:extLst>
          </p:cNvPr>
          <p:cNvCxnSpPr/>
          <p:nvPr/>
        </p:nvCxnSpPr>
        <p:spPr>
          <a:xfrm flipV="1">
            <a:off x="2909976" y="2574455"/>
            <a:ext cx="2068222" cy="292636"/>
          </a:xfrm>
          <a:prstGeom prst="bentConnector3">
            <a:avLst/>
          </a:prstGeom>
          <a:ln>
            <a:solidFill>
              <a:srgbClr val="D5E7E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ector: Angulado 25">
            <a:extLst>
              <a:ext uri="{FF2B5EF4-FFF2-40B4-BE49-F238E27FC236}">
                <a16:creationId xmlns:a16="http://schemas.microsoft.com/office/drawing/2014/main" id="{C6F54DD5-156C-4400-7407-38759FBE5BBB}"/>
              </a:ext>
            </a:extLst>
          </p:cNvPr>
          <p:cNvCxnSpPr>
            <a:cxnSpLocks/>
          </p:cNvCxnSpPr>
          <p:nvPr/>
        </p:nvCxnSpPr>
        <p:spPr>
          <a:xfrm flipV="1">
            <a:off x="4979920" y="1912351"/>
            <a:ext cx="2068222" cy="292636"/>
          </a:xfrm>
          <a:prstGeom prst="bentConnector3">
            <a:avLst/>
          </a:prstGeom>
          <a:ln>
            <a:solidFill>
              <a:srgbClr val="D5E7E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ector de Seta Reta 26">
            <a:extLst>
              <a:ext uri="{FF2B5EF4-FFF2-40B4-BE49-F238E27FC236}">
                <a16:creationId xmlns:a16="http://schemas.microsoft.com/office/drawing/2014/main" id="{7A0C1DDC-05C1-9EC2-1790-58CD338A7E0C}"/>
              </a:ext>
            </a:extLst>
          </p:cNvPr>
          <p:cNvCxnSpPr/>
          <p:nvPr/>
        </p:nvCxnSpPr>
        <p:spPr>
          <a:xfrm>
            <a:off x="4975166" y="2212041"/>
            <a:ext cx="7619" cy="369794"/>
          </a:xfrm>
          <a:prstGeom prst="straightConnector1">
            <a:avLst/>
          </a:prstGeom>
          <a:ln>
            <a:solidFill>
              <a:srgbClr val="D5E7E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ector de Seta Reta 27">
            <a:extLst>
              <a:ext uri="{FF2B5EF4-FFF2-40B4-BE49-F238E27FC236}">
                <a16:creationId xmlns:a16="http://schemas.microsoft.com/office/drawing/2014/main" id="{FF8781CD-FD11-B856-EFC8-05C23958802C}"/>
              </a:ext>
            </a:extLst>
          </p:cNvPr>
          <p:cNvCxnSpPr/>
          <p:nvPr/>
        </p:nvCxnSpPr>
        <p:spPr>
          <a:xfrm>
            <a:off x="2924980" y="2870947"/>
            <a:ext cx="649" cy="787225"/>
          </a:xfrm>
          <a:prstGeom prst="straightConnector1">
            <a:avLst/>
          </a:prstGeom>
          <a:ln>
            <a:solidFill>
              <a:srgbClr val="D5E7E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Fluxograma: Conector 30">
            <a:extLst>
              <a:ext uri="{FF2B5EF4-FFF2-40B4-BE49-F238E27FC236}">
                <a16:creationId xmlns:a16="http://schemas.microsoft.com/office/drawing/2014/main" id="{07A2747D-C542-2CCC-110C-58D8428B86E3}"/>
              </a:ext>
            </a:extLst>
          </p:cNvPr>
          <p:cNvSpPr/>
          <p:nvPr/>
        </p:nvSpPr>
        <p:spPr>
          <a:xfrm>
            <a:off x="3825277" y="2395133"/>
            <a:ext cx="262053" cy="248114"/>
          </a:xfrm>
          <a:prstGeom prst="flowChartConnector">
            <a:avLst/>
          </a:prstGeom>
          <a:solidFill>
            <a:srgbClr val="D5E7EB"/>
          </a:solidFill>
          <a:ln>
            <a:solidFill>
              <a:srgbClr val="D5E7E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2" name="CaixaDeTexto 31">
            <a:extLst>
              <a:ext uri="{FF2B5EF4-FFF2-40B4-BE49-F238E27FC236}">
                <a16:creationId xmlns:a16="http://schemas.microsoft.com/office/drawing/2014/main" id="{59D99307-F88D-6C5F-38AF-DB40FD4DE55D}"/>
              </a:ext>
            </a:extLst>
          </p:cNvPr>
          <p:cNvSpPr txBox="1"/>
          <p:nvPr/>
        </p:nvSpPr>
        <p:spPr>
          <a:xfrm>
            <a:off x="3867748" y="2335196"/>
            <a:ext cx="171451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pt-BR">
                <a:ea typeface="Calibri"/>
                <a:cs typeface="Calibri"/>
              </a:rPr>
              <a:t>B</a:t>
            </a:r>
            <a:endParaRPr lang="pt-BR"/>
          </a:p>
        </p:txBody>
      </p:sp>
      <p:sp>
        <p:nvSpPr>
          <p:cNvPr id="33" name="Fluxograma: Conector 32">
            <a:extLst>
              <a:ext uri="{FF2B5EF4-FFF2-40B4-BE49-F238E27FC236}">
                <a16:creationId xmlns:a16="http://schemas.microsoft.com/office/drawing/2014/main" id="{BA438406-367B-A339-791D-A7916E1BC031}"/>
              </a:ext>
            </a:extLst>
          </p:cNvPr>
          <p:cNvSpPr/>
          <p:nvPr/>
        </p:nvSpPr>
        <p:spPr>
          <a:xfrm>
            <a:off x="4863735" y="2060597"/>
            <a:ext cx="262053" cy="248114"/>
          </a:xfrm>
          <a:prstGeom prst="flowChartConnector">
            <a:avLst/>
          </a:prstGeom>
          <a:solidFill>
            <a:srgbClr val="D5E7EB"/>
          </a:solidFill>
          <a:ln>
            <a:solidFill>
              <a:srgbClr val="D5E7E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4" name="CaixaDeTexto 33">
            <a:extLst>
              <a:ext uri="{FF2B5EF4-FFF2-40B4-BE49-F238E27FC236}">
                <a16:creationId xmlns:a16="http://schemas.microsoft.com/office/drawing/2014/main" id="{FA630F12-2AF9-6C3E-BC1E-A2936DEA7D30}"/>
              </a:ext>
            </a:extLst>
          </p:cNvPr>
          <p:cNvSpPr txBox="1"/>
          <p:nvPr/>
        </p:nvSpPr>
        <p:spPr>
          <a:xfrm>
            <a:off x="4906206" y="2000660"/>
            <a:ext cx="171451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pt-BR">
                <a:ea typeface="Calibri"/>
                <a:cs typeface="Calibri"/>
              </a:rPr>
              <a:t>B</a:t>
            </a:r>
            <a:endParaRPr lang="pt-BR"/>
          </a:p>
        </p:txBody>
      </p:sp>
      <p:sp>
        <p:nvSpPr>
          <p:cNvPr id="35" name="Fluxograma: Conector 34">
            <a:extLst>
              <a:ext uri="{FF2B5EF4-FFF2-40B4-BE49-F238E27FC236}">
                <a16:creationId xmlns:a16="http://schemas.microsoft.com/office/drawing/2014/main" id="{AD7AA744-120A-13B4-38E6-97FD013D1635}"/>
              </a:ext>
            </a:extLst>
          </p:cNvPr>
          <p:cNvSpPr/>
          <p:nvPr/>
        </p:nvSpPr>
        <p:spPr>
          <a:xfrm>
            <a:off x="5888254" y="1767877"/>
            <a:ext cx="262053" cy="248114"/>
          </a:xfrm>
          <a:prstGeom prst="flowChartConnector">
            <a:avLst/>
          </a:prstGeom>
          <a:solidFill>
            <a:srgbClr val="D5E7EB"/>
          </a:solidFill>
          <a:ln>
            <a:solidFill>
              <a:srgbClr val="D5E7E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6" name="CaixaDeTexto 35">
            <a:extLst>
              <a:ext uri="{FF2B5EF4-FFF2-40B4-BE49-F238E27FC236}">
                <a16:creationId xmlns:a16="http://schemas.microsoft.com/office/drawing/2014/main" id="{98AABD34-8F0C-A14D-5BD1-D06D0D0377A5}"/>
              </a:ext>
            </a:extLst>
          </p:cNvPr>
          <p:cNvSpPr txBox="1"/>
          <p:nvPr/>
        </p:nvSpPr>
        <p:spPr>
          <a:xfrm>
            <a:off x="5930725" y="1707940"/>
            <a:ext cx="171451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pt-BR">
                <a:ea typeface="Calibri"/>
                <a:cs typeface="Calibri"/>
              </a:rPr>
              <a:t>B</a:t>
            </a:r>
            <a:endParaRPr lang="pt-BR"/>
          </a:p>
        </p:txBody>
      </p:sp>
      <p:sp>
        <p:nvSpPr>
          <p:cNvPr id="30" name="Fluxograma: Conector 29">
            <a:extLst>
              <a:ext uri="{FF2B5EF4-FFF2-40B4-BE49-F238E27FC236}">
                <a16:creationId xmlns:a16="http://schemas.microsoft.com/office/drawing/2014/main" id="{CCBF7A87-EC61-C130-7FD8-80E1B6CF4500}"/>
              </a:ext>
            </a:extLst>
          </p:cNvPr>
          <p:cNvSpPr/>
          <p:nvPr/>
        </p:nvSpPr>
        <p:spPr>
          <a:xfrm>
            <a:off x="2772882" y="2715731"/>
            <a:ext cx="262053" cy="248114"/>
          </a:xfrm>
          <a:prstGeom prst="flowChartConnector">
            <a:avLst/>
          </a:prstGeom>
          <a:solidFill>
            <a:srgbClr val="D5E7EB"/>
          </a:solidFill>
          <a:ln>
            <a:solidFill>
              <a:srgbClr val="D5E7E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9" name="CaixaDeTexto 28">
            <a:extLst>
              <a:ext uri="{FF2B5EF4-FFF2-40B4-BE49-F238E27FC236}">
                <a16:creationId xmlns:a16="http://schemas.microsoft.com/office/drawing/2014/main" id="{EA67FC9A-0064-A13F-713B-4BE4C2B7744B}"/>
              </a:ext>
            </a:extLst>
          </p:cNvPr>
          <p:cNvSpPr txBox="1"/>
          <p:nvPr/>
        </p:nvSpPr>
        <p:spPr>
          <a:xfrm>
            <a:off x="2815353" y="2655794"/>
            <a:ext cx="171451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pt-BR" dirty="0" err="1">
                <a:ea typeface="Calibri"/>
                <a:cs typeface="Calibri"/>
              </a:rPr>
              <a:t>B</a:t>
            </a:r>
            <a:endParaRPr lang="pt-BR" dirty="0"/>
          </a:p>
        </p:txBody>
      </p:sp>
      <p:cxnSp>
        <p:nvCxnSpPr>
          <p:cNvPr id="38" name="Conector de Seta Reta 37">
            <a:extLst>
              <a:ext uri="{FF2B5EF4-FFF2-40B4-BE49-F238E27FC236}">
                <a16:creationId xmlns:a16="http://schemas.microsoft.com/office/drawing/2014/main" id="{B4450DAA-EE17-65C9-4FA1-3D8CE1A00B38}"/>
              </a:ext>
            </a:extLst>
          </p:cNvPr>
          <p:cNvCxnSpPr>
            <a:cxnSpLocks/>
          </p:cNvCxnSpPr>
          <p:nvPr/>
        </p:nvCxnSpPr>
        <p:spPr>
          <a:xfrm>
            <a:off x="819945" y="3657590"/>
            <a:ext cx="1010250" cy="0"/>
          </a:xfrm>
          <a:prstGeom prst="straightConnector1">
            <a:avLst/>
          </a:prstGeom>
          <a:ln>
            <a:solidFill>
              <a:srgbClr val="D5E7E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 16">
            <a:extLst>
              <a:ext uri="{FF2B5EF4-FFF2-40B4-BE49-F238E27FC236}">
                <a16:creationId xmlns:a16="http://schemas.microsoft.com/office/drawing/2014/main" id="{CBAA501A-DB65-DAAA-5B0B-FBBDE20C4C22}"/>
              </a:ext>
            </a:extLst>
          </p:cNvPr>
          <p:cNvSpPr/>
          <p:nvPr/>
        </p:nvSpPr>
        <p:spPr>
          <a:xfrm>
            <a:off x="819613" y="2053330"/>
            <a:ext cx="1615535" cy="323106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r>
              <a:rPr lang="en-US" sz="800" i="1">
                <a:solidFill>
                  <a:srgbClr val="6B6B6B"/>
                </a:solidFill>
                <a:latin typeface="futura"/>
                <a:ea typeface="Calibri"/>
                <a:cs typeface="Calibri"/>
              </a:rPr>
              <a:t>Level of organization Structural Complexity </a:t>
            </a:r>
            <a:r>
              <a:rPr lang="en-US" sz="800" i="1" err="1">
                <a:solidFill>
                  <a:srgbClr val="6B6B6B"/>
                </a:solidFill>
                <a:latin typeface="futura"/>
                <a:ea typeface="Calibri"/>
                <a:cs typeface="Calibri"/>
              </a:rPr>
              <a:t>Specifc</a:t>
            </a:r>
            <a:r>
              <a:rPr lang="en-US" sz="800" i="1">
                <a:solidFill>
                  <a:srgbClr val="6B6B6B"/>
                </a:solidFill>
                <a:latin typeface="futura"/>
                <a:ea typeface="Calibri"/>
                <a:cs typeface="Calibri"/>
              </a:rPr>
              <a:t> entropy</a:t>
            </a:r>
          </a:p>
        </p:txBody>
      </p:sp>
      <p:sp>
        <p:nvSpPr>
          <p:cNvPr id="40" name="Text 16">
            <a:extLst>
              <a:ext uri="{FF2B5EF4-FFF2-40B4-BE49-F238E27FC236}">
                <a16:creationId xmlns:a16="http://schemas.microsoft.com/office/drawing/2014/main" id="{DE238714-5411-D9D7-6E5E-BE93279C0062}"/>
              </a:ext>
            </a:extLst>
          </p:cNvPr>
          <p:cNvSpPr/>
          <p:nvPr/>
        </p:nvSpPr>
        <p:spPr>
          <a:xfrm>
            <a:off x="324776" y="1572433"/>
            <a:ext cx="1615535" cy="323106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r>
              <a:rPr lang="en-US" sz="1000" b="1" dirty="0">
                <a:solidFill>
                  <a:srgbClr val="6B6B6B"/>
                </a:solidFill>
                <a:latin typeface="Futura"/>
                <a:ea typeface="Calibri"/>
                <a:cs typeface="Calibri"/>
              </a:rPr>
              <a:t>Territorial Spread</a:t>
            </a:r>
          </a:p>
        </p:txBody>
      </p:sp>
      <p:sp>
        <p:nvSpPr>
          <p:cNvPr id="41" name="Text 16">
            <a:extLst>
              <a:ext uri="{FF2B5EF4-FFF2-40B4-BE49-F238E27FC236}">
                <a16:creationId xmlns:a16="http://schemas.microsoft.com/office/drawing/2014/main" id="{6938ED65-EF2A-452D-840F-56DB353BF797}"/>
              </a:ext>
            </a:extLst>
          </p:cNvPr>
          <p:cNvSpPr/>
          <p:nvPr/>
        </p:nvSpPr>
        <p:spPr>
          <a:xfrm>
            <a:off x="7043386" y="4172060"/>
            <a:ext cx="597986" cy="323106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r>
              <a:rPr lang="en-US" sz="1000" b="1">
                <a:solidFill>
                  <a:srgbClr val="6B6B6B"/>
                </a:solidFill>
                <a:ea typeface="Calibri"/>
                <a:cs typeface="Calibri"/>
              </a:rPr>
              <a:t>Time</a:t>
            </a:r>
            <a:endParaRPr lang="en-US" sz="1000" b="1" err="1">
              <a:solidFill>
                <a:srgbClr val="6B6B6B"/>
              </a:solidFill>
              <a:ea typeface="Calibri"/>
              <a:cs typeface="Calibri"/>
            </a:endParaRPr>
          </a:p>
        </p:txBody>
      </p:sp>
      <p:cxnSp>
        <p:nvCxnSpPr>
          <p:cNvPr id="43" name="Conector de Seta Reta 42">
            <a:extLst>
              <a:ext uri="{FF2B5EF4-FFF2-40B4-BE49-F238E27FC236}">
                <a16:creationId xmlns:a16="http://schemas.microsoft.com/office/drawing/2014/main" id="{915DFEA4-A7CA-93D1-ADB9-79C07C787A7F}"/>
              </a:ext>
            </a:extLst>
          </p:cNvPr>
          <p:cNvCxnSpPr/>
          <p:nvPr/>
        </p:nvCxnSpPr>
        <p:spPr>
          <a:xfrm flipH="1" flipV="1">
            <a:off x="558052" y="1910290"/>
            <a:ext cx="738" cy="2438590"/>
          </a:xfrm>
          <a:prstGeom prst="straightConnector1">
            <a:avLst/>
          </a:prstGeom>
          <a:ln w="57150">
            <a:solidFill>
              <a:srgbClr val="D5E7E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Conector de Seta Reta 43">
            <a:extLst>
              <a:ext uri="{FF2B5EF4-FFF2-40B4-BE49-F238E27FC236}">
                <a16:creationId xmlns:a16="http://schemas.microsoft.com/office/drawing/2014/main" id="{0E05888B-94D4-FC0C-C5CF-21966A1A487E}"/>
              </a:ext>
            </a:extLst>
          </p:cNvPr>
          <p:cNvCxnSpPr>
            <a:cxnSpLocks/>
          </p:cNvCxnSpPr>
          <p:nvPr/>
        </p:nvCxnSpPr>
        <p:spPr>
          <a:xfrm flipV="1">
            <a:off x="523205" y="4328393"/>
            <a:ext cx="6522724" cy="13202"/>
          </a:xfrm>
          <a:prstGeom prst="straightConnector1">
            <a:avLst/>
          </a:prstGeom>
          <a:ln w="57150">
            <a:solidFill>
              <a:srgbClr val="D5E7E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Fluxograma: Conector 29">
            <a:extLst>
              <a:ext uri="{FF2B5EF4-FFF2-40B4-BE49-F238E27FC236}">
                <a16:creationId xmlns:a16="http://schemas.microsoft.com/office/drawing/2014/main" id="{12F69F96-CF74-4A63-DE19-F3FA88556BAB}"/>
              </a:ext>
            </a:extLst>
          </p:cNvPr>
          <p:cNvSpPr/>
          <p:nvPr/>
        </p:nvSpPr>
        <p:spPr>
          <a:xfrm>
            <a:off x="1723979" y="3197518"/>
            <a:ext cx="262053" cy="248114"/>
          </a:xfrm>
          <a:prstGeom prst="flowChartConnector">
            <a:avLst/>
          </a:prstGeom>
          <a:solidFill>
            <a:srgbClr val="D5E7EB"/>
          </a:solidFill>
          <a:ln>
            <a:solidFill>
              <a:srgbClr val="D5E7E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20" name="Conector de Seta Reta 37">
            <a:extLst>
              <a:ext uri="{FF2B5EF4-FFF2-40B4-BE49-F238E27FC236}">
                <a16:creationId xmlns:a16="http://schemas.microsoft.com/office/drawing/2014/main" id="{71127D4B-6FCE-1ADA-FF2C-B06928EE0E9E}"/>
              </a:ext>
            </a:extLst>
          </p:cNvPr>
          <p:cNvCxnSpPr>
            <a:cxnSpLocks/>
          </p:cNvCxnSpPr>
          <p:nvPr/>
        </p:nvCxnSpPr>
        <p:spPr>
          <a:xfrm>
            <a:off x="1870501" y="3321575"/>
            <a:ext cx="1010250" cy="0"/>
          </a:xfrm>
          <a:prstGeom prst="straightConnector1">
            <a:avLst/>
          </a:prstGeom>
          <a:ln>
            <a:solidFill>
              <a:srgbClr val="D5E7E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CaixaDeTexto 28">
            <a:extLst>
              <a:ext uri="{FF2B5EF4-FFF2-40B4-BE49-F238E27FC236}">
                <a16:creationId xmlns:a16="http://schemas.microsoft.com/office/drawing/2014/main" id="{B91BAB2B-1620-86B9-FD85-20D1B86A4C78}"/>
              </a:ext>
            </a:extLst>
          </p:cNvPr>
          <p:cNvSpPr txBox="1"/>
          <p:nvPr/>
        </p:nvSpPr>
        <p:spPr>
          <a:xfrm>
            <a:off x="1777274" y="3137523"/>
            <a:ext cx="171451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pt-BR" dirty="0" err="1">
                <a:ea typeface="Calibri"/>
                <a:cs typeface="Calibri"/>
              </a:rPr>
              <a:t>B</a:t>
            </a:r>
            <a:endParaRPr lang="pt-BR" dirty="0"/>
          </a:p>
        </p:txBody>
      </p:sp>
      <p:cxnSp>
        <p:nvCxnSpPr>
          <p:cNvPr id="24" name="Conector de Seta Reta 26">
            <a:extLst>
              <a:ext uri="{FF2B5EF4-FFF2-40B4-BE49-F238E27FC236}">
                <a16:creationId xmlns:a16="http://schemas.microsoft.com/office/drawing/2014/main" id="{48CEF24E-DFC3-66AE-0FE6-7E1CC944E4E0}"/>
              </a:ext>
            </a:extLst>
          </p:cNvPr>
          <p:cNvCxnSpPr/>
          <p:nvPr/>
        </p:nvCxnSpPr>
        <p:spPr>
          <a:xfrm>
            <a:off x="1807385" y="3259203"/>
            <a:ext cx="7619" cy="369794"/>
          </a:xfrm>
          <a:prstGeom prst="straightConnector1">
            <a:avLst/>
          </a:prstGeom>
          <a:ln>
            <a:solidFill>
              <a:srgbClr val="D5E7E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7" name="Picture 36">
            <a:extLst>
              <a:ext uri="{FF2B5EF4-FFF2-40B4-BE49-F238E27FC236}">
                <a16:creationId xmlns:a16="http://schemas.microsoft.com/office/drawing/2014/main" id="{E11C0294-ECB2-9552-326F-0EC5929678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99086" y="4408260"/>
            <a:ext cx="2846870" cy="742329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E6836A3-68B2-FE82-D48C-7563775D3D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2">
            <a:extLst>
              <a:ext uri="{FF2B5EF4-FFF2-40B4-BE49-F238E27FC236}">
                <a16:creationId xmlns:a16="http://schemas.microsoft.com/office/drawing/2014/main" id="{CAB80078-6C82-27DA-412D-F8AFFACEF8F4}"/>
              </a:ext>
            </a:extLst>
          </p:cNvPr>
          <p:cNvSpPr/>
          <p:nvPr/>
        </p:nvSpPr>
        <p:spPr>
          <a:xfrm>
            <a:off x="268321" y="1014452"/>
            <a:ext cx="2375211" cy="33094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3000" b="1" dirty="0">
                <a:solidFill>
                  <a:srgbClr val="1A1A1A"/>
                </a:solidFill>
                <a:latin typeface="Montserrat"/>
                <a:ea typeface="Trebuchet MS" pitchFamily="34" charset="-122"/>
                <a:cs typeface="Trebuchet MS" pitchFamily="34" charset="-120"/>
              </a:rPr>
              <a:t>We Are in</a:t>
            </a:r>
            <a:endParaRPr lang="en-US" sz="3000" dirty="0">
              <a:solidFill>
                <a:srgbClr val="000000"/>
              </a:solidFill>
              <a:latin typeface="Montserrat"/>
              <a:ea typeface="Calibri"/>
              <a:cs typeface="Calibri"/>
            </a:endParaRPr>
          </a:p>
          <a:p>
            <a:r>
              <a:rPr lang="en-US" sz="3000" b="1" dirty="0">
                <a:solidFill>
                  <a:srgbClr val="1A1A1A"/>
                </a:solidFill>
                <a:latin typeface="Montserrat"/>
                <a:ea typeface="Trebuchet MS" pitchFamily="34" charset="-122"/>
                <a:cs typeface="Trebuchet MS" pitchFamily="34" charset="-120"/>
              </a:rPr>
              <a:t>an Era of</a:t>
            </a:r>
            <a:endParaRPr lang="en-US" sz="3000" dirty="0">
              <a:solidFill>
                <a:srgbClr val="000000"/>
              </a:solidFill>
              <a:latin typeface="Montserrat"/>
              <a:ea typeface="Calibri"/>
              <a:cs typeface="Calibri"/>
            </a:endParaRPr>
          </a:p>
          <a:p>
            <a:r>
              <a:rPr lang="en-US" sz="3000" b="1" dirty="0">
                <a:solidFill>
                  <a:srgbClr val="1A1A1A"/>
                </a:solidFill>
                <a:latin typeface="Montserrat"/>
                <a:ea typeface="Trebuchet MS" pitchFamily="34" charset="-122"/>
                <a:cs typeface="Trebuchet MS" pitchFamily="34" charset="-120"/>
              </a:rPr>
              <a:t>Non-Linear</a:t>
            </a:r>
            <a:endParaRPr lang="en-US" sz="3000" dirty="0">
              <a:solidFill>
                <a:srgbClr val="000000"/>
              </a:solidFill>
              <a:latin typeface="Montserrat"/>
              <a:ea typeface="Calibri"/>
              <a:cs typeface="Calibri"/>
            </a:endParaRPr>
          </a:p>
          <a:p>
            <a:r>
              <a:rPr lang="en-US" sz="3000" b="1" dirty="0">
                <a:solidFill>
                  <a:srgbClr val="1A1A1A"/>
                </a:solidFill>
                <a:latin typeface="Montserrat"/>
                <a:ea typeface="Trebuchet MS" pitchFamily="34" charset="-122"/>
                <a:cs typeface="Trebuchet MS" pitchFamily="34" charset="-120"/>
              </a:rPr>
              <a:t>Change</a:t>
            </a:r>
            <a:endParaRPr lang="en-US" sz="3000" dirty="0">
              <a:latin typeface="Montserrat"/>
              <a:ea typeface="Calibri"/>
              <a:cs typeface="Calibri"/>
            </a:endParaRPr>
          </a:p>
        </p:txBody>
      </p:sp>
      <p:sp>
        <p:nvSpPr>
          <p:cNvPr id="14" name="Text 12">
            <a:extLst>
              <a:ext uri="{FF2B5EF4-FFF2-40B4-BE49-F238E27FC236}">
                <a16:creationId xmlns:a16="http://schemas.microsoft.com/office/drawing/2014/main" id="{9E00EA3E-D7B7-F30F-54E8-C7A64952D07A}"/>
              </a:ext>
            </a:extLst>
          </p:cNvPr>
          <p:cNvSpPr/>
          <p:nvPr/>
        </p:nvSpPr>
        <p:spPr>
          <a:xfrm>
            <a:off x="3934987" y="4332360"/>
            <a:ext cx="2647022" cy="23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i="1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Source: Evolutionary Leadership by Peter Merry</a:t>
            </a:r>
            <a:endParaRPr lang="en-US" sz="1000"/>
          </a:p>
        </p:txBody>
      </p:sp>
      <p:sp>
        <p:nvSpPr>
          <p:cNvPr id="16" name="Retângulo 24">
            <a:extLst>
              <a:ext uri="{FF2B5EF4-FFF2-40B4-BE49-F238E27FC236}">
                <a16:creationId xmlns:a16="http://schemas.microsoft.com/office/drawing/2014/main" id="{EFA46C12-3CE0-1640-EF8B-E7AB6EFD3939}"/>
              </a:ext>
            </a:extLst>
          </p:cNvPr>
          <p:cNvSpPr/>
          <p:nvPr/>
        </p:nvSpPr>
        <p:spPr>
          <a:xfrm>
            <a:off x="325726" y="-115433"/>
            <a:ext cx="1349991" cy="665496"/>
          </a:xfrm>
          <a:prstGeom prst="roundRect">
            <a:avLst/>
          </a:prstGeom>
          <a:solidFill>
            <a:srgbClr val="F8C79C"/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8" name="Text 1">
            <a:extLst>
              <a:ext uri="{FF2B5EF4-FFF2-40B4-BE49-F238E27FC236}">
                <a16:creationId xmlns:a16="http://schemas.microsoft.com/office/drawing/2014/main" id="{0A435B4D-223E-BCD3-313F-A2B2586A5899}"/>
              </a:ext>
            </a:extLst>
          </p:cNvPr>
          <p:cNvSpPr/>
          <p:nvPr/>
        </p:nvSpPr>
        <p:spPr>
          <a:xfrm>
            <a:off x="461863" y="141200"/>
            <a:ext cx="1113728" cy="2729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000" b="1">
                <a:solidFill>
                  <a:srgbClr val="1A1A1A"/>
                </a:solidFill>
                <a:latin typeface="Calibri"/>
                <a:ea typeface="Calibri"/>
                <a:cs typeface="Calibri"/>
              </a:rPr>
              <a:t>02  · What Today's World is Demanding</a:t>
            </a:r>
            <a:endParaRPr lang="en-US" sz="1000" b="1">
              <a:solidFill>
                <a:srgbClr val="1A1A1A"/>
              </a:solidFill>
              <a:ea typeface="Calibri"/>
              <a:cs typeface="Calibri"/>
            </a:endParaRP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019621B4-4163-306F-F262-C58522E630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97201" y="962650"/>
            <a:ext cx="6021659" cy="3204261"/>
          </a:xfrm>
          <a:prstGeom prst="rect">
            <a:avLst/>
          </a:prstGeom>
        </p:spPr>
      </p:pic>
      <p:sp>
        <p:nvSpPr>
          <p:cNvPr id="15" name="Text 16">
            <a:extLst>
              <a:ext uri="{FF2B5EF4-FFF2-40B4-BE49-F238E27FC236}">
                <a16:creationId xmlns:a16="http://schemas.microsoft.com/office/drawing/2014/main" id="{943CDB05-C542-C333-F554-F6ED80F949C2}"/>
              </a:ext>
            </a:extLst>
          </p:cNvPr>
          <p:cNvSpPr/>
          <p:nvPr/>
        </p:nvSpPr>
        <p:spPr>
          <a:xfrm>
            <a:off x="2844438" y="1026534"/>
            <a:ext cx="1615535" cy="323106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r>
              <a:rPr lang="en-US" sz="1300" b="1" dirty="0">
                <a:solidFill>
                  <a:srgbClr val="6B6B6B"/>
                </a:solidFill>
                <a:ea typeface="Calibri"/>
                <a:cs typeface="Calibri"/>
              </a:rPr>
              <a:t>Fitness</a:t>
            </a:r>
          </a:p>
        </p:txBody>
      </p:sp>
      <p:sp>
        <p:nvSpPr>
          <p:cNvPr id="19" name="Text 16">
            <a:extLst>
              <a:ext uri="{FF2B5EF4-FFF2-40B4-BE49-F238E27FC236}">
                <a16:creationId xmlns:a16="http://schemas.microsoft.com/office/drawing/2014/main" id="{EE80A370-8A06-521A-7586-669B83F5E795}"/>
              </a:ext>
            </a:extLst>
          </p:cNvPr>
          <p:cNvSpPr/>
          <p:nvPr/>
        </p:nvSpPr>
        <p:spPr>
          <a:xfrm>
            <a:off x="7288392" y="3926530"/>
            <a:ext cx="1615535" cy="323106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r>
              <a:rPr lang="en-US" sz="1300" b="1" dirty="0">
                <a:solidFill>
                  <a:srgbClr val="6B6B6B"/>
                </a:solidFill>
                <a:ea typeface="Calibri"/>
                <a:cs typeface="Calibri"/>
              </a:rPr>
              <a:t>Time</a:t>
            </a:r>
          </a:p>
        </p:txBody>
      </p:sp>
      <p:sp>
        <p:nvSpPr>
          <p:cNvPr id="20" name="Text 16">
            <a:extLst>
              <a:ext uri="{FF2B5EF4-FFF2-40B4-BE49-F238E27FC236}">
                <a16:creationId xmlns:a16="http://schemas.microsoft.com/office/drawing/2014/main" id="{86553E31-3C06-8239-776F-070393CD8AD2}"/>
              </a:ext>
            </a:extLst>
          </p:cNvPr>
          <p:cNvSpPr/>
          <p:nvPr/>
        </p:nvSpPr>
        <p:spPr>
          <a:xfrm>
            <a:off x="3934984" y="2924518"/>
            <a:ext cx="395871" cy="323106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r>
              <a:rPr lang="en-US" sz="1000" b="1">
                <a:solidFill>
                  <a:srgbClr val="F8C79C"/>
                </a:solidFill>
                <a:ea typeface="Calibri"/>
                <a:cs typeface="Calibri"/>
              </a:rPr>
              <a:t>Old</a:t>
            </a:r>
          </a:p>
        </p:txBody>
      </p:sp>
      <p:sp>
        <p:nvSpPr>
          <p:cNvPr id="21" name="Text 16">
            <a:extLst>
              <a:ext uri="{FF2B5EF4-FFF2-40B4-BE49-F238E27FC236}">
                <a16:creationId xmlns:a16="http://schemas.microsoft.com/office/drawing/2014/main" id="{21CCE4B9-536E-018D-5D50-0192F43B8895}"/>
              </a:ext>
            </a:extLst>
          </p:cNvPr>
          <p:cNvSpPr/>
          <p:nvPr/>
        </p:nvSpPr>
        <p:spPr>
          <a:xfrm>
            <a:off x="5147677" y="1732731"/>
            <a:ext cx="451627" cy="323106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r>
              <a:rPr lang="en-US" sz="1000" b="1">
                <a:solidFill>
                  <a:srgbClr val="E69BA8"/>
                </a:solidFill>
                <a:ea typeface="Calibri"/>
                <a:cs typeface="Calibri"/>
              </a:rPr>
              <a:t>New</a:t>
            </a:r>
            <a:endParaRPr lang="en-US" sz="1000" b="1">
              <a:solidFill>
                <a:srgbClr val="DCC4D4"/>
              </a:solidFill>
              <a:ea typeface="Calibri"/>
              <a:cs typeface="Calibri"/>
            </a:endParaRPr>
          </a:p>
        </p:txBody>
      </p:sp>
      <p:sp>
        <p:nvSpPr>
          <p:cNvPr id="22" name="Text 16">
            <a:extLst>
              <a:ext uri="{FF2B5EF4-FFF2-40B4-BE49-F238E27FC236}">
                <a16:creationId xmlns:a16="http://schemas.microsoft.com/office/drawing/2014/main" id="{6B5174A6-6962-8934-5CF9-C8F97C00F136}"/>
              </a:ext>
            </a:extLst>
          </p:cNvPr>
          <p:cNvSpPr/>
          <p:nvPr/>
        </p:nvSpPr>
        <p:spPr>
          <a:xfrm>
            <a:off x="4569209" y="2088176"/>
            <a:ext cx="807072" cy="323106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r>
              <a:rPr lang="en-US" sz="1000" b="1">
                <a:solidFill>
                  <a:srgbClr val="F8C79C"/>
                </a:solidFill>
                <a:ea typeface="Calibri"/>
                <a:cs typeface="Calibri"/>
              </a:rPr>
              <a:t>Letting Go</a:t>
            </a:r>
          </a:p>
        </p:txBody>
      </p:sp>
      <p:sp>
        <p:nvSpPr>
          <p:cNvPr id="23" name="Text 16">
            <a:extLst>
              <a:ext uri="{FF2B5EF4-FFF2-40B4-BE49-F238E27FC236}">
                <a16:creationId xmlns:a16="http://schemas.microsoft.com/office/drawing/2014/main" id="{58C367BD-F301-AA21-AD53-D1CEA57FC630}"/>
              </a:ext>
            </a:extLst>
          </p:cNvPr>
          <p:cNvSpPr/>
          <p:nvPr/>
        </p:nvSpPr>
        <p:spPr>
          <a:xfrm>
            <a:off x="5781903" y="1802425"/>
            <a:ext cx="1051005" cy="323106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r>
              <a:rPr lang="en-US" sz="1000" b="1">
                <a:solidFill>
                  <a:srgbClr val="E69BA8"/>
                </a:solidFill>
                <a:ea typeface="Calibri"/>
                <a:cs typeface="Calibri"/>
              </a:rPr>
              <a:t>Letting Come</a:t>
            </a:r>
          </a:p>
        </p:txBody>
      </p:sp>
      <p:sp>
        <p:nvSpPr>
          <p:cNvPr id="24" name="Text 16">
            <a:extLst>
              <a:ext uri="{FF2B5EF4-FFF2-40B4-BE49-F238E27FC236}">
                <a16:creationId xmlns:a16="http://schemas.microsoft.com/office/drawing/2014/main" id="{D946D95E-BB9D-CAA3-C273-A48D4A71F406}"/>
              </a:ext>
            </a:extLst>
          </p:cNvPr>
          <p:cNvSpPr/>
          <p:nvPr/>
        </p:nvSpPr>
        <p:spPr>
          <a:xfrm>
            <a:off x="5496153" y="2346048"/>
            <a:ext cx="1615535" cy="323106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r>
              <a:rPr lang="en-US" sz="1000" b="1" dirty="0">
                <a:solidFill>
                  <a:srgbClr val="6B6B6B"/>
                </a:solidFill>
                <a:ea typeface="Calibri"/>
                <a:cs typeface="Calibri"/>
              </a:rPr>
              <a:t>Emergence</a:t>
            </a:r>
          </a:p>
        </p:txBody>
      </p:sp>
      <p:sp>
        <p:nvSpPr>
          <p:cNvPr id="25" name="Text 16">
            <a:extLst>
              <a:ext uri="{FF2B5EF4-FFF2-40B4-BE49-F238E27FC236}">
                <a16:creationId xmlns:a16="http://schemas.microsoft.com/office/drawing/2014/main" id="{7A0BEA4E-7AE0-FDBD-B554-D280F356C358}"/>
              </a:ext>
            </a:extLst>
          </p:cNvPr>
          <p:cNvSpPr/>
          <p:nvPr/>
        </p:nvSpPr>
        <p:spPr>
          <a:xfrm>
            <a:off x="4694659" y="2408773"/>
            <a:ext cx="681621" cy="323106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r>
              <a:rPr lang="en-US" sz="1000" b="1" dirty="0">
                <a:solidFill>
                  <a:srgbClr val="6B6B6B"/>
                </a:solidFill>
                <a:ea typeface="Calibri"/>
                <a:cs typeface="Calibri"/>
              </a:rPr>
              <a:t>Chaos</a:t>
            </a:r>
          </a:p>
        </p:txBody>
      </p:sp>
      <p:sp>
        <p:nvSpPr>
          <p:cNvPr id="27" name="Text 16">
            <a:extLst>
              <a:ext uri="{FF2B5EF4-FFF2-40B4-BE49-F238E27FC236}">
                <a16:creationId xmlns:a16="http://schemas.microsoft.com/office/drawing/2014/main" id="{E6F0ACB4-AA24-5EE7-3205-2F2BE0AAA692}"/>
              </a:ext>
            </a:extLst>
          </p:cNvPr>
          <p:cNvSpPr/>
          <p:nvPr/>
        </p:nvSpPr>
        <p:spPr>
          <a:xfrm>
            <a:off x="5956140" y="1335467"/>
            <a:ext cx="554387" cy="323106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r>
              <a:rPr lang="en-US" sz="1000" b="1" dirty="0">
                <a:solidFill>
                  <a:srgbClr val="6B6B6B"/>
                </a:solidFill>
                <a:ea typeface="Calibri"/>
                <a:cs typeface="Calibri"/>
              </a:rPr>
              <a:t>Chaos</a:t>
            </a:r>
          </a:p>
        </p:txBody>
      </p:sp>
      <p:sp>
        <p:nvSpPr>
          <p:cNvPr id="3" name="Text 16">
            <a:extLst>
              <a:ext uri="{FF2B5EF4-FFF2-40B4-BE49-F238E27FC236}">
                <a16:creationId xmlns:a16="http://schemas.microsoft.com/office/drawing/2014/main" id="{2B7C7D8A-E477-E7EE-36A8-9EE2AAA45DA3}"/>
              </a:ext>
            </a:extLst>
          </p:cNvPr>
          <p:cNvSpPr/>
          <p:nvPr/>
        </p:nvSpPr>
        <p:spPr>
          <a:xfrm>
            <a:off x="5955446" y="3508929"/>
            <a:ext cx="1615535" cy="323106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r>
              <a:rPr lang="en-US" sz="1000" b="1" dirty="0">
                <a:solidFill>
                  <a:srgbClr val="6B6B6B"/>
                </a:solidFill>
                <a:ea typeface="Calibri"/>
                <a:cs typeface="Calibri"/>
              </a:rPr>
              <a:t>Emergency</a:t>
            </a:r>
          </a:p>
        </p:txBody>
      </p:sp>
    </p:spTree>
    <p:extLst>
      <p:ext uri="{BB962C8B-B14F-4D97-AF65-F5344CB8AC3E}">
        <p14:creationId xmlns:p14="http://schemas.microsoft.com/office/powerpoint/2010/main" val="19711896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 t="-76000" b="-76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8EFFBB4-44FE-B641-5D86-E3D9DF1112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>
            <a:extLst>
              <a:ext uri="{FF2B5EF4-FFF2-40B4-BE49-F238E27FC236}">
                <a16:creationId xmlns:a16="http://schemas.microsoft.com/office/drawing/2014/main" id="{5BA6941D-878B-8290-ABED-E56EB2F9018A}"/>
              </a:ext>
            </a:extLst>
          </p:cNvPr>
          <p:cNvSpPr/>
          <p:nvPr/>
        </p:nvSpPr>
        <p:spPr>
          <a:xfrm>
            <a:off x="3608255" y="1231652"/>
            <a:ext cx="18288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7200" b="1">
                <a:latin typeface="Montserrat"/>
                <a:ea typeface="Trebuchet MS" pitchFamily="34" charset="-122"/>
                <a:cs typeface="Trebuchet MS" pitchFamily="34" charset="-120"/>
              </a:rPr>
              <a:t>03</a:t>
            </a:r>
            <a:endParaRPr lang="en-US" sz="7200">
              <a:latin typeface="Montserrat"/>
            </a:endParaRPr>
          </a:p>
        </p:txBody>
      </p:sp>
      <p:sp>
        <p:nvSpPr>
          <p:cNvPr id="3" name="Text 3">
            <a:extLst>
              <a:ext uri="{FF2B5EF4-FFF2-40B4-BE49-F238E27FC236}">
                <a16:creationId xmlns:a16="http://schemas.microsoft.com/office/drawing/2014/main" id="{BC145280-7E8B-53E6-5549-0DE84DD377A5}"/>
              </a:ext>
            </a:extLst>
          </p:cNvPr>
          <p:cNvSpPr/>
          <p:nvPr/>
        </p:nvSpPr>
        <p:spPr>
          <a:xfrm>
            <a:off x="499853" y="1893477"/>
            <a:ext cx="777240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15000"/>
              </a:lnSpc>
              <a:buNone/>
            </a:pPr>
            <a:r>
              <a:rPr lang="en-US" sz="4400">
                <a:solidFill>
                  <a:srgbClr val="1A1A1A"/>
                </a:solidFill>
                <a:latin typeface="Montserrat"/>
                <a:ea typeface="Trebuchet MS" pitchFamily="34" charset="-122"/>
                <a:cs typeface="Trebuchet MS" pitchFamily="34" charset="-120"/>
              </a:rPr>
              <a:t>The Gifts and Limits</a:t>
            </a:r>
            <a:endParaRPr lang="en-US" sz="4400">
              <a:latin typeface="Montserrat"/>
            </a:endParaRPr>
          </a:p>
          <a:p>
            <a:pPr marL="0" indent="0" algn="ctr">
              <a:lnSpc>
                <a:spcPct val="115000"/>
              </a:lnSpc>
              <a:buNone/>
            </a:pPr>
            <a:r>
              <a:rPr lang="en-US" sz="4400">
                <a:solidFill>
                  <a:srgbClr val="1A1A1A"/>
                </a:solidFill>
                <a:latin typeface="Montserrat"/>
                <a:ea typeface="Trebuchet MS" pitchFamily="34" charset="-122"/>
                <a:cs typeface="Trebuchet MS" pitchFamily="34" charset="-120"/>
              </a:rPr>
              <a:t>of High Performers</a:t>
            </a:r>
            <a:endParaRPr lang="en-US" sz="4400">
              <a:latin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36850587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70B75A-4F41-FC9B-7568-F150DAAB03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2">
            <a:extLst>
              <a:ext uri="{FF2B5EF4-FFF2-40B4-BE49-F238E27FC236}">
                <a16:creationId xmlns:a16="http://schemas.microsoft.com/office/drawing/2014/main" id="{F832E58D-9CE0-F855-ECBB-DA98415167B2}"/>
              </a:ext>
            </a:extLst>
          </p:cNvPr>
          <p:cNvSpPr/>
          <p:nvPr/>
        </p:nvSpPr>
        <p:spPr>
          <a:xfrm>
            <a:off x="2188456" y="0"/>
            <a:ext cx="5511491" cy="15476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2100" b="1" dirty="0">
                <a:solidFill>
                  <a:srgbClr val="1A1A1A"/>
                </a:solidFill>
                <a:latin typeface="Trebuchet MS"/>
                <a:ea typeface="Trebuchet MS" pitchFamily="34" charset="-122"/>
                <a:cs typeface="Trebuchet MS" pitchFamily="34" charset="-120"/>
              </a:rPr>
              <a:t>High Performers are an expression of the Orange Achiever Self</a:t>
            </a:r>
            <a:endParaRPr lang="en-US" sz="2100" dirty="0">
              <a:latin typeface="Trebuchet MS"/>
              <a:ea typeface="Calibri"/>
              <a:cs typeface="Calibri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EBABBEB8-C6B7-C35A-B024-40659EE23736}"/>
              </a:ext>
            </a:extLst>
          </p:cNvPr>
          <p:cNvGrpSpPr/>
          <p:nvPr/>
        </p:nvGrpSpPr>
        <p:grpSpPr>
          <a:xfrm>
            <a:off x="360573" y="-115433"/>
            <a:ext cx="1691497" cy="665496"/>
            <a:chOff x="360573" y="-115433"/>
            <a:chExt cx="1691497" cy="665496"/>
          </a:xfrm>
        </p:grpSpPr>
        <p:sp>
          <p:nvSpPr>
            <p:cNvPr id="6" name="Retângulo 24">
              <a:extLst>
                <a:ext uri="{FF2B5EF4-FFF2-40B4-BE49-F238E27FC236}">
                  <a16:creationId xmlns:a16="http://schemas.microsoft.com/office/drawing/2014/main" id="{2BAFFC8C-0D11-35EE-5D9C-C20514B00E26}"/>
                </a:ext>
              </a:extLst>
            </p:cNvPr>
            <p:cNvSpPr/>
            <p:nvPr/>
          </p:nvSpPr>
          <p:spPr>
            <a:xfrm>
              <a:off x="360573" y="-115433"/>
              <a:ext cx="1691497" cy="665496"/>
            </a:xfrm>
            <a:prstGeom prst="roundRect">
              <a:avLst/>
            </a:prstGeom>
            <a:solidFill>
              <a:srgbClr val="DCC4D4"/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7" name="Text 1">
              <a:extLst>
                <a:ext uri="{FF2B5EF4-FFF2-40B4-BE49-F238E27FC236}">
                  <a16:creationId xmlns:a16="http://schemas.microsoft.com/office/drawing/2014/main" id="{A1AB9D3E-D4D2-E8A7-3123-E1B63F926525}"/>
                </a:ext>
              </a:extLst>
            </p:cNvPr>
            <p:cNvSpPr/>
            <p:nvPr/>
          </p:nvSpPr>
          <p:spPr>
            <a:xfrm>
              <a:off x="454894" y="141200"/>
              <a:ext cx="1434324" cy="32171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algn="ctr"/>
              <a:r>
                <a:rPr lang="en-US" sz="1000" b="1" dirty="0">
                  <a:solidFill>
                    <a:srgbClr val="1A1A1A"/>
                  </a:solidFill>
                  <a:latin typeface="Calibri"/>
                  <a:ea typeface="Calibri"/>
                  <a:cs typeface="Calibri"/>
                </a:rPr>
                <a:t>03  · The Gifts and Limits of High Performers</a:t>
              </a:r>
              <a:endParaRPr lang="en-US" sz="1000" b="1" dirty="0">
                <a:solidFill>
                  <a:srgbClr val="1A1A1A"/>
                </a:solidFill>
                <a:ea typeface="Calibri"/>
                <a:cs typeface="Calibri"/>
              </a:endParaRPr>
            </a:p>
          </p:txBody>
        </p:sp>
      </p:grpSp>
      <p:sp>
        <p:nvSpPr>
          <p:cNvPr id="9" name="Text 35">
            <a:extLst>
              <a:ext uri="{FF2B5EF4-FFF2-40B4-BE49-F238E27FC236}">
                <a16:creationId xmlns:a16="http://schemas.microsoft.com/office/drawing/2014/main" id="{D24DD506-E27C-4BC6-8882-F87BBC058FA8}"/>
              </a:ext>
            </a:extLst>
          </p:cNvPr>
          <p:cNvSpPr/>
          <p:nvPr/>
        </p:nvSpPr>
        <p:spPr>
          <a:xfrm>
            <a:off x="457200" y="4809744"/>
            <a:ext cx="8229600" cy="32004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pPr marL="0" indent="0" algn="ctr">
              <a:buNone/>
            </a:pPr>
            <a:r>
              <a:rPr lang="en-US" sz="1000" i="1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Source: Evolutionary Leadership by Peter Merry</a:t>
            </a:r>
            <a:endParaRPr lang="en-US" sz="1000" dirty="0"/>
          </a:p>
        </p:txBody>
      </p:sp>
      <p:pic>
        <p:nvPicPr>
          <p:cNvPr id="54" name="Imagem 53" descr="Uma imagem contendo cassino, quarto&#10;&#10;O conteúdo gerado por IA pode estar incorreto.">
            <a:extLst>
              <a:ext uri="{FF2B5EF4-FFF2-40B4-BE49-F238E27FC236}">
                <a16:creationId xmlns:a16="http://schemas.microsoft.com/office/drawing/2014/main" id="{A4009528-2AF9-29FB-0E21-866D5643F3B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10975"/>
          <a:stretch>
            <a:fillRect/>
          </a:stretch>
        </p:blipFill>
        <p:spPr>
          <a:xfrm>
            <a:off x="6615263" y="1101183"/>
            <a:ext cx="2529346" cy="3429000"/>
          </a:xfrm>
          <a:prstGeom prst="rect">
            <a:avLst/>
          </a:prstGeom>
        </p:spPr>
      </p:pic>
      <p:pic>
        <p:nvPicPr>
          <p:cNvPr id="56" name="Imagem 55" descr="Uma imagem contendo Diagrama&#10;&#10;O conteúdo gerado por IA pode estar incorreto.">
            <a:extLst>
              <a:ext uri="{FF2B5EF4-FFF2-40B4-BE49-F238E27FC236}">
                <a16:creationId xmlns:a16="http://schemas.microsoft.com/office/drawing/2014/main" id="{FA393768-C57F-8599-B4C6-6AB45141346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412" t="6410" r="-369" b="3022"/>
          <a:stretch>
            <a:fillRect/>
          </a:stretch>
        </p:blipFill>
        <p:spPr>
          <a:xfrm>
            <a:off x="1083116" y="1100980"/>
            <a:ext cx="5849447" cy="3831483"/>
          </a:xfrm>
          <a:prstGeom prst="rect">
            <a:avLst/>
          </a:prstGeom>
        </p:spPr>
      </p:pic>
      <p:sp>
        <p:nvSpPr>
          <p:cNvPr id="58" name="Text 5">
            <a:extLst>
              <a:ext uri="{FF2B5EF4-FFF2-40B4-BE49-F238E27FC236}">
                <a16:creationId xmlns:a16="http://schemas.microsoft.com/office/drawing/2014/main" id="{07F3B5A5-8C02-0041-8B85-DA14752E1A58}"/>
              </a:ext>
            </a:extLst>
          </p:cNvPr>
          <p:cNvSpPr/>
          <p:nvPr/>
        </p:nvSpPr>
        <p:spPr>
          <a:xfrm>
            <a:off x="1193460" y="1649823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300" b="1">
                <a:solidFill>
                  <a:srgbClr val="FFB44E"/>
                </a:solidFill>
                <a:latin typeface="Calibri"/>
                <a:ea typeface="Calibri"/>
                <a:cs typeface="Calibri"/>
              </a:rPr>
              <a:t>Beige</a:t>
            </a:r>
            <a:endParaRPr lang="en-US" sz="1300">
              <a:solidFill>
                <a:srgbClr val="FFB44E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60" name="Text 6">
            <a:extLst>
              <a:ext uri="{FF2B5EF4-FFF2-40B4-BE49-F238E27FC236}">
                <a16:creationId xmlns:a16="http://schemas.microsoft.com/office/drawing/2014/main" id="{C8D81D1A-4BB8-2C0B-392B-02B2B7F9A4A9}"/>
              </a:ext>
            </a:extLst>
          </p:cNvPr>
          <p:cNvSpPr/>
          <p:nvPr/>
        </p:nvSpPr>
        <p:spPr>
          <a:xfrm>
            <a:off x="1193460" y="1748121"/>
            <a:ext cx="8686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000">
                <a:solidFill>
                  <a:srgbClr val="6B6B6B"/>
                </a:solidFill>
                <a:latin typeface="Calibri"/>
                <a:ea typeface="Calibri"/>
                <a:cs typeface="Calibri"/>
              </a:rPr>
              <a:t>Survival Self</a:t>
            </a:r>
            <a:endParaRPr lang="en-US" sz="1000">
              <a:latin typeface="Calibri"/>
              <a:ea typeface="Calibri"/>
              <a:cs typeface="Calibri"/>
            </a:endParaRPr>
          </a:p>
        </p:txBody>
      </p:sp>
      <p:sp>
        <p:nvSpPr>
          <p:cNvPr id="62" name="Text 9">
            <a:extLst>
              <a:ext uri="{FF2B5EF4-FFF2-40B4-BE49-F238E27FC236}">
                <a16:creationId xmlns:a16="http://schemas.microsoft.com/office/drawing/2014/main" id="{7AC0E875-89B9-0CCA-160B-70EED138DA5C}"/>
              </a:ext>
            </a:extLst>
          </p:cNvPr>
          <p:cNvSpPr/>
          <p:nvPr/>
        </p:nvSpPr>
        <p:spPr>
          <a:xfrm>
            <a:off x="1728440" y="4005519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300" b="1">
                <a:solidFill>
                  <a:srgbClr val="7F3E90"/>
                </a:solidFill>
                <a:latin typeface="Calibri"/>
                <a:ea typeface="Calibri"/>
                <a:cs typeface="Calibri"/>
              </a:rPr>
              <a:t>Purple</a:t>
            </a:r>
            <a:endParaRPr lang="en-US" sz="1300">
              <a:solidFill>
                <a:srgbClr val="7F3E9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64" name="Text 10">
            <a:extLst>
              <a:ext uri="{FF2B5EF4-FFF2-40B4-BE49-F238E27FC236}">
                <a16:creationId xmlns:a16="http://schemas.microsoft.com/office/drawing/2014/main" id="{C5246FAE-4570-B6F5-DDC0-4BB9707F1811}"/>
              </a:ext>
            </a:extLst>
          </p:cNvPr>
          <p:cNvSpPr/>
          <p:nvPr/>
        </p:nvSpPr>
        <p:spPr>
          <a:xfrm>
            <a:off x="1728440" y="4103817"/>
            <a:ext cx="8686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000">
                <a:solidFill>
                  <a:srgbClr val="6B6B6B"/>
                </a:solidFill>
                <a:latin typeface="Calibri"/>
                <a:ea typeface="Calibri"/>
                <a:cs typeface="Calibri"/>
              </a:rPr>
              <a:t>Magic Self</a:t>
            </a:r>
            <a:endParaRPr lang="en-US" sz="1000"/>
          </a:p>
        </p:txBody>
      </p:sp>
      <p:sp>
        <p:nvSpPr>
          <p:cNvPr id="66" name="Text 13">
            <a:extLst>
              <a:ext uri="{FF2B5EF4-FFF2-40B4-BE49-F238E27FC236}">
                <a16:creationId xmlns:a16="http://schemas.microsoft.com/office/drawing/2014/main" id="{920E2A6D-EEA2-9B1C-88BD-37814B7B3C5C}"/>
              </a:ext>
            </a:extLst>
          </p:cNvPr>
          <p:cNvSpPr/>
          <p:nvPr/>
        </p:nvSpPr>
        <p:spPr>
          <a:xfrm>
            <a:off x="2709468" y="1447708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300" b="1">
                <a:solidFill>
                  <a:srgbClr val="DC353A"/>
                </a:solidFill>
                <a:latin typeface="Calibri"/>
                <a:ea typeface="Calibri"/>
                <a:cs typeface="Calibri"/>
              </a:rPr>
              <a:t>Red</a:t>
            </a:r>
            <a:endParaRPr lang="en-US" sz="1300">
              <a:solidFill>
                <a:srgbClr val="DC353A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68" name="Text 14">
            <a:extLst>
              <a:ext uri="{FF2B5EF4-FFF2-40B4-BE49-F238E27FC236}">
                <a16:creationId xmlns:a16="http://schemas.microsoft.com/office/drawing/2014/main" id="{CEF2EC91-F0E4-F97E-6180-31F2A55A9AB3}"/>
              </a:ext>
            </a:extLst>
          </p:cNvPr>
          <p:cNvSpPr/>
          <p:nvPr/>
        </p:nvSpPr>
        <p:spPr>
          <a:xfrm>
            <a:off x="2709468" y="1546006"/>
            <a:ext cx="8686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000">
                <a:solidFill>
                  <a:srgbClr val="6B6B6B"/>
                </a:solidFill>
                <a:latin typeface="Calibri"/>
                <a:ea typeface="Calibri"/>
                <a:cs typeface="Calibri"/>
              </a:rPr>
              <a:t>Power Self</a:t>
            </a:r>
            <a:endParaRPr lang="en-US" sz="1000"/>
          </a:p>
        </p:txBody>
      </p:sp>
      <p:sp>
        <p:nvSpPr>
          <p:cNvPr id="70" name="Text 17">
            <a:extLst>
              <a:ext uri="{FF2B5EF4-FFF2-40B4-BE49-F238E27FC236}">
                <a16:creationId xmlns:a16="http://schemas.microsoft.com/office/drawing/2014/main" id="{B194E083-20CB-7A50-AC40-F1BC35F1AE13}"/>
              </a:ext>
            </a:extLst>
          </p:cNvPr>
          <p:cNvSpPr/>
          <p:nvPr/>
        </p:nvSpPr>
        <p:spPr>
          <a:xfrm>
            <a:off x="2909911" y="4005519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300" b="1">
                <a:solidFill>
                  <a:srgbClr val="0070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Blue</a:t>
            </a:r>
            <a:endParaRPr lang="en-US" sz="1300">
              <a:solidFill>
                <a:srgbClr val="0070C0"/>
              </a:solidFill>
            </a:endParaRPr>
          </a:p>
        </p:txBody>
      </p:sp>
      <p:sp>
        <p:nvSpPr>
          <p:cNvPr id="72" name="Text 18">
            <a:extLst>
              <a:ext uri="{FF2B5EF4-FFF2-40B4-BE49-F238E27FC236}">
                <a16:creationId xmlns:a16="http://schemas.microsoft.com/office/drawing/2014/main" id="{E200001D-E5D2-B00C-4981-969DFE0FEC52}"/>
              </a:ext>
            </a:extLst>
          </p:cNvPr>
          <p:cNvSpPr/>
          <p:nvPr/>
        </p:nvSpPr>
        <p:spPr>
          <a:xfrm>
            <a:off x="2909911" y="4103817"/>
            <a:ext cx="8686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000">
                <a:solidFill>
                  <a:srgbClr val="6B6B6B"/>
                </a:solidFill>
                <a:latin typeface="Calibri"/>
                <a:ea typeface="Calibri"/>
                <a:cs typeface="Calibri"/>
              </a:rPr>
              <a:t>Conformist Self</a:t>
            </a:r>
            <a:endParaRPr lang="en-US" sz="1000"/>
          </a:p>
        </p:txBody>
      </p:sp>
      <p:sp>
        <p:nvSpPr>
          <p:cNvPr id="74" name="Text 21">
            <a:extLst>
              <a:ext uri="{FF2B5EF4-FFF2-40B4-BE49-F238E27FC236}">
                <a16:creationId xmlns:a16="http://schemas.microsoft.com/office/drawing/2014/main" id="{48D8E1AB-3E91-F2E1-D3EE-72C0940337C3}"/>
              </a:ext>
            </a:extLst>
          </p:cNvPr>
          <p:cNvSpPr/>
          <p:nvPr/>
        </p:nvSpPr>
        <p:spPr>
          <a:xfrm>
            <a:off x="3848844" y="1231094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300" b="1">
                <a:solidFill>
                  <a:srgbClr val="ED7D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Orange</a:t>
            </a:r>
            <a:endParaRPr lang="en-US" sz="1300">
              <a:solidFill>
                <a:srgbClr val="ED7D31"/>
              </a:solidFill>
            </a:endParaRPr>
          </a:p>
        </p:txBody>
      </p:sp>
      <p:sp>
        <p:nvSpPr>
          <p:cNvPr id="76" name="Text 22">
            <a:extLst>
              <a:ext uri="{FF2B5EF4-FFF2-40B4-BE49-F238E27FC236}">
                <a16:creationId xmlns:a16="http://schemas.microsoft.com/office/drawing/2014/main" id="{33B1BE18-13A2-F7A0-36A2-21A29B316936}"/>
              </a:ext>
            </a:extLst>
          </p:cNvPr>
          <p:cNvSpPr/>
          <p:nvPr/>
        </p:nvSpPr>
        <p:spPr>
          <a:xfrm>
            <a:off x="3848844" y="1329392"/>
            <a:ext cx="132169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000">
                <a:solidFill>
                  <a:srgbClr val="6B6B6B"/>
                </a:solidFill>
                <a:latin typeface="Calibri"/>
                <a:ea typeface="Calibri"/>
                <a:cs typeface="Calibri"/>
              </a:rPr>
              <a:t>Achiever self</a:t>
            </a:r>
            <a:endParaRPr lang="en-US" sz="1000"/>
          </a:p>
        </p:txBody>
      </p:sp>
      <p:sp>
        <p:nvSpPr>
          <p:cNvPr id="78" name="Text 25">
            <a:extLst>
              <a:ext uri="{FF2B5EF4-FFF2-40B4-BE49-F238E27FC236}">
                <a16:creationId xmlns:a16="http://schemas.microsoft.com/office/drawing/2014/main" id="{D73B93BB-D723-8CE0-D944-4E98E21528ED}"/>
              </a:ext>
            </a:extLst>
          </p:cNvPr>
          <p:cNvSpPr/>
          <p:nvPr/>
        </p:nvSpPr>
        <p:spPr>
          <a:xfrm>
            <a:off x="4188677" y="4172229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300" b="1">
                <a:solidFill>
                  <a:srgbClr val="00B0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Green</a:t>
            </a:r>
            <a:endParaRPr lang="en-US" sz="1300">
              <a:solidFill>
                <a:srgbClr val="00B050"/>
              </a:solidFill>
            </a:endParaRPr>
          </a:p>
        </p:txBody>
      </p:sp>
      <p:sp>
        <p:nvSpPr>
          <p:cNvPr id="80" name="Text 26">
            <a:extLst>
              <a:ext uri="{FF2B5EF4-FFF2-40B4-BE49-F238E27FC236}">
                <a16:creationId xmlns:a16="http://schemas.microsoft.com/office/drawing/2014/main" id="{05EADE27-2FB6-2355-F9AB-12693B2CAAA7}"/>
              </a:ext>
            </a:extLst>
          </p:cNvPr>
          <p:cNvSpPr/>
          <p:nvPr/>
        </p:nvSpPr>
        <p:spPr>
          <a:xfrm>
            <a:off x="4188677" y="4270527"/>
            <a:ext cx="8686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000">
                <a:solidFill>
                  <a:srgbClr val="6B6B6B"/>
                </a:solidFill>
                <a:latin typeface="Calibri"/>
                <a:ea typeface="Calibri"/>
                <a:cs typeface="Calibri"/>
              </a:rPr>
              <a:t>Sensitive Self</a:t>
            </a:r>
            <a:endParaRPr lang="en-US" sz="1000"/>
          </a:p>
        </p:txBody>
      </p:sp>
      <p:sp>
        <p:nvSpPr>
          <p:cNvPr id="82" name="Text 29">
            <a:extLst>
              <a:ext uri="{FF2B5EF4-FFF2-40B4-BE49-F238E27FC236}">
                <a16:creationId xmlns:a16="http://schemas.microsoft.com/office/drawing/2014/main" id="{A476A3AD-CCD1-50EF-D521-D18CA02AB425}"/>
              </a:ext>
            </a:extLst>
          </p:cNvPr>
          <p:cNvSpPr/>
          <p:nvPr/>
        </p:nvSpPr>
        <p:spPr>
          <a:xfrm>
            <a:off x="6068773" y="1182308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300" b="1">
                <a:solidFill>
                  <a:srgbClr val="FFEE00"/>
                </a:solidFill>
                <a:latin typeface="Calibri"/>
                <a:ea typeface="Calibri"/>
                <a:cs typeface="Calibri"/>
              </a:rPr>
              <a:t>Yellow</a:t>
            </a:r>
            <a:endParaRPr lang="en-US" sz="1300">
              <a:solidFill>
                <a:srgbClr val="FFEE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84" name="Text 30">
            <a:extLst>
              <a:ext uri="{FF2B5EF4-FFF2-40B4-BE49-F238E27FC236}">
                <a16:creationId xmlns:a16="http://schemas.microsoft.com/office/drawing/2014/main" id="{DE712F49-256E-B2AF-CED2-A7E4E14F2276}"/>
              </a:ext>
            </a:extLst>
          </p:cNvPr>
          <p:cNvSpPr/>
          <p:nvPr/>
        </p:nvSpPr>
        <p:spPr>
          <a:xfrm>
            <a:off x="6068773" y="1280606"/>
            <a:ext cx="8686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en-US" sz="100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Integral self</a:t>
            </a:r>
            <a:endParaRPr lang="en-US" sz="1000"/>
          </a:p>
        </p:txBody>
      </p:sp>
      <p:sp>
        <p:nvSpPr>
          <p:cNvPr id="86" name="Text 33">
            <a:extLst>
              <a:ext uri="{FF2B5EF4-FFF2-40B4-BE49-F238E27FC236}">
                <a16:creationId xmlns:a16="http://schemas.microsoft.com/office/drawing/2014/main" id="{1AE462C8-40FE-31AE-0E4E-6B3C309F8E73}"/>
              </a:ext>
            </a:extLst>
          </p:cNvPr>
          <p:cNvSpPr/>
          <p:nvPr/>
        </p:nvSpPr>
        <p:spPr>
          <a:xfrm>
            <a:off x="5404997" y="4339497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300" b="1">
                <a:solidFill>
                  <a:srgbClr val="51D4CF"/>
                </a:solidFill>
                <a:latin typeface="Calibri"/>
                <a:ea typeface="Calibri"/>
                <a:cs typeface="Calibri"/>
              </a:rPr>
              <a:t>Turquoise</a:t>
            </a:r>
            <a:endParaRPr lang="en-US" sz="1300">
              <a:solidFill>
                <a:srgbClr val="51D4C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88" name="Text 34">
            <a:extLst>
              <a:ext uri="{FF2B5EF4-FFF2-40B4-BE49-F238E27FC236}">
                <a16:creationId xmlns:a16="http://schemas.microsoft.com/office/drawing/2014/main" id="{E3B6000C-682B-3A8C-EAFB-AE1EFF1AD340}"/>
              </a:ext>
            </a:extLst>
          </p:cNvPr>
          <p:cNvSpPr/>
          <p:nvPr/>
        </p:nvSpPr>
        <p:spPr>
          <a:xfrm>
            <a:off x="5404997" y="4437795"/>
            <a:ext cx="8686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000">
                <a:solidFill>
                  <a:srgbClr val="6B6B6B"/>
                </a:solidFill>
                <a:latin typeface="Calibri"/>
                <a:ea typeface="Calibri"/>
                <a:cs typeface="Calibri"/>
              </a:rPr>
              <a:t>Holistic Self</a:t>
            </a:r>
            <a:endParaRPr lang="en-US" sz="1000"/>
          </a:p>
        </p:txBody>
      </p:sp>
      <p:sp>
        <p:nvSpPr>
          <p:cNvPr id="90" name="Arco 89">
            <a:extLst>
              <a:ext uri="{FF2B5EF4-FFF2-40B4-BE49-F238E27FC236}">
                <a16:creationId xmlns:a16="http://schemas.microsoft.com/office/drawing/2014/main" id="{DFF2999E-C7D0-8745-4ED2-1814909D2EC6}"/>
              </a:ext>
            </a:extLst>
          </p:cNvPr>
          <p:cNvSpPr/>
          <p:nvPr/>
        </p:nvSpPr>
        <p:spPr>
          <a:xfrm>
            <a:off x="4507533" y="1939266"/>
            <a:ext cx="900332" cy="4509115"/>
          </a:xfrm>
          <a:prstGeom prst="arc">
            <a:avLst/>
          </a:prstGeom>
          <a:ln w="127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2" name="CaixaDeTexto 91">
            <a:extLst>
              <a:ext uri="{FF2B5EF4-FFF2-40B4-BE49-F238E27FC236}">
                <a16:creationId xmlns:a16="http://schemas.microsoft.com/office/drawing/2014/main" id="{6F178CE3-5848-CE6C-3C28-AFF9C2B85BD1}"/>
              </a:ext>
            </a:extLst>
          </p:cNvPr>
          <p:cNvSpPr txBox="1"/>
          <p:nvPr/>
        </p:nvSpPr>
        <p:spPr>
          <a:xfrm>
            <a:off x="474085" y="1930555"/>
            <a:ext cx="2743199" cy="36576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pt-BR"/>
          </a:p>
        </p:txBody>
      </p:sp>
      <p:sp>
        <p:nvSpPr>
          <p:cNvPr id="94" name="CaixaDeTexto 93">
            <a:extLst>
              <a:ext uri="{FF2B5EF4-FFF2-40B4-BE49-F238E27FC236}">
                <a16:creationId xmlns:a16="http://schemas.microsoft.com/office/drawing/2014/main" id="{7D404DFA-28D0-88BE-D0C3-1F469F1FB144}"/>
              </a:ext>
            </a:extLst>
          </p:cNvPr>
          <p:cNvSpPr txBox="1"/>
          <p:nvPr/>
        </p:nvSpPr>
        <p:spPr>
          <a:xfrm rot="5040000">
            <a:off x="4539686" y="3036015"/>
            <a:ext cx="1272632" cy="21544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sz="800" b="1" dirty="0" err="1">
                <a:latin typeface="Montserrat"/>
                <a:ea typeface="Calibri"/>
                <a:cs typeface="Calibri"/>
              </a:rPr>
              <a:t>First</a:t>
            </a:r>
            <a:r>
              <a:rPr lang="pt-BR" sz="800" b="1" dirty="0">
                <a:latin typeface="Montserrat"/>
                <a:ea typeface="Calibri"/>
                <a:cs typeface="Calibri"/>
              </a:rPr>
              <a:t> tier </a:t>
            </a:r>
            <a:r>
              <a:rPr lang="pt-BR" sz="800" b="1" dirty="0" err="1">
                <a:latin typeface="Montserrat"/>
                <a:ea typeface="Calibri"/>
                <a:cs typeface="Calibri"/>
              </a:rPr>
              <a:t>of</a:t>
            </a:r>
            <a:r>
              <a:rPr lang="pt-BR" sz="800" b="1" dirty="0">
                <a:latin typeface="Montserrat"/>
                <a:ea typeface="Calibri"/>
                <a:cs typeface="Calibri"/>
              </a:rPr>
              <a:t> Memes</a:t>
            </a:r>
            <a:endParaRPr lang="pt-BR" sz="800" b="1">
              <a:latin typeface="Montserrat"/>
              <a:ea typeface="Calibri"/>
              <a:cs typeface="Calibri"/>
            </a:endParaRPr>
          </a:p>
        </p:txBody>
      </p:sp>
      <p:sp>
        <p:nvSpPr>
          <p:cNvPr id="96" name="CaixaDeTexto 95">
            <a:extLst>
              <a:ext uri="{FF2B5EF4-FFF2-40B4-BE49-F238E27FC236}">
                <a16:creationId xmlns:a16="http://schemas.microsoft.com/office/drawing/2014/main" id="{EEFD424A-353C-9D40-2A02-E9219546A459}"/>
              </a:ext>
            </a:extLst>
          </p:cNvPr>
          <p:cNvSpPr txBox="1"/>
          <p:nvPr/>
        </p:nvSpPr>
        <p:spPr>
          <a:xfrm rot="5040000">
            <a:off x="4690947" y="2882976"/>
            <a:ext cx="1579290" cy="21544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sz="800" b="1" dirty="0" err="1">
                <a:latin typeface="Montserrat"/>
                <a:ea typeface="Calibri"/>
                <a:cs typeface="Calibri"/>
              </a:rPr>
              <a:t>Second</a:t>
            </a:r>
            <a:r>
              <a:rPr lang="pt-BR" sz="800" b="1" dirty="0">
                <a:latin typeface="Montserrat"/>
                <a:ea typeface="Calibri"/>
                <a:cs typeface="Calibri"/>
              </a:rPr>
              <a:t> </a:t>
            </a:r>
            <a:r>
              <a:rPr lang="pt-BR" sz="800" b="1" dirty="0" err="1">
                <a:latin typeface="Montserrat"/>
                <a:ea typeface="Calibri"/>
                <a:cs typeface="Calibri"/>
              </a:rPr>
              <a:t>tier</a:t>
            </a:r>
            <a:r>
              <a:rPr lang="pt-BR" sz="800" b="1" dirty="0">
                <a:latin typeface="Montserrat"/>
                <a:ea typeface="Calibri"/>
                <a:cs typeface="Calibri"/>
              </a:rPr>
              <a:t> </a:t>
            </a:r>
            <a:r>
              <a:rPr lang="pt-BR" sz="800" b="1" dirty="0" err="1">
                <a:latin typeface="Montserrat"/>
                <a:ea typeface="Calibri"/>
                <a:cs typeface="Calibri"/>
              </a:rPr>
              <a:t>of</a:t>
            </a:r>
            <a:r>
              <a:rPr lang="pt-BR" sz="800" b="1" dirty="0">
                <a:latin typeface="Montserrat"/>
                <a:ea typeface="Calibri"/>
                <a:cs typeface="Calibri"/>
              </a:rPr>
              <a:t> Memes</a:t>
            </a:r>
            <a:endParaRPr lang="pt-BR" sz="800" b="1">
              <a:latin typeface="Montserrat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6026854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2"/>
          <p:cNvSpPr/>
          <p:nvPr/>
        </p:nvSpPr>
        <p:spPr>
          <a:xfrm>
            <a:off x="457200" y="685800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>
                <a:solidFill>
                  <a:srgbClr val="E8A050"/>
                </a:solidFill>
                <a:latin typeface="Montserrat"/>
                <a:ea typeface="Trebuchet MS" pitchFamily="34" charset="-122"/>
                <a:cs typeface="Trebuchet MS" pitchFamily="34" charset="-120"/>
              </a:rPr>
              <a:t>Orange — Achiever Self</a:t>
            </a:r>
            <a:endParaRPr lang="en-US" sz="3200">
              <a:latin typeface="Montserrat"/>
            </a:endParaRPr>
          </a:p>
        </p:txBody>
      </p:sp>
      <p:sp>
        <p:nvSpPr>
          <p:cNvPr id="5" name="Text 3"/>
          <p:cNvSpPr/>
          <p:nvPr/>
        </p:nvSpPr>
        <p:spPr>
          <a:xfrm>
            <a:off x="457200" y="1234440"/>
            <a:ext cx="82296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i="1">
                <a:solidFill>
                  <a:srgbClr val="6B6B6B"/>
                </a:solidFill>
                <a:latin typeface="futura"/>
                <a:ea typeface="Calibri" pitchFamily="34" charset="-122"/>
                <a:cs typeface="Calibri" pitchFamily="34" charset="-120"/>
              </a:rPr>
              <a:t>Achievement, autonomy, success and innovation</a:t>
            </a:r>
            <a:endParaRPr lang="en-US" sz="1400">
              <a:latin typeface="futura"/>
            </a:endParaRPr>
          </a:p>
        </p:txBody>
      </p:sp>
      <p:sp>
        <p:nvSpPr>
          <p:cNvPr id="6" name="Shape 4"/>
          <p:cNvSpPr/>
          <p:nvPr/>
        </p:nvSpPr>
        <p:spPr>
          <a:xfrm>
            <a:off x="365760" y="1737360"/>
            <a:ext cx="1920240" cy="274320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12700">
            <a:solidFill>
              <a:srgbClr val="EBEBEB"/>
            </a:solidFill>
            <a:prstDash val="solid"/>
          </a:ln>
          <a:effectLst>
            <a:outerShdw blurRad="101600" dist="25400" dir="8100000" algn="bl" rotWithShape="0">
              <a:srgbClr val="000000">
                <a:alpha val="7000"/>
              </a:srgbClr>
            </a:outerShdw>
          </a:effectLst>
        </p:spPr>
        <p:txBody>
          <a:bodyPr/>
          <a:lstStyle/>
          <a:p>
            <a:endParaRPr lang="en-NL"/>
          </a:p>
        </p:txBody>
      </p:sp>
      <p:sp>
        <p:nvSpPr>
          <p:cNvPr id="7" name="Text 5"/>
          <p:cNvSpPr/>
          <p:nvPr/>
        </p:nvSpPr>
        <p:spPr>
          <a:xfrm>
            <a:off x="502920" y="2658172"/>
            <a:ext cx="1645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>
                <a:solidFill>
                  <a:srgbClr val="000000"/>
                </a:solidFill>
                <a:latin typeface="Montserrat"/>
                <a:ea typeface="Calibri"/>
                <a:cs typeface="Calibri"/>
              </a:rPr>
              <a:t>Core Drive</a:t>
            </a:r>
            <a:endParaRPr lang="en-US" sz="1400">
              <a:solidFill>
                <a:srgbClr val="000000"/>
              </a:solidFill>
              <a:latin typeface="Montserrat"/>
              <a:ea typeface="Calibri"/>
              <a:cs typeface="Calibri"/>
            </a:endParaRPr>
          </a:p>
        </p:txBody>
      </p:sp>
      <p:sp>
        <p:nvSpPr>
          <p:cNvPr id="8" name="Shape 6"/>
          <p:cNvSpPr/>
          <p:nvPr/>
        </p:nvSpPr>
        <p:spPr>
          <a:xfrm>
            <a:off x="530352" y="3041717"/>
            <a:ext cx="128016" cy="128016"/>
          </a:xfrm>
          <a:prstGeom prst="ellipse">
            <a:avLst/>
          </a:prstGeom>
          <a:solidFill>
            <a:srgbClr val="E8A050"/>
          </a:solidFill>
          <a:ln w="12700">
            <a:solidFill>
              <a:srgbClr val="E8A050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NL" sz="1000"/>
          </a:p>
        </p:txBody>
      </p:sp>
      <p:sp>
        <p:nvSpPr>
          <p:cNvPr id="9" name="Text 7"/>
          <p:cNvSpPr/>
          <p:nvPr/>
        </p:nvSpPr>
        <p:spPr>
          <a:xfrm>
            <a:off x="713232" y="3067032"/>
            <a:ext cx="1463040" cy="2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5000"/>
              </a:lnSpc>
              <a:buNone/>
            </a:pPr>
            <a:r>
              <a:rPr lang="en-US" sz="1000">
                <a:solidFill>
                  <a:srgbClr val="3D3D3D"/>
                </a:solidFill>
                <a:latin typeface="Montserrat"/>
                <a:ea typeface="Calibri" pitchFamily="34" charset="-122"/>
                <a:cs typeface="Calibri" pitchFamily="34" charset="-120"/>
              </a:rPr>
              <a:t>To achieve, improve and win</a:t>
            </a:r>
            <a:endParaRPr lang="en-US" sz="1000">
              <a:latin typeface="Montserrat"/>
            </a:endParaRPr>
          </a:p>
        </p:txBody>
      </p:sp>
      <p:sp>
        <p:nvSpPr>
          <p:cNvPr id="10" name="Shape 8"/>
          <p:cNvSpPr/>
          <p:nvPr/>
        </p:nvSpPr>
        <p:spPr>
          <a:xfrm>
            <a:off x="530352" y="3448682"/>
            <a:ext cx="128016" cy="128016"/>
          </a:xfrm>
          <a:prstGeom prst="ellipse">
            <a:avLst/>
          </a:prstGeom>
          <a:solidFill>
            <a:srgbClr val="E8A050"/>
          </a:solidFill>
          <a:ln w="12700">
            <a:solidFill>
              <a:srgbClr val="E8A050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NL" sz="1000"/>
          </a:p>
        </p:txBody>
      </p:sp>
      <p:sp>
        <p:nvSpPr>
          <p:cNvPr id="11" name="Text 9"/>
          <p:cNvSpPr/>
          <p:nvPr/>
        </p:nvSpPr>
        <p:spPr>
          <a:xfrm>
            <a:off x="713232" y="3430450"/>
            <a:ext cx="1435162" cy="2811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5000"/>
              </a:lnSpc>
              <a:buNone/>
            </a:pPr>
            <a:r>
              <a:rPr lang="en-US" sz="1000" dirty="0">
                <a:solidFill>
                  <a:srgbClr val="3D3D3D"/>
                </a:solidFill>
                <a:latin typeface="Montserrat"/>
                <a:ea typeface="Calibri" pitchFamily="34" charset="-122"/>
                <a:cs typeface="Calibri" pitchFamily="34" charset="-120"/>
              </a:rPr>
              <a:t>Freedom to pursue results</a:t>
            </a:r>
            <a:endParaRPr lang="en-US" sz="1000" dirty="0">
              <a:latin typeface="Montserrat"/>
            </a:endParaRPr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B8E01473-05B0-3866-90EE-E104FC6E0FAD}"/>
              </a:ext>
            </a:extLst>
          </p:cNvPr>
          <p:cNvGrpSpPr/>
          <p:nvPr/>
        </p:nvGrpSpPr>
        <p:grpSpPr>
          <a:xfrm>
            <a:off x="530352" y="3796824"/>
            <a:ext cx="1633632" cy="298462"/>
            <a:chOff x="530352" y="3760248"/>
            <a:chExt cx="1633632" cy="298462"/>
          </a:xfrm>
        </p:grpSpPr>
        <p:sp>
          <p:nvSpPr>
            <p:cNvPr id="12" name="Shape 10"/>
            <p:cNvSpPr/>
            <p:nvPr/>
          </p:nvSpPr>
          <p:spPr>
            <a:xfrm>
              <a:off x="530352" y="3760248"/>
              <a:ext cx="128016" cy="128016"/>
            </a:xfrm>
            <a:prstGeom prst="ellipse">
              <a:avLst/>
            </a:prstGeom>
            <a:solidFill>
              <a:srgbClr val="E8A050"/>
            </a:solidFill>
            <a:ln w="12700">
              <a:solidFill>
                <a:srgbClr val="E8A050">
                  <a:alpha val="0"/>
                </a:srgbClr>
              </a:solidFill>
              <a:prstDash val="solid"/>
            </a:ln>
          </p:spPr>
          <p:txBody>
            <a:bodyPr/>
            <a:lstStyle/>
            <a:p>
              <a:endParaRPr lang="en-NL" sz="1000"/>
            </a:p>
          </p:txBody>
        </p:sp>
        <p:sp>
          <p:nvSpPr>
            <p:cNvPr id="13" name="Text 11"/>
            <p:cNvSpPr/>
            <p:nvPr/>
          </p:nvSpPr>
          <p:spPr>
            <a:xfrm>
              <a:off x="728822" y="3777532"/>
              <a:ext cx="1435162" cy="28117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lnSpc>
                  <a:spcPct val="125000"/>
                </a:lnSpc>
                <a:buNone/>
              </a:pPr>
              <a:r>
                <a:rPr lang="en-US" sz="1000" dirty="0">
                  <a:solidFill>
                    <a:srgbClr val="3D3D3D"/>
                  </a:solidFill>
                  <a:latin typeface="Montserrat"/>
                  <a:ea typeface="Calibri" pitchFamily="34" charset="-122"/>
                  <a:cs typeface="Calibri" pitchFamily="34" charset="-120"/>
                </a:rPr>
                <a:t>Rational problem-solving and merit</a:t>
              </a:r>
              <a:endParaRPr lang="en-US" sz="1000" dirty="0">
                <a:latin typeface="Montserrat"/>
              </a:endParaRP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B1567700-6104-6E0A-3F37-71EC9C9CF86A}"/>
              </a:ext>
            </a:extLst>
          </p:cNvPr>
          <p:cNvGrpSpPr/>
          <p:nvPr/>
        </p:nvGrpSpPr>
        <p:grpSpPr>
          <a:xfrm>
            <a:off x="365759" y="4617720"/>
            <a:ext cx="4856453" cy="347472"/>
            <a:chOff x="365759" y="4617720"/>
            <a:chExt cx="4856453" cy="347472"/>
          </a:xfrm>
        </p:grpSpPr>
        <p:sp>
          <p:nvSpPr>
            <p:cNvPr id="38" name="Shape 36"/>
            <p:cNvSpPr/>
            <p:nvPr/>
          </p:nvSpPr>
          <p:spPr>
            <a:xfrm>
              <a:off x="365759" y="4617720"/>
              <a:ext cx="4856453" cy="347472"/>
            </a:xfrm>
            <a:prstGeom prst="round2Diag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12700">
              <a:solidFill>
                <a:srgbClr val="E8A050"/>
              </a:solidFill>
              <a:prstDash val="solid"/>
            </a:ln>
            <a:effectLst>
              <a:outerShdw blurRad="101600" dist="25400" dir="8100000" algn="bl" rotWithShape="0">
                <a:srgbClr val="000000">
                  <a:alpha val="7000"/>
                </a:srgbClr>
              </a:outerShdw>
            </a:effectLst>
          </p:spPr>
          <p:txBody>
            <a:bodyPr/>
            <a:lstStyle/>
            <a:p>
              <a:endParaRPr lang="en-NL"/>
            </a:p>
          </p:txBody>
        </p:sp>
        <p:sp>
          <p:nvSpPr>
            <p:cNvPr id="39" name="Text 37"/>
            <p:cNvSpPr/>
            <p:nvPr/>
          </p:nvSpPr>
          <p:spPr>
            <a:xfrm>
              <a:off x="502919" y="4636008"/>
              <a:ext cx="4719293" cy="310896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100" b="1" dirty="0">
                  <a:solidFill>
                    <a:srgbClr val="8B5010"/>
                  </a:solidFill>
                  <a:latin typeface="Futura"/>
                  <a:ea typeface="Calibri"/>
                  <a:cs typeface="Calibri"/>
                </a:rPr>
                <a:t>Healthy expression:</a:t>
              </a:r>
              <a:r>
                <a:rPr lang="en-US" sz="1100" dirty="0">
                  <a:solidFill>
                    <a:srgbClr val="8B5010"/>
                  </a:solidFill>
                  <a:latin typeface="futura"/>
                  <a:ea typeface="Calibri"/>
                  <a:cs typeface="Calibri"/>
                </a:rPr>
                <a:t>  purposeful achievement in service of real value.</a:t>
              </a:r>
              <a:endParaRPr lang="en-US" sz="1100" dirty="0">
                <a:latin typeface="futura"/>
                <a:ea typeface="Calibri"/>
                <a:cs typeface="Calibri"/>
              </a:endParaRP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93BD0016-125D-81AB-BDD8-2A890D89FA6B}"/>
              </a:ext>
            </a:extLst>
          </p:cNvPr>
          <p:cNvGrpSpPr/>
          <p:nvPr/>
        </p:nvGrpSpPr>
        <p:grpSpPr>
          <a:xfrm>
            <a:off x="360573" y="-115433"/>
            <a:ext cx="1691497" cy="665496"/>
            <a:chOff x="360573" y="-115433"/>
            <a:chExt cx="1691497" cy="665496"/>
          </a:xfrm>
        </p:grpSpPr>
        <p:sp>
          <p:nvSpPr>
            <p:cNvPr id="41" name="Retângulo 24">
              <a:extLst>
                <a:ext uri="{FF2B5EF4-FFF2-40B4-BE49-F238E27FC236}">
                  <a16:creationId xmlns:a16="http://schemas.microsoft.com/office/drawing/2014/main" id="{FE23DB8E-A7A4-4882-B2DF-F6CB39B694B3}"/>
                </a:ext>
              </a:extLst>
            </p:cNvPr>
            <p:cNvSpPr/>
            <p:nvPr/>
          </p:nvSpPr>
          <p:spPr>
            <a:xfrm>
              <a:off x="360573" y="-115433"/>
              <a:ext cx="1691497" cy="665496"/>
            </a:xfrm>
            <a:prstGeom prst="roundRect">
              <a:avLst/>
            </a:prstGeom>
            <a:solidFill>
              <a:srgbClr val="DCC4D4"/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43" name="Text 1">
              <a:extLst>
                <a:ext uri="{FF2B5EF4-FFF2-40B4-BE49-F238E27FC236}">
                  <a16:creationId xmlns:a16="http://schemas.microsoft.com/office/drawing/2014/main" id="{AF2F9DD5-D071-2448-EB80-F4F621765C45}"/>
                </a:ext>
              </a:extLst>
            </p:cNvPr>
            <p:cNvSpPr/>
            <p:nvPr/>
          </p:nvSpPr>
          <p:spPr>
            <a:xfrm>
              <a:off x="454894" y="141200"/>
              <a:ext cx="1434324" cy="32171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algn="ctr"/>
              <a:r>
                <a:rPr lang="en-US" sz="1000" b="1" dirty="0">
                  <a:solidFill>
                    <a:srgbClr val="1A1A1A"/>
                  </a:solidFill>
                  <a:latin typeface="Calibri"/>
                  <a:ea typeface="Calibri"/>
                  <a:cs typeface="Calibri"/>
                </a:rPr>
                <a:t>03  · The Gifts and Limits of High Performers</a:t>
              </a:r>
              <a:endParaRPr lang="en-US" sz="1000" b="1" dirty="0">
                <a:solidFill>
                  <a:srgbClr val="1A1A1A"/>
                </a:solidFill>
                <a:ea typeface="Calibri"/>
                <a:cs typeface="Calibri"/>
              </a:endParaRPr>
            </a:p>
          </p:txBody>
        </p:sp>
      </p:grpSp>
      <p:sp>
        <p:nvSpPr>
          <p:cNvPr id="2" name="Fluxograma: Conector 1">
            <a:extLst>
              <a:ext uri="{FF2B5EF4-FFF2-40B4-BE49-F238E27FC236}">
                <a16:creationId xmlns:a16="http://schemas.microsoft.com/office/drawing/2014/main" id="{C693CE54-90E0-EBF4-26A7-D573803D0AEC}"/>
              </a:ext>
            </a:extLst>
          </p:cNvPr>
          <p:cNvSpPr/>
          <p:nvPr/>
        </p:nvSpPr>
        <p:spPr>
          <a:xfrm>
            <a:off x="1019598" y="1974587"/>
            <a:ext cx="610528" cy="596589"/>
          </a:xfrm>
          <a:prstGeom prst="flowChartConnector">
            <a:avLst/>
          </a:prstGeom>
          <a:solidFill>
            <a:schemeClr val="accent2"/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rgbClr val="F4B183"/>
              </a:solidFill>
            </a:endParaRPr>
          </a:p>
        </p:txBody>
      </p:sp>
      <p:grpSp>
        <p:nvGrpSpPr>
          <p:cNvPr id="53" name="Group 52">
            <a:extLst>
              <a:ext uri="{FF2B5EF4-FFF2-40B4-BE49-F238E27FC236}">
                <a16:creationId xmlns:a16="http://schemas.microsoft.com/office/drawing/2014/main" id="{6DA4F9DA-DF4D-131E-3F6F-B6A5AC747767}"/>
              </a:ext>
            </a:extLst>
          </p:cNvPr>
          <p:cNvGrpSpPr/>
          <p:nvPr/>
        </p:nvGrpSpPr>
        <p:grpSpPr>
          <a:xfrm>
            <a:off x="6675120" y="1737360"/>
            <a:ext cx="1920240" cy="2743200"/>
            <a:chOff x="6675120" y="1737360"/>
            <a:chExt cx="1920240" cy="2743200"/>
          </a:xfrm>
        </p:grpSpPr>
        <p:sp>
          <p:nvSpPr>
            <p:cNvPr id="30" name="Shape 28"/>
            <p:cNvSpPr/>
            <p:nvPr/>
          </p:nvSpPr>
          <p:spPr>
            <a:xfrm>
              <a:off x="6675120" y="1737360"/>
              <a:ext cx="1920240" cy="2743200"/>
            </a:xfrm>
            <a:prstGeom prst="round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12700">
              <a:solidFill>
                <a:srgbClr val="EBEBEB"/>
              </a:solidFill>
              <a:prstDash val="solid"/>
            </a:ln>
            <a:effectLst>
              <a:outerShdw blurRad="101600" dist="25400" dir="8100000" algn="bl" rotWithShape="0">
                <a:srgbClr val="000000">
                  <a:alpha val="7000"/>
                </a:srgbClr>
              </a:outerShdw>
            </a:effectLst>
          </p:spPr>
          <p:txBody>
            <a:bodyPr/>
            <a:lstStyle/>
            <a:p>
              <a:endParaRPr lang="en-NL"/>
            </a:p>
          </p:txBody>
        </p:sp>
        <p:sp>
          <p:nvSpPr>
            <p:cNvPr id="31" name="Text 29"/>
            <p:cNvSpPr/>
            <p:nvPr/>
          </p:nvSpPr>
          <p:spPr>
            <a:xfrm>
              <a:off x="6805310" y="2644233"/>
              <a:ext cx="1645920" cy="41148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400" b="1" dirty="0">
                  <a:solidFill>
                    <a:srgbClr val="000000"/>
                  </a:solidFill>
                  <a:latin typeface="Montserrat"/>
                  <a:ea typeface="Calibri" pitchFamily="34" charset="-122"/>
                  <a:cs typeface="Calibri" pitchFamily="34" charset="-120"/>
                </a:rPr>
                <a:t>Workplace</a:t>
              </a:r>
              <a:endParaRPr lang="en-US" sz="1400" dirty="0">
                <a:solidFill>
                  <a:srgbClr val="000000"/>
                </a:solidFill>
                <a:latin typeface="Montserrat"/>
              </a:endParaRPr>
            </a:p>
          </p:txBody>
        </p:sp>
        <p:sp>
          <p:nvSpPr>
            <p:cNvPr id="32" name="Shape 30"/>
            <p:cNvSpPr/>
            <p:nvPr/>
          </p:nvSpPr>
          <p:spPr>
            <a:xfrm>
              <a:off x="6839712" y="3048353"/>
              <a:ext cx="128016" cy="128016"/>
            </a:xfrm>
            <a:prstGeom prst="ellipse">
              <a:avLst/>
            </a:prstGeom>
            <a:solidFill>
              <a:srgbClr val="E8A050"/>
            </a:solidFill>
            <a:ln w="12700">
              <a:solidFill>
                <a:srgbClr val="E8A050">
                  <a:alpha val="0"/>
                </a:srgbClr>
              </a:solidFill>
              <a:prstDash val="solid"/>
            </a:ln>
          </p:spPr>
          <p:txBody>
            <a:bodyPr/>
            <a:lstStyle/>
            <a:p>
              <a:endParaRPr lang="en-NL" sz="1000"/>
            </a:p>
          </p:txBody>
        </p:sp>
        <p:sp>
          <p:nvSpPr>
            <p:cNvPr id="33" name="Text 31"/>
            <p:cNvSpPr/>
            <p:nvPr/>
          </p:nvSpPr>
          <p:spPr>
            <a:xfrm>
              <a:off x="7022592" y="2900711"/>
              <a:ext cx="1463040" cy="56692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lnSpc>
                  <a:spcPct val="125000"/>
                </a:lnSpc>
                <a:buNone/>
              </a:pPr>
              <a:r>
                <a:rPr lang="en-US" sz="1000" dirty="0">
                  <a:solidFill>
                    <a:srgbClr val="3D3D3D"/>
                  </a:solidFill>
                  <a:latin typeface="Montserrat"/>
                  <a:ea typeface="Calibri" pitchFamily="34" charset="-122"/>
                  <a:cs typeface="Calibri" pitchFamily="34" charset="-120"/>
                </a:rPr>
                <a:t>Thrives on challenge and opportunity</a:t>
              </a:r>
              <a:endParaRPr lang="en-US" sz="1000" dirty="0">
                <a:latin typeface="Montserrat"/>
              </a:endParaRPr>
            </a:p>
          </p:txBody>
        </p:sp>
        <p:sp>
          <p:nvSpPr>
            <p:cNvPr id="34" name="Shape 32"/>
            <p:cNvSpPr/>
            <p:nvPr/>
          </p:nvSpPr>
          <p:spPr>
            <a:xfrm>
              <a:off x="6839712" y="3445783"/>
              <a:ext cx="128016" cy="128016"/>
            </a:xfrm>
            <a:prstGeom prst="ellipse">
              <a:avLst/>
            </a:prstGeom>
            <a:solidFill>
              <a:srgbClr val="E8A050"/>
            </a:solidFill>
            <a:ln w="12700">
              <a:solidFill>
                <a:srgbClr val="E8A050">
                  <a:alpha val="0"/>
                </a:srgbClr>
              </a:solidFill>
              <a:prstDash val="solid"/>
            </a:ln>
          </p:spPr>
          <p:txBody>
            <a:bodyPr/>
            <a:lstStyle/>
            <a:p>
              <a:endParaRPr lang="en-NL" sz="1000"/>
            </a:p>
          </p:txBody>
        </p:sp>
        <p:sp>
          <p:nvSpPr>
            <p:cNvPr id="35" name="Text 33"/>
            <p:cNvSpPr/>
            <p:nvPr/>
          </p:nvSpPr>
          <p:spPr>
            <a:xfrm>
              <a:off x="7022592" y="3359974"/>
              <a:ext cx="1463040" cy="43685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lnSpc>
                  <a:spcPct val="125000"/>
                </a:lnSpc>
                <a:buNone/>
              </a:pPr>
              <a:r>
                <a:rPr lang="en-US" sz="1000" dirty="0">
                  <a:solidFill>
                    <a:srgbClr val="3D3D3D"/>
                  </a:solidFill>
                  <a:latin typeface="Montserrat"/>
                  <a:ea typeface="Calibri" pitchFamily="34" charset="-122"/>
                  <a:cs typeface="Calibri" pitchFamily="34" charset="-120"/>
                </a:rPr>
                <a:t>Values autonomy, targets &amp; recognition</a:t>
              </a:r>
              <a:endParaRPr lang="en-US" sz="1000" dirty="0">
                <a:latin typeface="Montserrat"/>
              </a:endParaRPr>
            </a:p>
          </p:txBody>
        </p:sp>
        <p:sp>
          <p:nvSpPr>
            <p:cNvPr id="36" name="Shape 34"/>
            <p:cNvSpPr/>
            <p:nvPr/>
          </p:nvSpPr>
          <p:spPr>
            <a:xfrm>
              <a:off x="6839712" y="3858879"/>
              <a:ext cx="128016" cy="128016"/>
            </a:xfrm>
            <a:prstGeom prst="ellipse">
              <a:avLst/>
            </a:prstGeom>
            <a:solidFill>
              <a:srgbClr val="E8A050"/>
            </a:solidFill>
            <a:ln w="12700">
              <a:solidFill>
                <a:srgbClr val="E8A050">
                  <a:alpha val="0"/>
                </a:srgbClr>
              </a:solidFill>
              <a:prstDash val="solid"/>
            </a:ln>
          </p:spPr>
          <p:txBody>
            <a:bodyPr/>
            <a:lstStyle/>
            <a:p>
              <a:endParaRPr lang="en-NL" sz="1000"/>
            </a:p>
          </p:txBody>
        </p:sp>
        <p:sp>
          <p:nvSpPr>
            <p:cNvPr id="37" name="Text 35"/>
            <p:cNvSpPr/>
            <p:nvPr/>
          </p:nvSpPr>
          <p:spPr>
            <a:xfrm>
              <a:off x="7022592" y="3807472"/>
              <a:ext cx="1463040" cy="56692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lnSpc>
                  <a:spcPct val="125000"/>
                </a:lnSpc>
                <a:buNone/>
              </a:pPr>
              <a:r>
                <a:rPr lang="en-US" sz="1000" dirty="0">
                  <a:solidFill>
                    <a:srgbClr val="3D3D3D"/>
                  </a:solidFill>
                  <a:latin typeface="Montserrat"/>
                  <a:ea typeface="Calibri" pitchFamily="34" charset="-122"/>
                  <a:cs typeface="Calibri" pitchFamily="34" charset="-120"/>
                </a:rPr>
                <a:t>Drives progress, productivity and measurable impact</a:t>
              </a:r>
              <a:endParaRPr lang="en-US" sz="1000" dirty="0">
                <a:latin typeface="Montserrat"/>
              </a:endParaRPr>
            </a:p>
          </p:txBody>
        </p:sp>
        <p:sp>
          <p:nvSpPr>
            <p:cNvPr id="44" name="Fluxograma: Conector 43">
              <a:extLst>
                <a:ext uri="{FF2B5EF4-FFF2-40B4-BE49-F238E27FC236}">
                  <a16:creationId xmlns:a16="http://schemas.microsoft.com/office/drawing/2014/main" id="{CC335907-AB9F-409E-B688-F30C08E8D294}"/>
                </a:ext>
              </a:extLst>
            </p:cNvPr>
            <p:cNvSpPr/>
            <p:nvPr/>
          </p:nvSpPr>
          <p:spPr>
            <a:xfrm>
              <a:off x="7327005" y="1953677"/>
              <a:ext cx="610528" cy="596589"/>
            </a:xfrm>
            <a:prstGeom prst="flowChartConnector">
              <a:avLst/>
            </a:prstGeom>
            <a:solidFill>
              <a:schemeClr val="accent2"/>
            </a:solidFill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rgbClr val="F4B183"/>
                </a:solidFill>
              </a:endParaRPr>
            </a:p>
          </p:txBody>
        </p:sp>
        <p:pic>
          <p:nvPicPr>
            <p:cNvPr id="40" name="Gráfico 39" descr="Maleta com preenchimento sólido">
              <a:extLst>
                <a:ext uri="{FF2B5EF4-FFF2-40B4-BE49-F238E27FC236}">
                  <a16:creationId xmlns:a16="http://schemas.microsoft.com/office/drawing/2014/main" id="{6781209D-5291-90E7-0819-3422DCBD8625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7452360" y="2068830"/>
              <a:ext cx="358140" cy="358140"/>
            </a:xfrm>
            <a:prstGeom prst="rect">
              <a:avLst/>
            </a:prstGeom>
          </p:spPr>
        </p:pic>
      </p:grpSp>
      <p:pic>
        <p:nvPicPr>
          <p:cNvPr id="45" name="Gráfico 44" descr="Na mosca com preenchimento sólido">
            <a:extLst>
              <a:ext uri="{FF2B5EF4-FFF2-40B4-BE49-F238E27FC236}">
                <a16:creationId xmlns:a16="http://schemas.microsoft.com/office/drawing/2014/main" id="{850E4AE3-7867-1C6D-8CAC-9AD05492437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48715" y="2097405"/>
            <a:ext cx="358140" cy="358140"/>
          </a:xfrm>
          <a:prstGeom prst="rect">
            <a:avLst/>
          </a:prstGeom>
        </p:spPr>
      </p:pic>
      <p:grpSp>
        <p:nvGrpSpPr>
          <p:cNvPr id="52" name="Group 51">
            <a:extLst>
              <a:ext uri="{FF2B5EF4-FFF2-40B4-BE49-F238E27FC236}">
                <a16:creationId xmlns:a16="http://schemas.microsoft.com/office/drawing/2014/main" id="{F4241E1B-759D-E134-2C71-2DFA4D4F5ED4}"/>
              </a:ext>
            </a:extLst>
          </p:cNvPr>
          <p:cNvGrpSpPr/>
          <p:nvPr/>
        </p:nvGrpSpPr>
        <p:grpSpPr>
          <a:xfrm>
            <a:off x="4572000" y="1737360"/>
            <a:ext cx="1920240" cy="2743200"/>
            <a:chOff x="4572000" y="1737360"/>
            <a:chExt cx="1920240" cy="2743200"/>
          </a:xfrm>
        </p:grpSpPr>
        <p:sp>
          <p:nvSpPr>
            <p:cNvPr id="22" name="Shape 20"/>
            <p:cNvSpPr/>
            <p:nvPr/>
          </p:nvSpPr>
          <p:spPr>
            <a:xfrm>
              <a:off x="4572000" y="1737360"/>
              <a:ext cx="1920240" cy="2743200"/>
            </a:xfrm>
            <a:prstGeom prst="round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12700">
              <a:solidFill>
                <a:srgbClr val="EBEBEB"/>
              </a:solidFill>
              <a:prstDash val="solid"/>
            </a:ln>
            <a:effectLst>
              <a:outerShdw blurRad="101600" dist="25400" dir="8100000" algn="bl" rotWithShape="0">
                <a:srgbClr val="000000">
                  <a:alpha val="7000"/>
                </a:srgbClr>
              </a:outerShdw>
            </a:effectLst>
          </p:spPr>
          <p:txBody>
            <a:bodyPr/>
            <a:lstStyle/>
            <a:p>
              <a:endParaRPr lang="en-NL"/>
            </a:p>
          </p:txBody>
        </p:sp>
        <p:sp>
          <p:nvSpPr>
            <p:cNvPr id="23" name="Text 21"/>
            <p:cNvSpPr/>
            <p:nvPr/>
          </p:nvSpPr>
          <p:spPr>
            <a:xfrm>
              <a:off x="4709160" y="2644233"/>
              <a:ext cx="1645920" cy="41148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400" b="1">
                  <a:solidFill>
                    <a:srgbClr val="000000"/>
                  </a:solidFill>
                  <a:latin typeface="Montserrat"/>
                  <a:ea typeface="Calibri" pitchFamily="34" charset="-122"/>
                  <a:cs typeface="Calibri" pitchFamily="34" charset="-120"/>
                </a:rPr>
                <a:t>Watch-outs</a:t>
              </a:r>
              <a:endParaRPr lang="en-US" sz="1400">
                <a:solidFill>
                  <a:srgbClr val="000000"/>
                </a:solidFill>
                <a:latin typeface="Montserrat"/>
              </a:endParaRPr>
            </a:p>
          </p:txBody>
        </p:sp>
        <p:sp>
          <p:nvSpPr>
            <p:cNvPr id="24" name="Shape 22"/>
            <p:cNvSpPr/>
            <p:nvPr/>
          </p:nvSpPr>
          <p:spPr>
            <a:xfrm>
              <a:off x="4754880" y="3060953"/>
              <a:ext cx="128016" cy="128016"/>
            </a:xfrm>
            <a:prstGeom prst="ellipse">
              <a:avLst/>
            </a:prstGeom>
            <a:solidFill>
              <a:srgbClr val="E8A050"/>
            </a:solidFill>
            <a:ln w="12700">
              <a:solidFill>
                <a:srgbClr val="E8A050">
                  <a:alpha val="0"/>
                </a:srgbClr>
              </a:solidFill>
              <a:prstDash val="solid"/>
            </a:ln>
          </p:spPr>
          <p:txBody>
            <a:bodyPr/>
            <a:lstStyle/>
            <a:p>
              <a:endParaRPr lang="en-NL" sz="1000"/>
            </a:p>
          </p:txBody>
        </p:sp>
        <p:sp>
          <p:nvSpPr>
            <p:cNvPr id="25" name="Text 23"/>
            <p:cNvSpPr/>
            <p:nvPr/>
          </p:nvSpPr>
          <p:spPr>
            <a:xfrm>
              <a:off x="4919472" y="3034441"/>
              <a:ext cx="1463040" cy="309057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lnSpc>
                  <a:spcPct val="125000"/>
                </a:lnSpc>
                <a:buNone/>
              </a:pPr>
              <a:r>
                <a:rPr lang="en-US" sz="1000" dirty="0">
                  <a:solidFill>
                    <a:srgbClr val="3D3D3D"/>
                  </a:solidFill>
                  <a:latin typeface="Montserrat"/>
                  <a:ea typeface="Calibri" pitchFamily="34" charset="-122"/>
                  <a:cs typeface="Calibri" pitchFamily="34" charset="-120"/>
                </a:rPr>
                <a:t>Can become overly individualistic</a:t>
              </a:r>
              <a:endParaRPr lang="en-US" sz="1000" dirty="0">
                <a:latin typeface="Montserrat"/>
              </a:endParaRPr>
            </a:p>
          </p:txBody>
        </p:sp>
        <p:sp>
          <p:nvSpPr>
            <p:cNvPr id="26" name="Shape 24"/>
            <p:cNvSpPr/>
            <p:nvPr/>
          </p:nvSpPr>
          <p:spPr>
            <a:xfrm>
              <a:off x="4736592" y="3419633"/>
              <a:ext cx="128016" cy="128016"/>
            </a:xfrm>
            <a:prstGeom prst="ellipse">
              <a:avLst/>
            </a:prstGeom>
            <a:solidFill>
              <a:srgbClr val="E8A050"/>
            </a:solidFill>
            <a:ln w="12700">
              <a:solidFill>
                <a:srgbClr val="E8A050">
                  <a:alpha val="0"/>
                </a:srgbClr>
              </a:solidFill>
              <a:prstDash val="solid"/>
            </a:ln>
          </p:spPr>
          <p:txBody>
            <a:bodyPr/>
            <a:lstStyle/>
            <a:p>
              <a:endParaRPr lang="en-NL" sz="1000"/>
            </a:p>
          </p:txBody>
        </p:sp>
        <p:sp>
          <p:nvSpPr>
            <p:cNvPr id="27" name="Text 25"/>
            <p:cNvSpPr/>
            <p:nvPr/>
          </p:nvSpPr>
          <p:spPr>
            <a:xfrm>
              <a:off x="4919472" y="3474497"/>
              <a:ext cx="1572767" cy="364813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lnSpc>
                  <a:spcPct val="125000"/>
                </a:lnSpc>
                <a:buNone/>
              </a:pPr>
              <a:r>
                <a:rPr lang="en-US" sz="1000" dirty="0">
                  <a:solidFill>
                    <a:srgbClr val="3D3D3D"/>
                  </a:solidFill>
                  <a:latin typeface="Montserrat"/>
                  <a:ea typeface="Calibri" pitchFamily="34" charset="-122"/>
                  <a:cs typeface="Calibri" pitchFamily="34" charset="-120"/>
                </a:rPr>
                <a:t>May chase status, growth &amp; performance at any cost</a:t>
              </a:r>
              <a:endParaRPr lang="en-US" sz="1000" dirty="0">
                <a:latin typeface="Montserrat"/>
              </a:endParaRPr>
            </a:p>
          </p:txBody>
        </p:sp>
        <p:sp>
          <p:nvSpPr>
            <p:cNvPr id="28" name="Shape 26"/>
            <p:cNvSpPr/>
            <p:nvPr/>
          </p:nvSpPr>
          <p:spPr>
            <a:xfrm>
              <a:off x="4736592" y="3953776"/>
              <a:ext cx="128016" cy="128016"/>
            </a:xfrm>
            <a:prstGeom prst="ellipse">
              <a:avLst/>
            </a:prstGeom>
            <a:solidFill>
              <a:srgbClr val="E8A050"/>
            </a:solidFill>
            <a:ln w="12700">
              <a:solidFill>
                <a:srgbClr val="E8A050">
                  <a:alpha val="0"/>
                </a:srgbClr>
              </a:solidFill>
              <a:prstDash val="solid"/>
            </a:ln>
          </p:spPr>
          <p:txBody>
            <a:bodyPr/>
            <a:lstStyle/>
            <a:p>
              <a:endParaRPr lang="en-NL" sz="1000"/>
            </a:p>
          </p:txBody>
        </p:sp>
        <p:sp>
          <p:nvSpPr>
            <p:cNvPr id="29" name="Text 27"/>
            <p:cNvSpPr/>
            <p:nvPr/>
          </p:nvSpPr>
          <p:spPr>
            <a:xfrm>
              <a:off x="4912503" y="4026316"/>
              <a:ext cx="1470009" cy="329965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lnSpc>
                  <a:spcPct val="125000"/>
                </a:lnSpc>
                <a:buNone/>
              </a:pPr>
              <a:r>
                <a:rPr lang="en-US" sz="1000" dirty="0">
                  <a:solidFill>
                    <a:srgbClr val="3D3D3D"/>
                  </a:solidFill>
                  <a:latin typeface="Montserrat"/>
                  <a:ea typeface="Calibri" pitchFamily="34" charset="-122"/>
                  <a:cs typeface="Calibri" pitchFamily="34" charset="-120"/>
                </a:rPr>
                <a:t>Can neglect wellbeing, relationships &amp; purpose</a:t>
              </a:r>
              <a:endParaRPr lang="en-US" sz="1000" dirty="0">
                <a:latin typeface="Montserrat"/>
              </a:endParaRPr>
            </a:p>
          </p:txBody>
        </p:sp>
        <p:sp>
          <p:nvSpPr>
            <p:cNvPr id="42" name="Fluxograma: Conector 41">
              <a:extLst>
                <a:ext uri="{FF2B5EF4-FFF2-40B4-BE49-F238E27FC236}">
                  <a16:creationId xmlns:a16="http://schemas.microsoft.com/office/drawing/2014/main" id="{C37FCEC1-314D-75B5-E2DA-423C93541886}"/>
                </a:ext>
              </a:extLst>
            </p:cNvPr>
            <p:cNvSpPr/>
            <p:nvPr/>
          </p:nvSpPr>
          <p:spPr>
            <a:xfrm>
              <a:off x="5222213" y="1953678"/>
              <a:ext cx="610528" cy="596589"/>
            </a:xfrm>
            <a:prstGeom prst="flowChartConnector">
              <a:avLst/>
            </a:prstGeom>
            <a:solidFill>
              <a:schemeClr val="accent2"/>
            </a:solidFill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rgbClr val="F4B183"/>
                </a:solidFill>
              </a:endParaRPr>
            </a:p>
          </p:txBody>
        </p:sp>
        <p:pic>
          <p:nvPicPr>
            <p:cNvPr id="46" name="Gráfico 45" descr="Ponto de exclamação com preenchimento sólido">
              <a:extLst>
                <a:ext uri="{FF2B5EF4-FFF2-40B4-BE49-F238E27FC236}">
                  <a16:creationId xmlns:a16="http://schemas.microsoft.com/office/drawing/2014/main" id="{C5C97509-34F3-74FB-A09B-ABA8335D1E3B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5345430" y="2072640"/>
              <a:ext cx="358140" cy="358140"/>
            </a:xfrm>
            <a:prstGeom prst="rect">
              <a:avLst/>
            </a:prstGeom>
          </p:spPr>
        </p:pic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BCEC0063-ED35-BBB7-2A1E-DBBA63AB4F71}"/>
              </a:ext>
            </a:extLst>
          </p:cNvPr>
          <p:cNvGrpSpPr/>
          <p:nvPr/>
        </p:nvGrpSpPr>
        <p:grpSpPr>
          <a:xfrm>
            <a:off x="2468880" y="1737360"/>
            <a:ext cx="1920240" cy="2743200"/>
            <a:chOff x="2468880" y="1737360"/>
            <a:chExt cx="1920240" cy="2743200"/>
          </a:xfrm>
        </p:grpSpPr>
        <p:sp>
          <p:nvSpPr>
            <p:cNvPr id="14" name="Shape 12"/>
            <p:cNvSpPr/>
            <p:nvPr/>
          </p:nvSpPr>
          <p:spPr>
            <a:xfrm>
              <a:off x="2468880" y="1737360"/>
              <a:ext cx="1920240" cy="2743200"/>
            </a:xfrm>
            <a:prstGeom prst="round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12700">
              <a:solidFill>
                <a:srgbClr val="EBEBEB"/>
              </a:solidFill>
              <a:prstDash val="solid"/>
            </a:ln>
            <a:effectLst>
              <a:outerShdw blurRad="101600" dist="25400" dir="8100000" algn="bl" rotWithShape="0">
                <a:srgbClr val="000000">
                  <a:alpha val="7000"/>
                </a:srgbClr>
              </a:outerShdw>
            </a:effectLst>
          </p:spPr>
          <p:txBody>
            <a:bodyPr/>
            <a:lstStyle/>
            <a:p>
              <a:endParaRPr lang="en-NL"/>
            </a:p>
          </p:txBody>
        </p:sp>
        <p:sp>
          <p:nvSpPr>
            <p:cNvPr id="15" name="Text 13"/>
            <p:cNvSpPr/>
            <p:nvPr/>
          </p:nvSpPr>
          <p:spPr>
            <a:xfrm>
              <a:off x="2606040" y="2658172"/>
              <a:ext cx="1645920" cy="41148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400" b="1">
                  <a:solidFill>
                    <a:srgbClr val="000000"/>
                  </a:solidFill>
                  <a:latin typeface="Montserrat"/>
                  <a:ea typeface="Calibri" pitchFamily="34" charset="-122"/>
                  <a:cs typeface="Calibri" pitchFamily="34" charset="-120"/>
                </a:rPr>
                <a:t>Strengths</a:t>
              </a:r>
              <a:endParaRPr lang="en-US" sz="1400">
                <a:solidFill>
                  <a:srgbClr val="000000"/>
                </a:solidFill>
                <a:latin typeface="Montserrat"/>
              </a:endParaRPr>
            </a:p>
          </p:txBody>
        </p:sp>
        <p:sp>
          <p:nvSpPr>
            <p:cNvPr id="16" name="Shape 14"/>
            <p:cNvSpPr/>
            <p:nvPr/>
          </p:nvSpPr>
          <p:spPr>
            <a:xfrm>
              <a:off x="2633472" y="3154123"/>
              <a:ext cx="128016" cy="128016"/>
            </a:xfrm>
            <a:prstGeom prst="ellipse">
              <a:avLst/>
            </a:prstGeom>
            <a:solidFill>
              <a:srgbClr val="E8A050"/>
            </a:solidFill>
            <a:ln w="12700">
              <a:solidFill>
                <a:srgbClr val="E8A050">
                  <a:alpha val="0"/>
                </a:srgbClr>
              </a:solidFill>
              <a:prstDash val="solid"/>
            </a:ln>
          </p:spPr>
          <p:txBody>
            <a:bodyPr/>
            <a:lstStyle/>
            <a:p>
              <a:endParaRPr lang="en-NL" sz="1000"/>
            </a:p>
          </p:txBody>
        </p:sp>
        <p:sp>
          <p:nvSpPr>
            <p:cNvPr id="17" name="Text 15"/>
            <p:cNvSpPr/>
            <p:nvPr/>
          </p:nvSpPr>
          <p:spPr>
            <a:xfrm>
              <a:off x="2816352" y="3150665"/>
              <a:ext cx="1435162" cy="288147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lnSpc>
                  <a:spcPct val="125000"/>
                </a:lnSpc>
                <a:buNone/>
              </a:pPr>
              <a:r>
                <a:rPr lang="en-US" sz="1000">
                  <a:solidFill>
                    <a:srgbClr val="3D3D3D"/>
                  </a:solidFill>
                  <a:latin typeface="Montserrat"/>
                  <a:ea typeface="Calibri" pitchFamily="34" charset="-122"/>
                  <a:cs typeface="Calibri" pitchFamily="34" charset="-120"/>
                </a:rPr>
                <a:t>Entrepreneurial and ambitious</a:t>
              </a:r>
              <a:endParaRPr lang="en-US" sz="1000">
                <a:latin typeface="Montserrat"/>
              </a:endParaRPr>
            </a:p>
          </p:txBody>
        </p:sp>
        <p:sp>
          <p:nvSpPr>
            <p:cNvPr id="18" name="Shape 16"/>
            <p:cNvSpPr/>
            <p:nvPr/>
          </p:nvSpPr>
          <p:spPr>
            <a:xfrm>
              <a:off x="2633472" y="3519771"/>
              <a:ext cx="128016" cy="128016"/>
            </a:xfrm>
            <a:prstGeom prst="ellipse">
              <a:avLst/>
            </a:prstGeom>
            <a:solidFill>
              <a:srgbClr val="E8A050"/>
            </a:solidFill>
            <a:ln w="12700">
              <a:solidFill>
                <a:srgbClr val="E8A050">
                  <a:alpha val="0"/>
                </a:srgbClr>
              </a:solidFill>
              <a:prstDash val="solid"/>
            </a:ln>
          </p:spPr>
          <p:txBody>
            <a:bodyPr/>
            <a:lstStyle/>
            <a:p>
              <a:endParaRPr lang="en-NL" sz="1000"/>
            </a:p>
          </p:txBody>
        </p:sp>
        <p:sp>
          <p:nvSpPr>
            <p:cNvPr id="19" name="Text 17"/>
            <p:cNvSpPr/>
            <p:nvPr/>
          </p:nvSpPr>
          <p:spPr>
            <a:xfrm>
              <a:off x="2816352" y="3495406"/>
              <a:ext cx="1435162" cy="34390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lnSpc>
                  <a:spcPct val="125000"/>
                </a:lnSpc>
                <a:buNone/>
              </a:pPr>
              <a:r>
                <a:rPr lang="en-US" sz="1000">
                  <a:solidFill>
                    <a:srgbClr val="3D3D3D"/>
                  </a:solidFill>
                  <a:latin typeface="Montserrat"/>
                  <a:ea typeface="Calibri" pitchFamily="34" charset="-122"/>
                  <a:cs typeface="Calibri" pitchFamily="34" charset="-120"/>
                </a:rPr>
                <a:t>Strategic, practical and goal-focused</a:t>
              </a:r>
              <a:endParaRPr lang="en-US" sz="1000">
                <a:latin typeface="Montserrat"/>
              </a:endParaRPr>
            </a:p>
          </p:txBody>
        </p:sp>
        <p:sp>
          <p:nvSpPr>
            <p:cNvPr id="20" name="Shape 18"/>
            <p:cNvSpPr/>
            <p:nvPr/>
          </p:nvSpPr>
          <p:spPr>
            <a:xfrm>
              <a:off x="2633472" y="3913298"/>
              <a:ext cx="128016" cy="128016"/>
            </a:xfrm>
            <a:prstGeom prst="ellipse">
              <a:avLst/>
            </a:prstGeom>
            <a:solidFill>
              <a:srgbClr val="E8A050"/>
            </a:solidFill>
            <a:ln w="12700">
              <a:solidFill>
                <a:srgbClr val="E8A050">
                  <a:alpha val="0"/>
                </a:srgbClr>
              </a:solidFill>
              <a:prstDash val="solid"/>
            </a:ln>
          </p:spPr>
          <p:txBody>
            <a:bodyPr/>
            <a:lstStyle/>
            <a:p>
              <a:endParaRPr lang="en-NL" sz="1000"/>
            </a:p>
          </p:txBody>
        </p:sp>
        <p:sp>
          <p:nvSpPr>
            <p:cNvPr id="21" name="Text 19"/>
            <p:cNvSpPr/>
            <p:nvPr/>
          </p:nvSpPr>
          <p:spPr>
            <a:xfrm>
              <a:off x="2816352" y="3874994"/>
              <a:ext cx="1302742" cy="33693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lnSpc>
                  <a:spcPct val="125000"/>
                </a:lnSpc>
                <a:buNone/>
              </a:pPr>
              <a:r>
                <a:rPr lang="en-US" sz="1000">
                  <a:solidFill>
                    <a:srgbClr val="3D3D3D"/>
                  </a:solidFill>
                  <a:latin typeface="Montserrat"/>
                  <a:ea typeface="Calibri" pitchFamily="34" charset="-122"/>
                  <a:cs typeface="Calibri" pitchFamily="34" charset="-120"/>
                </a:rPr>
                <a:t>Innovative, data-driven and effective</a:t>
              </a:r>
              <a:endParaRPr lang="en-US" sz="1000">
                <a:latin typeface="Montserrat"/>
              </a:endParaRPr>
            </a:p>
          </p:txBody>
        </p:sp>
        <p:sp>
          <p:nvSpPr>
            <p:cNvPr id="3" name="Fluxograma: Conector 2">
              <a:extLst>
                <a:ext uri="{FF2B5EF4-FFF2-40B4-BE49-F238E27FC236}">
                  <a16:creationId xmlns:a16="http://schemas.microsoft.com/office/drawing/2014/main" id="{615A70D1-E6F1-B981-4136-FB62EC4DF7F0}"/>
                </a:ext>
              </a:extLst>
            </p:cNvPr>
            <p:cNvSpPr/>
            <p:nvPr/>
          </p:nvSpPr>
          <p:spPr>
            <a:xfrm>
              <a:off x="3124390" y="1974586"/>
              <a:ext cx="610528" cy="596589"/>
            </a:xfrm>
            <a:prstGeom prst="flowChartConnector">
              <a:avLst/>
            </a:prstGeom>
            <a:solidFill>
              <a:schemeClr val="accent2"/>
            </a:solidFill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rgbClr val="F4B183"/>
                </a:solidFill>
              </a:endParaRPr>
            </a:p>
          </p:txBody>
        </p:sp>
        <p:pic>
          <p:nvPicPr>
            <p:cNvPr id="47" name="Gráfico 46" descr="Troféu com preenchimento sólido">
              <a:extLst>
                <a:ext uri="{FF2B5EF4-FFF2-40B4-BE49-F238E27FC236}">
                  <a16:creationId xmlns:a16="http://schemas.microsoft.com/office/drawing/2014/main" id="{D2EF2941-BACF-1D66-D444-67669306A545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3248025" y="2093595"/>
              <a:ext cx="358140" cy="358140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2"/>
          <p:cNvSpPr/>
          <p:nvPr/>
        </p:nvSpPr>
        <p:spPr>
          <a:xfrm>
            <a:off x="457200" y="685800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>
                <a:solidFill>
                  <a:srgbClr val="1A1A1A"/>
                </a:solidFill>
                <a:latin typeface="Montserrat"/>
                <a:ea typeface="Trebuchet MS" pitchFamily="34" charset="-122"/>
                <a:cs typeface="Trebuchet MS" pitchFamily="34" charset="-120"/>
              </a:rPr>
              <a:t>What High Performers Have Brought Us</a:t>
            </a:r>
            <a:endParaRPr lang="en-US" sz="2800">
              <a:latin typeface="Montserrat"/>
            </a:endParaRPr>
          </a:p>
        </p:txBody>
      </p:sp>
      <p:sp>
        <p:nvSpPr>
          <p:cNvPr id="5" name="Text 3"/>
          <p:cNvSpPr/>
          <p:nvPr/>
        </p:nvSpPr>
        <p:spPr>
          <a:xfrm>
            <a:off x="457200" y="1261872"/>
            <a:ext cx="82296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i="1">
                <a:solidFill>
                  <a:srgbClr val="6B6B6B"/>
                </a:solidFill>
                <a:latin typeface="futura"/>
                <a:ea typeface="Calibri" pitchFamily="34" charset="-122"/>
                <a:cs typeface="Calibri" pitchFamily="34" charset="-120"/>
              </a:rPr>
              <a:t>Ambition, discipline, growth and breakthrough results</a:t>
            </a:r>
            <a:endParaRPr lang="en-US" sz="1300">
              <a:latin typeface="futura"/>
            </a:endParaRPr>
          </a:p>
        </p:txBody>
      </p:sp>
      <p:sp>
        <p:nvSpPr>
          <p:cNvPr id="6" name="Shape 4"/>
          <p:cNvSpPr/>
          <p:nvPr/>
        </p:nvSpPr>
        <p:spPr>
          <a:xfrm>
            <a:off x="365760" y="1737360"/>
            <a:ext cx="1920240" cy="274320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12700">
            <a:solidFill>
              <a:srgbClr val="DEDEDE"/>
            </a:solidFill>
            <a:prstDash val="solid"/>
          </a:ln>
          <a:effectLst>
            <a:outerShdw blurRad="101600" dist="25400" dir="8100000" algn="bl" rotWithShape="0">
              <a:srgbClr val="000000">
                <a:alpha val="7000"/>
              </a:srgbClr>
            </a:outerShdw>
          </a:effectLst>
        </p:spPr>
        <p:txBody>
          <a:bodyPr/>
          <a:lstStyle/>
          <a:p>
            <a:endParaRPr lang="en-NL"/>
          </a:p>
        </p:txBody>
      </p:sp>
      <p:sp>
        <p:nvSpPr>
          <p:cNvPr id="7" name="Text 5"/>
          <p:cNvSpPr/>
          <p:nvPr/>
        </p:nvSpPr>
        <p:spPr>
          <a:xfrm>
            <a:off x="502920" y="2658172"/>
            <a:ext cx="1645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>
                <a:solidFill>
                  <a:srgbClr val="1A1A1A"/>
                </a:solidFill>
                <a:latin typeface="Montserrat"/>
                <a:ea typeface="Calibri" pitchFamily="34" charset="-122"/>
                <a:cs typeface="Calibri" pitchFamily="34" charset="-120"/>
              </a:rPr>
              <a:t>Core Contribution</a:t>
            </a:r>
            <a:endParaRPr lang="en-US" sz="1400" b="1">
              <a:latin typeface="Montserrat"/>
            </a:endParaRPr>
          </a:p>
        </p:txBody>
      </p:sp>
      <p:sp>
        <p:nvSpPr>
          <p:cNvPr id="8" name="Shape 6"/>
          <p:cNvSpPr/>
          <p:nvPr/>
        </p:nvSpPr>
        <p:spPr>
          <a:xfrm>
            <a:off x="530352" y="3129757"/>
            <a:ext cx="128016" cy="128016"/>
          </a:xfrm>
          <a:prstGeom prst="ellipse">
            <a:avLst/>
          </a:prstGeom>
          <a:solidFill>
            <a:srgbClr val="F4C99A"/>
          </a:solidFill>
          <a:ln w="12700">
            <a:noFill/>
            <a:prstDash val="solid"/>
          </a:ln>
        </p:spPr>
        <p:txBody>
          <a:bodyPr/>
          <a:lstStyle/>
          <a:p>
            <a:endParaRPr lang="en-NL" sz="1000"/>
          </a:p>
        </p:txBody>
      </p:sp>
      <p:sp>
        <p:nvSpPr>
          <p:cNvPr id="9" name="Text 7"/>
          <p:cNvSpPr/>
          <p:nvPr/>
        </p:nvSpPr>
        <p:spPr>
          <a:xfrm>
            <a:off x="713232" y="2983397"/>
            <a:ext cx="14630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5000"/>
              </a:lnSpc>
              <a:buNone/>
            </a:pPr>
            <a:r>
              <a:rPr lang="en-US" sz="1000" dirty="0">
                <a:solidFill>
                  <a:srgbClr val="3D3D3D"/>
                </a:solidFill>
                <a:latin typeface="Montserrat"/>
                <a:ea typeface="Calibri" pitchFamily="34" charset="-122"/>
                <a:cs typeface="Calibri" pitchFamily="34" charset="-120"/>
              </a:rPr>
              <a:t>Strong drive to achieve</a:t>
            </a:r>
            <a:endParaRPr lang="en-US" sz="1000" dirty="0">
              <a:latin typeface="Montserrat"/>
            </a:endParaRPr>
          </a:p>
        </p:txBody>
      </p:sp>
      <p:sp>
        <p:nvSpPr>
          <p:cNvPr id="10" name="Shape 8"/>
          <p:cNvSpPr/>
          <p:nvPr/>
        </p:nvSpPr>
        <p:spPr>
          <a:xfrm>
            <a:off x="530352" y="3490555"/>
            <a:ext cx="128016" cy="128016"/>
          </a:xfrm>
          <a:prstGeom prst="ellipse">
            <a:avLst/>
          </a:prstGeom>
          <a:solidFill>
            <a:srgbClr val="F4C99A"/>
          </a:solidFill>
          <a:ln w="12700">
            <a:solidFill>
              <a:srgbClr val="F4C99A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NL" sz="1000"/>
          </a:p>
        </p:txBody>
      </p:sp>
      <p:sp>
        <p:nvSpPr>
          <p:cNvPr id="11" name="Text 9"/>
          <p:cNvSpPr/>
          <p:nvPr/>
        </p:nvSpPr>
        <p:spPr>
          <a:xfrm>
            <a:off x="713232" y="3350273"/>
            <a:ext cx="14630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5000"/>
              </a:lnSpc>
              <a:buNone/>
            </a:pPr>
            <a:r>
              <a:rPr lang="en-US" sz="1000" dirty="0">
                <a:solidFill>
                  <a:srgbClr val="3D3D3D"/>
                </a:solidFill>
                <a:latin typeface="Montserrat"/>
                <a:ea typeface="Calibri" pitchFamily="34" charset="-122"/>
                <a:cs typeface="Calibri" pitchFamily="34" charset="-120"/>
              </a:rPr>
              <a:t>Focus on goals, standards &amp; execution</a:t>
            </a:r>
            <a:endParaRPr lang="en-US" sz="1000" dirty="0">
              <a:latin typeface="Montserrat"/>
            </a:endParaRPr>
          </a:p>
        </p:txBody>
      </p:sp>
      <p:sp>
        <p:nvSpPr>
          <p:cNvPr id="12" name="Shape 10"/>
          <p:cNvSpPr/>
          <p:nvPr/>
        </p:nvSpPr>
        <p:spPr>
          <a:xfrm>
            <a:off x="530352" y="3919319"/>
            <a:ext cx="128016" cy="128016"/>
          </a:xfrm>
          <a:prstGeom prst="ellipse">
            <a:avLst/>
          </a:prstGeom>
          <a:solidFill>
            <a:srgbClr val="F4C99A"/>
          </a:solidFill>
          <a:ln w="12700">
            <a:solidFill>
              <a:srgbClr val="F4C99A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NL" sz="1000"/>
          </a:p>
        </p:txBody>
      </p:sp>
      <p:sp>
        <p:nvSpPr>
          <p:cNvPr id="13" name="Text 11"/>
          <p:cNvSpPr/>
          <p:nvPr/>
        </p:nvSpPr>
        <p:spPr>
          <a:xfrm>
            <a:off x="713232" y="3782159"/>
            <a:ext cx="14630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5000"/>
              </a:lnSpc>
              <a:buNone/>
            </a:pPr>
            <a:r>
              <a:rPr lang="en-US" sz="1000" dirty="0">
                <a:solidFill>
                  <a:srgbClr val="3D3D3D"/>
                </a:solidFill>
                <a:latin typeface="Montserrat"/>
                <a:ea typeface="Calibri" pitchFamily="34" charset="-122"/>
                <a:cs typeface="Calibri" pitchFamily="34" charset="-120"/>
              </a:rPr>
              <a:t>Commitment to measurable results</a:t>
            </a:r>
            <a:endParaRPr lang="en-US" sz="1000" dirty="0">
              <a:latin typeface="Montserrat"/>
            </a:endParaRPr>
          </a:p>
        </p:txBody>
      </p:sp>
      <p:sp>
        <p:nvSpPr>
          <p:cNvPr id="38" name="Shape 36"/>
          <p:cNvSpPr/>
          <p:nvPr/>
        </p:nvSpPr>
        <p:spPr>
          <a:xfrm>
            <a:off x="358791" y="4638628"/>
            <a:ext cx="7697073" cy="319595"/>
          </a:xfrm>
          <a:prstGeom prst="round2DiagRect">
            <a:avLst/>
          </a:prstGeom>
          <a:solidFill>
            <a:schemeClr val="accent2">
              <a:lumMod val="20000"/>
              <a:lumOff val="80000"/>
            </a:schemeClr>
          </a:solidFill>
          <a:ln w="12700">
            <a:solidFill>
              <a:srgbClr val="F4C99A"/>
            </a:solidFill>
            <a:prstDash val="solid"/>
          </a:ln>
          <a:effectLst>
            <a:outerShdw blurRad="101600" dist="25400" dir="8100000" algn="bl" rotWithShape="0">
              <a:srgbClr val="000000">
                <a:alpha val="7000"/>
              </a:srgbClr>
            </a:outerShdw>
          </a:effectLst>
        </p:spPr>
        <p:txBody>
          <a:bodyPr/>
          <a:lstStyle/>
          <a:p>
            <a:endParaRPr lang="en-NL"/>
          </a:p>
        </p:txBody>
      </p:sp>
      <p:sp>
        <p:nvSpPr>
          <p:cNvPr id="39" name="Text 37"/>
          <p:cNvSpPr/>
          <p:nvPr/>
        </p:nvSpPr>
        <p:spPr>
          <a:xfrm>
            <a:off x="502920" y="4636008"/>
            <a:ext cx="82296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7A5020"/>
                </a:solidFill>
                <a:latin typeface="Futura"/>
                <a:ea typeface="Calibri"/>
                <a:cs typeface="Calibri"/>
              </a:rPr>
              <a:t>Enduring contribution:</a:t>
            </a:r>
            <a:r>
              <a:rPr lang="en-US" sz="1100" dirty="0">
                <a:solidFill>
                  <a:srgbClr val="7A5020"/>
                </a:solidFill>
                <a:latin typeface="futura"/>
                <a:ea typeface="Calibri"/>
                <a:cs typeface="Calibri"/>
              </a:rPr>
              <a:t>  high performers helped build the progress, prosperity and innovation of the modern world.</a:t>
            </a:r>
            <a:endParaRPr lang="en-US" sz="1100" dirty="0">
              <a:latin typeface="futura"/>
              <a:ea typeface="Calibri"/>
              <a:cs typeface="Calibri"/>
            </a:endParaRPr>
          </a:p>
        </p:txBody>
      </p:sp>
      <p:sp>
        <p:nvSpPr>
          <p:cNvPr id="41" name="Retângulo 24">
            <a:extLst>
              <a:ext uri="{FF2B5EF4-FFF2-40B4-BE49-F238E27FC236}">
                <a16:creationId xmlns:a16="http://schemas.microsoft.com/office/drawing/2014/main" id="{96E52860-57B5-9F78-CB61-5727B6B47C53}"/>
              </a:ext>
            </a:extLst>
          </p:cNvPr>
          <p:cNvSpPr/>
          <p:nvPr/>
        </p:nvSpPr>
        <p:spPr>
          <a:xfrm>
            <a:off x="360573" y="-115433"/>
            <a:ext cx="1691497" cy="665496"/>
          </a:xfrm>
          <a:prstGeom prst="roundRect">
            <a:avLst/>
          </a:prstGeom>
          <a:solidFill>
            <a:srgbClr val="DCC4D4"/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3" name="Text 1">
            <a:extLst>
              <a:ext uri="{FF2B5EF4-FFF2-40B4-BE49-F238E27FC236}">
                <a16:creationId xmlns:a16="http://schemas.microsoft.com/office/drawing/2014/main" id="{4BC84B8E-2235-6B1B-A16F-C44823E33832}"/>
              </a:ext>
            </a:extLst>
          </p:cNvPr>
          <p:cNvSpPr/>
          <p:nvPr/>
        </p:nvSpPr>
        <p:spPr>
          <a:xfrm>
            <a:off x="454894" y="141200"/>
            <a:ext cx="1434324" cy="3217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000" b="1">
                <a:solidFill>
                  <a:srgbClr val="1A1A1A"/>
                </a:solidFill>
                <a:latin typeface="Calibri"/>
                <a:ea typeface="Calibri"/>
                <a:cs typeface="Calibri"/>
              </a:rPr>
              <a:t>03  · The Gifts and Limits of High Performers</a:t>
            </a:r>
            <a:endParaRPr lang="en-US" sz="1000" b="1">
              <a:solidFill>
                <a:srgbClr val="1A1A1A"/>
              </a:solidFill>
              <a:ea typeface="Calibri"/>
              <a:cs typeface="Calibri"/>
            </a:endParaRPr>
          </a:p>
        </p:txBody>
      </p:sp>
      <p:sp>
        <p:nvSpPr>
          <p:cNvPr id="42" name="Fluxograma: Conector 41">
            <a:extLst>
              <a:ext uri="{FF2B5EF4-FFF2-40B4-BE49-F238E27FC236}">
                <a16:creationId xmlns:a16="http://schemas.microsoft.com/office/drawing/2014/main" id="{B4570F92-D7A0-25E2-39B1-5FD4D9AD2D12}"/>
              </a:ext>
            </a:extLst>
          </p:cNvPr>
          <p:cNvSpPr/>
          <p:nvPr/>
        </p:nvSpPr>
        <p:spPr>
          <a:xfrm>
            <a:off x="1019598" y="1974587"/>
            <a:ext cx="610528" cy="596589"/>
          </a:xfrm>
          <a:prstGeom prst="flowChartConnector">
            <a:avLst/>
          </a:prstGeom>
          <a:solidFill>
            <a:schemeClr val="accent2"/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rgbClr val="F4B183"/>
              </a:solidFill>
            </a:endParaRPr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CB8E953E-75F2-4D3E-7378-D429ABAD9D46}"/>
              </a:ext>
            </a:extLst>
          </p:cNvPr>
          <p:cNvGrpSpPr/>
          <p:nvPr/>
        </p:nvGrpSpPr>
        <p:grpSpPr>
          <a:xfrm>
            <a:off x="4572000" y="1737360"/>
            <a:ext cx="1920240" cy="2743200"/>
            <a:chOff x="4572000" y="1737360"/>
            <a:chExt cx="1920240" cy="2743200"/>
          </a:xfrm>
        </p:grpSpPr>
        <p:sp>
          <p:nvSpPr>
            <p:cNvPr id="22" name="Shape 20"/>
            <p:cNvSpPr/>
            <p:nvPr/>
          </p:nvSpPr>
          <p:spPr>
            <a:xfrm>
              <a:off x="4572000" y="1737360"/>
              <a:ext cx="1920240" cy="2743200"/>
            </a:xfrm>
            <a:prstGeom prst="round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12700">
              <a:solidFill>
                <a:srgbClr val="DEDEDE"/>
              </a:solidFill>
              <a:prstDash val="solid"/>
            </a:ln>
            <a:effectLst>
              <a:outerShdw blurRad="101600" dist="25400" dir="8100000" algn="bl" rotWithShape="0">
                <a:srgbClr val="000000">
                  <a:alpha val="7000"/>
                </a:srgbClr>
              </a:outerShdw>
            </a:effectLst>
          </p:spPr>
          <p:txBody>
            <a:bodyPr/>
            <a:lstStyle/>
            <a:p>
              <a:endParaRPr lang="en-NL"/>
            </a:p>
          </p:txBody>
        </p:sp>
        <p:sp>
          <p:nvSpPr>
            <p:cNvPr id="23" name="Text 21"/>
            <p:cNvSpPr/>
            <p:nvPr/>
          </p:nvSpPr>
          <p:spPr>
            <a:xfrm>
              <a:off x="4709160" y="2658172"/>
              <a:ext cx="1645920" cy="41148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400" b="1">
                  <a:solidFill>
                    <a:srgbClr val="1A1A1A"/>
                  </a:solidFill>
                  <a:latin typeface="Montserrat"/>
                  <a:ea typeface="Calibri" pitchFamily="34" charset="-122"/>
                  <a:cs typeface="Calibri" pitchFamily="34" charset="-120"/>
                </a:rPr>
                <a:t>Workplace Strengths</a:t>
              </a:r>
              <a:endParaRPr lang="en-US" sz="1400" b="1">
                <a:latin typeface="Montserrat"/>
              </a:endParaRPr>
            </a:p>
          </p:txBody>
        </p:sp>
        <p:sp>
          <p:nvSpPr>
            <p:cNvPr id="24" name="Shape 22"/>
            <p:cNvSpPr/>
            <p:nvPr/>
          </p:nvSpPr>
          <p:spPr>
            <a:xfrm>
              <a:off x="4736592" y="3244726"/>
              <a:ext cx="128016" cy="128016"/>
            </a:xfrm>
            <a:prstGeom prst="ellipse">
              <a:avLst/>
            </a:prstGeom>
            <a:solidFill>
              <a:srgbClr val="F4C99A"/>
            </a:solidFill>
            <a:ln w="12700">
              <a:solidFill>
                <a:srgbClr val="F4C99A">
                  <a:alpha val="0"/>
                </a:srgbClr>
              </a:solidFill>
              <a:prstDash val="solid"/>
            </a:ln>
          </p:spPr>
          <p:txBody>
            <a:bodyPr/>
            <a:lstStyle/>
            <a:p>
              <a:endParaRPr lang="en-NL" sz="1000"/>
            </a:p>
          </p:txBody>
        </p:sp>
        <p:sp>
          <p:nvSpPr>
            <p:cNvPr id="25" name="Text 23"/>
            <p:cNvSpPr/>
            <p:nvPr/>
          </p:nvSpPr>
          <p:spPr>
            <a:xfrm>
              <a:off x="4919472" y="3087940"/>
              <a:ext cx="1463040" cy="56692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lnSpc>
                  <a:spcPct val="125000"/>
                </a:lnSpc>
                <a:buNone/>
              </a:pPr>
              <a:r>
                <a:rPr lang="en-US" sz="1000">
                  <a:solidFill>
                    <a:srgbClr val="3D3D3D"/>
                  </a:solidFill>
                  <a:latin typeface="Montserrat"/>
                  <a:ea typeface="Calibri" pitchFamily="34" charset="-122"/>
                  <a:cs typeface="Calibri" pitchFamily="34" charset="-120"/>
                </a:rPr>
                <a:t>Clear targets and accountability</a:t>
              </a:r>
              <a:endParaRPr lang="en-US" sz="1000">
                <a:latin typeface="Montserrat"/>
              </a:endParaRPr>
            </a:p>
          </p:txBody>
        </p:sp>
        <p:sp>
          <p:nvSpPr>
            <p:cNvPr id="26" name="Shape 24"/>
            <p:cNvSpPr/>
            <p:nvPr/>
          </p:nvSpPr>
          <p:spPr>
            <a:xfrm>
              <a:off x="4736592" y="3595990"/>
              <a:ext cx="128016" cy="128016"/>
            </a:xfrm>
            <a:prstGeom prst="ellipse">
              <a:avLst/>
            </a:prstGeom>
            <a:solidFill>
              <a:srgbClr val="F4C99A"/>
            </a:solidFill>
            <a:ln w="12700">
              <a:solidFill>
                <a:srgbClr val="F4C99A">
                  <a:alpha val="0"/>
                </a:srgbClr>
              </a:solidFill>
              <a:prstDash val="solid"/>
            </a:ln>
          </p:spPr>
          <p:txBody>
            <a:bodyPr/>
            <a:lstStyle/>
            <a:p>
              <a:endParaRPr lang="en-NL" sz="1000"/>
            </a:p>
          </p:txBody>
        </p:sp>
        <p:sp>
          <p:nvSpPr>
            <p:cNvPr id="27" name="Text 25"/>
            <p:cNvSpPr/>
            <p:nvPr/>
          </p:nvSpPr>
          <p:spPr>
            <a:xfrm>
              <a:off x="4919472" y="3455317"/>
              <a:ext cx="1463040" cy="56692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lnSpc>
                  <a:spcPct val="125000"/>
                </a:lnSpc>
                <a:buNone/>
              </a:pPr>
              <a:r>
                <a:rPr lang="en-US" sz="1000" dirty="0">
                  <a:solidFill>
                    <a:srgbClr val="3D3D3D"/>
                  </a:solidFill>
                  <a:latin typeface="Montserrat"/>
                  <a:ea typeface="Calibri" pitchFamily="34" charset="-122"/>
                  <a:cs typeface="Calibri" pitchFamily="34" charset="-120"/>
                </a:rPr>
                <a:t>High energy, initiative and resilience</a:t>
              </a:r>
              <a:endParaRPr lang="en-US" sz="1000" dirty="0">
                <a:latin typeface="Montserrat"/>
              </a:endParaRPr>
            </a:p>
          </p:txBody>
        </p:sp>
        <p:sp>
          <p:nvSpPr>
            <p:cNvPr id="28" name="Shape 26"/>
            <p:cNvSpPr/>
            <p:nvPr/>
          </p:nvSpPr>
          <p:spPr>
            <a:xfrm>
              <a:off x="4736592" y="3945078"/>
              <a:ext cx="128016" cy="128016"/>
            </a:xfrm>
            <a:prstGeom prst="ellipse">
              <a:avLst/>
            </a:prstGeom>
            <a:solidFill>
              <a:srgbClr val="F4C99A"/>
            </a:solidFill>
            <a:ln w="12700">
              <a:solidFill>
                <a:srgbClr val="F4C99A">
                  <a:alpha val="0"/>
                </a:srgbClr>
              </a:solidFill>
              <a:prstDash val="solid"/>
            </a:ln>
          </p:spPr>
          <p:txBody>
            <a:bodyPr/>
            <a:lstStyle/>
            <a:p>
              <a:endParaRPr lang="en-NL" sz="1000"/>
            </a:p>
          </p:txBody>
        </p:sp>
        <p:sp>
          <p:nvSpPr>
            <p:cNvPr id="29" name="Text 27"/>
            <p:cNvSpPr/>
            <p:nvPr/>
          </p:nvSpPr>
          <p:spPr>
            <a:xfrm>
              <a:off x="4919472" y="3811375"/>
              <a:ext cx="1463040" cy="56692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lnSpc>
                  <a:spcPct val="125000"/>
                </a:lnSpc>
                <a:buNone/>
              </a:pPr>
              <a:r>
                <a:rPr lang="en-US" sz="1000" dirty="0">
                  <a:solidFill>
                    <a:srgbClr val="3D3D3D"/>
                  </a:solidFill>
                  <a:latin typeface="Montserrat"/>
                  <a:ea typeface="Calibri" pitchFamily="34" charset="-122"/>
                  <a:cs typeface="Calibri" pitchFamily="34" charset="-120"/>
                </a:rPr>
                <a:t>Momentum for change &amp; performance</a:t>
              </a:r>
              <a:endParaRPr lang="en-US" sz="1000" dirty="0">
                <a:latin typeface="Montserrat"/>
              </a:endParaRPr>
            </a:p>
          </p:txBody>
        </p:sp>
        <p:sp>
          <p:nvSpPr>
            <p:cNvPr id="47" name="Fluxograma: Conector 46">
              <a:extLst>
                <a:ext uri="{FF2B5EF4-FFF2-40B4-BE49-F238E27FC236}">
                  <a16:creationId xmlns:a16="http://schemas.microsoft.com/office/drawing/2014/main" id="{1B174CCA-1026-512A-E77B-ABEEE290B664}"/>
                </a:ext>
              </a:extLst>
            </p:cNvPr>
            <p:cNvSpPr/>
            <p:nvPr/>
          </p:nvSpPr>
          <p:spPr>
            <a:xfrm>
              <a:off x="5222213" y="1953678"/>
              <a:ext cx="610528" cy="596589"/>
            </a:xfrm>
            <a:prstGeom prst="flowChartConnector">
              <a:avLst/>
            </a:prstGeom>
            <a:solidFill>
              <a:schemeClr val="accent2"/>
            </a:solidFill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rgbClr val="F4B183"/>
                </a:solidFill>
              </a:endParaRPr>
            </a:p>
          </p:txBody>
        </p:sp>
        <p:pic>
          <p:nvPicPr>
            <p:cNvPr id="3" name="Gráfico 2" descr="Maleta com preenchimento sólido">
              <a:extLst>
                <a:ext uri="{FF2B5EF4-FFF2-40B4-BE49-F238E27FC236}">
                  <a16:creationId xmlns:a16="http://schemas.microsoft.com/office/drawing/2014/main" id="{573BC1E6-020E-DED4-18E5-D568F452E5A0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5349240" y="2076450"/>
              <a:ext cx="358140" cy="358140"/>
            </a:xfrm>
            <a:prstGeom prst="rect">
              <a:avLst/>
            </a:prstGeom>
          </p:spPr>
        </p:pic>
      </p:grpSp>
      <p:pic>
        <p:nvPicPr>
          <p:cNvPr id="44" name="Gráfico 43" descr="Na mosca com preenchimento sólido">
            <a:extLst>
              <a:ext uri="{FF2B5EF4-FFF2-40B4-BE49-F238E27FC236}">
                <a16:creationId xmlns:a16="http://schemas.microsoft.com/office/drawing/2014/main" id="{2922A580-F798-73C2-7E59-343F3AE93CB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48715" y="2097405"/>
            <a:ext cx="358140" cy="358140"/>
          </a:xfrm>
          <a:prstGeom prst="rect">
            <a:avLst/>
          </a:prstGeom>
        </p:spPr>
      </p:pic>
      <p:grpSp>
        <p:nvGrpSpPr>
          <p:cNvPr id="51" name="Group 50">
            <a:extLst>
              <a:ext uri="{FF2B5EF4-FFF2-40B4-BE49-F238E27FC236}">
                <a16:creationId xmlns:a16="http://schemas.microsoft.com/office/drawing/2014/main" id="{A4A58548-C52B-2541-488B-5B0FC18CF8D0}"/>
              </a:ext>
            </a:extLst>
          </p:cNvPr>
          <p:cNvGrpSpPr/>
          <p:nvPr/>
        </p:nvGrpSpPr>
        <p:grpSpPr>
          <a:xfrm>
            <a:off x="2468880" y="1737360"/>
            <a:ext cx="1920240" cy="2743200"/>
            <a:chOff x="2468880" y="1737360"/>
            <a:chExt cx="1920240" cy="2743200"/>
          </a:xfrm>
        </p:grpSpPr>
        <p:sp>
          <p:nvSpPr>
            <p:cNvPr id="14" name="Shape 12"/>
            <p:cNvSpPr/>
            <p:nvPr/>
          </p:nvSpPr>
          <p:spPr>
            <a:xfrm>
              <a:off x="2468880" y="1737360"/>
              <a:ext cx="1920240" cy="2743200"/>
            </a:xfrm>
            <a:prstGeom prst="round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12700">
              <a:solidFill>
                <a:srgbClr val="DEDEDE"/>
              </a:solidFill>
              <a:prstDash val="solid"/>
            </a:ln>
            <a:effectLst>
              <a:outerShdw blurRad="101600" dist="25400" dir="8100000" algn="bl" rotWithShape="0">
                <a:srgbClr val="000000">
                  <a:alpha val="7000"/>
                </a:srgbClr>
              </a:outerShdw>
            </a:effectLst>
          </p:spPr>
          <p:txBody>
            <a:bodyPr/>
            <a:lstStyle/>
            <a:p>
              <a:endParaRPr lang="en-NL"/>
            </a:p>
          </p:txBody>
        </p:sp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D4FAADF5-2D02-E22B-2ADE-F3952F4F31D0}"/>
                </a:ext>
              </a:extLst>
            </p:cNvPr>
            <p:cNvGrpSpPr/>
            <p:nvPr/>
          </p:nvGrpSpPr>
          <p:grpSpPr>
            <a:xfrm>
              <a:off x="2606040" y="1974586"/>
              <a:ext cx="1673352" cy="2455961"/>
              <a:chOff x="2606040" y="1974586"/>
              <a:chExt cx="1673352" cy="2455961"/>
            </a:xfrm>
          </p:grpSpPr>
          <p:sp>
            <p:nvSpPr>
              <p:cNvPr id="15" name="Text 13"/>
              <p:cNvSpPr/>
              <p:nvPr/>
            </p:nvSpPr>
            <p:spPr>
              <a:xfrm>
                <a:off x="2606040" y="2658172"/>
                <a:ext cx="1645920" cy="411480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0" indent="0" algn="ctr">
                  <a:buNone/>
                </a:pPr>
                <a:r>
                  <a:rPr lang="en-US" sz="1400" b="1" dirty="0">
                    <a:solidFill>
                      <a:srgbClr val="1A1A1A"/>
                    </a:solidFill>
                    <a:latin typeface="Montserrat"/>
                    <a:ea typeface="Calibri" pitchFamily="34" charset="-122"/>
                    <a:cs typeface="Calibri" pitchFamily="34" charset="-120"/>
                  </a:rPr>
                  <a:t>Value Created</a:t>
                </a:r>
                <a:endParaRPr lang="en-US" sz="1400" b="1" dirty="0">
                  <a:latin typeface="Montserrat"/>
                </a:endParaRPr>
              </a:p>
            </p:txBody>
          </p:sp>
          <p:sp>
            <p:nvSpPr>
              <p:cNvPr id="16" name="Shape 14"/>
              <p:cNvSpPr/>
              <p:nvPr/>
            </p:nvSpPr>
            <p:spPr>
              <a:xfrm>
                <a:off x="2633472" y="3212500"/>
                <a:ext cx="128016" cy="128016"/>
              </a:xfrm>
              <a:prstGeom prst="ellipse">
                <a:avLst/>
              </a:prstGeom>
              <a:solidFill>
                <a:srgbClr val="F4C99A"/>
              </a:solidFill>
              <a:ln w="12700">
                <a:solidFill>
                  <a:srgbClr val="F4C99A">
                    <a:alpha val="0"/>
                  </a:srgbClr>
                </a:solidFill>
                <a:prstDash val="solid"/>
              </a:ln>
            </p:spPr>
            <p:txBody>
              <a:bodyPr/>
              <a:lstStyle/>
              <a:p>
                <a:endParaRPr lang="en-NL" sz="1000"/>
              </a:p>
            </p:txBody>
          </p:sp>
          <p:sp>
            <p:nvSpPr>
              <p:cNvPr id="17" name="Text 15"/>
              <p:cNvSpPr/>
              <p:nvPr/>
            </p:nvSpPr>
            <p:spPr>
              <a:xfrm>
                <a:off x="2816352" y="3074002"/>
                <a:ext cx="1463040" cy="566928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0" indent="0">
                  <a:lnSpc>
                    <a:spcPct val="125000"/>
                  </a:lnSpc>
                  <a:buNone/>
                </a:pPr>
                <a:r>
                  <a:rPr lang="en-US" sz="1000" dirty="0">
                    <a:solidFill>
                      <a:srgbClr val="3D3D3D"/>
                    </a:solidFill>
                    <a:latin typeface="Montserrat"/>
                    <a:ea typeface="Calibri" pitchFamily="34" charset="-122"/>
                    <a:cs typeface="Calibri" pitchFamily="34" charset="-120"/>
                  </a:rPr>
                  <a:t>Greater productivity and efficiency</a:t>
                </a:r>
                <a:endParaRPr lang="en-US" sz="1000" dirty="0">
                  <a:latin typeface="Montserrat"/>
                </a:endParaRPr>
              </a:p>
            </p:txBody>
          </p:sp>
          <p:sp>
            <p:nvSpPr>
              <p:cNvPr id="18" name="Shape 16"/>
              <p:cNvSpPr/>
              <p:nvPr/>
            </p:nvSpPr>
            <p:spPr>
              <a:xfrm>
                <a:off x="2633472" y="3593370"/>
                <a:ext cx="128016" cy="128016"/>
              </a:xfrm>
              <a:prstGeom prst="ellipse">
                <a:avLst/>
              </a:prstGeom>
              <a:solidFill>
                <a:srgbClr val="F4C99A"/>
              </a:solidFill>
              <a:ln w="12700">
                <a:solidFill>
                  <a:srgbClr val="F4C99A">
                    <a:alpha val="0"/>
                  </a:srgbClr>
                </a:solidFill>
                <a:prstDash val="solid"/>
              </a:ln>
            </p:spPr>
            <p:txBody>
              <a:bodyPr/>
              <a:lstStyle/>
              <a:p>
                <a:endParaRPr lang="en-NL" sz="1000"/>
              </a:p>
            </p:txBody>
          </p:sp>
          <p:sp>
            <p:nvSpPr>
              <p:cNvPr id="19" name="Text 17"/>
              <p:cNvSpPr/>
              <p:nvPr/>
            </p:nvSpPr>
            <p:spPr>
              <a:xfrm>
                <a:off x="2816352" y="3461841"/>
                <a:ext cx="1463040" cy="566928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0" indent="0">
                  <a:lnSpc>
                    <a:spcPct val="125000"/>
                  </a:lnSpc>
                  <a:buNone/>
                </a:pPr>
                <a:r>
                  <a:rPr lang="en-US" sz="1000" dirty="0">
                    <a:solidFill>
                      <a:srgbClr val="3D3D3D"/>
                    </a:solidFill>
                    <a:latin typeface="Montserrat"/>
                    <a:ea typeface="Calibri" pitchFamily="34" charset="-122"/>
                    <a:cs typeface="Calibri" pitchFamily="34" charset="-120"/>
                  </a:rPr>
                  <a:t>Innovation, enterprise and competitiveness</a:t>
                </a:r>
                <a:endParaRPr lang="en-US" sz="1000" dirty="0">
                  <a:latin typeface="Montserrat"/>
                </a:endParaRPr>
              </a:p>
            </p:txBody>
          </p:sp>
          <p:sp>
            <p:nvSpPr>
              <p:cNvPr id="20" name="Shape 18"/>
              <p:cNvSpPr/>
              <p:nvPr/>
            </p:nvSpPr>
            <p:spPr>
              <a:xfrm>
                <a:off x="2633472" y="4015610"/>
                <a:ext cx="128016" cy="128016"/>
              </a:xfrm>
              <a:prstGeom prst="ellipse">
                <a:avLst/>
              </a:prstGeom>
              <a:solidFill>
                <a:srgbClr val="F4C99A"/>
              </a:solidFill>
              <a:ln w="12700">
                <a:solidFill>
                  <a:srgbClr val="F4C99A">
                    <a:alpha val="0"/>
                  </a:srgbClr>
                </a:solidFill>
                <a:prstDash val="solid"/>
              </a:ln>
            </p:spPr>
            <p:txBody>
              <a:bodyPr/>
              <a:lstStyle/>
              <a:p>
                <a:endParaRPr lang="en-NL" sz="1000"/>
              </a:p>
            </p:txBody>
          </p:sp>
          <p:sp>
            <p:nvSpPr>
              <p:cNvPr id="21" name="Text 19"/>
              <p:cNvSpPr/>
              <p:nvPr/>
            </p:nvSpPr>
            <p:spPr>
              <a:xfrm>
                <a:off x="2816352" y="3863619"/>
                <a:ext cx="1463040" cy="566928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0" indent="0">
                  <a:lnSpc>
                    <a:spcPct val="125000"/>
                  </a:lnSpc>
                  <a:buNone/>
                </a:pPr>
                <a:r>
                  <a:rPr lang="en-US" sz="1000" dirty="0">
                    <a:solidFill>
                      <a:srgbClr val="3D3D3D"/>
                    </a:solidFill>
                    <a:latin typeface="Montserrat"/>
                    <a:ea typeface="Calibri" pitchFamily="34" charset="-122"/>
                    <a:cs typeface="Calibri" pitchFamily="34" charset="-120"/>
                  </a:rPr>
                  <a:t>Wealth creation and expanded opportunity</a:t>
                </a:r>
                <a:endParaRPr lang="en-US" sz="1000" dirty="0">
                  <a:latin typeface="Montserrat"/>
                </a:endParaRPr>
              </a:p>
            </p:txBody>
          </p:sp>
          <p:sp>
            <p:nvSpPr>
              <p:cNvPr id="45" name="Fluxograma: Conector 44">
                <a:extLst>
                  <a:ext uri="{FF2B5EF4-FFF2-40B4-BE49-F238E27FC236}">
                    <a16:creationId xmlns:a16="http://schemas.microsoft.com/office/drawing/2014/main" id="{08DB18D0-B378-8A89-7167-BB1EA5A983D2}"/>
                  </a:ext>
                </a:extLst>
              </p:cNvPr>
              <p:cNvSpPr/>
              <p:nvPr/>
            </p:nvSpPr>
            <p:spPr>
              <a:xfrm>
                <a:off x="3124390" y="1974586"/>
                <a:ext cx="610528" cy="596589"/>
              </a:xfrm>
              <a:prstGeom prst="flowChartConnector">
                <a:avLst/>
              </a:prstGeom>
              <a:solidFill>
                <a:schemeClr val="accent2"/>
              </a:solidFill>
              <a:ln>
                <a:solidFill>
                  <a:schemeClr val="accent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>
                  <a:solidFill>
                    <a:srgbClr val="F4B183"/>
                  </a:solidFill>
                </a:endParaRPr>
              </a:p>
            </p:txBody>
          </p:sp>
          <p:pic>
            <p:nvPicPr>
              <p:cNvPr id="48" name="Gráfico 47" descr="Troféu com preenchimento sólido">
                <a:extLst>
                  <a:ext uri="{FF2B5EF4-FFF2-40B4-BE49-F238E27FC236}">
                    <a16:creationId xmlns:a16="http://schemas.microsoft.com/office/drawing/2014/main" id="{6AFA4133-D305-7887-01C8-8AE8D742015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>
                <a:off x="3248025" y="2093595"/>
                <a:ext cx="358140" cy="358140"/>
              </a:xfrm>
              <a:prstGeom prst="rect">
                <a:avLst/>
              </a:prstGeom>
            </p:spPr>
          </p:pic>
        </p:grp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B669E1F5-0731-29CB-4141-D9A113BA4909}"/>
              </a:ext>
            </a:extLst>
          </p:cNvPr>
          <p:cNvGrpSpPr/>
          <p:nvPr/>
        </p:nvGrpSpPr>
        <p:grpSpPr>
          <a:xfrm>
            <a:off x="6675120" y="1737360"/>
            <a:ext cx="1920240" cy="2743200"/>
            <a:chOff x="6675120" y="1737360"/>
            <a:chExt cx="1920240" cy="2743200"/>
          </a:xfrm>
        </p:grpSpPr>
        <p:sp>
          <p:nvSpPr>
            <p:cNvPr id="30" name="Shape 28"/>
            <p:cNvSpPr/>
            <p:nvPr/>
          </p:nvSpPr>
          <p:spPr>
            <a:xfrm>
              <a:off x="6675120" y="1737360"/>
              <a:ext cx="1920240" cy="2743200"/>
            </a:xfrm>
            <a:prstGeom prst="round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12700">
              <a:solidFill>
                <a:srgbClr val="DEDEDE"/>
              </a:solidFill>
              <a:prstDash val="solid"/>
            </a:ln>
            <a:effectLst>
              <a:outerShdw blurRad="101600" dist="25400" dir="8100000" algn="bl" rotWithShape="0">
                <a:srgbClr val="000000">
                  <a:alpha val="7000"/>
                </a:srgbClr>
              </a:outerShdw>
            </a:effectLst>
          </p:spPr>
          <p:txBody>
            <a:bodyPr/>
            <a:lstStyle/>
            <a:p>
              <a:endParaRPr lang="en-NL"/>
            </a:p>
          </p:txBody>
        </p:sp>
        <p:sp>
          <p:nvSpPr>
            <p:cNvPr id="31" name="Text 29"/>
            <p:cNvSpPr/>
            <p:nvPr/>
          </p:nvSpPr>
          <p:spPr>
            <a:xfrm>
              <a:off x="6812280" y="2658172"/>
              <a:ext cx="1645920" cy="41148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400" b="1" dirty="0">
                  <a:solidFill>
                    <a:srgbClr val="1A1A1A"/>
                  </a:solidFill>
                  <a:latin typeface="Montserrat"/>
                  <a:ea typeface="Calibri" pitchFamily="34" charset="-122"/>
                  <a:cs typeface="Calibri" pitchFamily="34" charset="-120"/>
                </a:rPr>
                <a:t>Impact it Made</a:t>
              </a:r>
              <a:endParaRPr lang="en-US" sz="1400" b="1" dirty="0">
                <a:latin typeface="Montserrat"/>
              </a:endParaRPr>
            </a:p>
          </p:txBody>
        </p:sp>
        <p:sp>
          <p:nvSpPr>
            <p:cNvPr id="32" name="Shape 30"/>
            <p:cNvSpPr/>
            <p:nvPr/>
          </p:nvSpPr>
          <p:spPr>
            <a:xfrm>
              <a:off x="6839712" y="3050974"/>
              <a:ext cx="128016" cy="128016"/>
            </a:xfrm>
            <a:prstGeom prst="ellipse">
              <a:avLst/>
            </a:prstGeom>
            <a:solidFill>
              <a:srgbClr val="F4C99A"/>
            </a:solidFill>
            <a:ln w="12700">
              <a:solidFill>
                <a:srgbClr val="F4C99A">
                  <a:alpha val="0"/>
                </a:srgbClr>
              </a:solidFill>
              <a:prstDash val="solid"/>
            </a:ln>
          </p:spPr>
          <p:txBody>
            <a:bodyPr/>
            <a:lstStyle/>
            <a:p>
              <a:endParaRPr lang="en-NL" sz="1000"/>
            </a:p>
          </p:txBody>
        </p:sp>
        <p:sp>
          <p:nvSpPr>
            <p:cNvPr id="33" name="Text 31"/>
            <p:cNvSpPr/>
            <p:nvPr/>
          </p:nvSpPr>
          <p:spPr>
            <a:xfrm>
              <a:off x="7022592" y="3003916"/>
              <a:ext cx="1307592" cy="56692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lnSpc>
                  <a:spcPct val="125000"/>
                </a:lnSpc>
                <a:buNone/>
              </a:pPr>
              <a:r>
                <a:rPr lang="en-US" sz="1000" dirty="0">
                  <a:solidFill>
                    <a:srgbClr val="3D3D3D"/>
                  </a:solidFill>
                  <a:latin typeface="Montserrat"/>
                  <a:ea typeface="Calibri" pitchFamily="34" charset="-122"/>
                  <a:cs typeface="Calibri" pitchFamily="34" charset="-120"/>
                </a:rPr>
                <a:t>Built modern </a:t>
              </a:r>
              <a:r>
                <a:rPr lang="en-US" sz="1000" dirty="0" err="1">
                  <a:solidFill>
                    <a:srgbClr val="3D3D3D"/>
                  </a:solidFill>
                  <a:latin typeface="Montserrat"/>
                  <a:ea typeface="Calibri" pitchFamily="34" charset="-122"/>
                  <a:cs typeface="Calibri" pitchFamily="34" charset="-120"/>
                </a:rPr>
                <a:t>organisations</a:t>
              </a:r>
              <a:r>
                <a:rPr lang="en-US" sz="1000" dirty="0">
                  <a:solidFill>
                    <a:srgbClr val="3D3D3D"/>
                  </a:solidFill>
                  <a:latin typeface="Montserrat"/>
                  <a:ea typeface="Calibri" pitchFamily="34" charset="-122"/>
                  <a:cs typeface="Calibri" pitchFamily="34" charset="-120"/>
                </a:rPr>
                <a:t> &amp; markets</a:t>
              </a:r>
              <a:endParaRPr lang="en-US" sz="1000" dirty="0">
                <a:latin typeface="Montserrat"/>
              </a:endParaRPr>
            </a:p>
          </p:txBody>
        </p:sp>
        <p:sp>
          <p:nvSpPr>
            <p:cNvPr id="34" name="Shape 32"/>
            <p:cNvSpPr/>
            <p:nvPr/>
          </p:nvSpPr>
          <p:spPr>
            <a:xfrm>
              <a:off x="6839712" y="3605580"/>
              <a:ext cx="128016" cy="128016"/>
            </a:xfrm>
            <a:prstGeom prst="ellipse">
              <a:avLst/>
            </a:prstGeom>
            <a:solidFill>
              <a:srgbClr val="F4C99A"/>
            </a:solidFill>
            <a:ln w="12700">
              <a:solidFill>
                <a:srgbClr val="F4C99A">
                  <a:alpha val="0"/>
                </a:srgbClr>
              </a:solidFill>
              <a:prstDash val="solid"/>
            </a:ln>
          </p:spPr>
          <p:txBody>
            <a:bodyPr/>
            <a:lstStyle/>
            <a:p>
              <a:endParaRPr lang="en-NL" sz="1000"/>
            </a:p>
          </p:txBody>
        </p:sp>
        <p:sp>
          <p:nvSpPr>
            <p:cNvPr id="35" name="Text 33"/>
            <p:cNvSpPr/>
            <p:nvPr/>
          </p:nvSpPr>
          <p:spPr>
            <a:xfrm>
              <a:off x="7022592" y="3468364"/>
              <a:ext cx="1463040" cy="56692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lnSpc>
                  <a:spcPct val="125000"/>
                </a:lnSpc>
                <a:buNone/>
              </a:pPr>
              <a:r>
                <a:rPr lang="en-US" sz="1000" dirty="0">
                  <a:solidFill>
                    <a:srgbClr val="3D3D3D"/>
                  </a:solidFill>
                  <a:latin typeface="Montserrat"/>
                  <a:ea typeface="Calibri" pitchFamily="34" charset="-122"/>
                  <a:cs typeface="Calibri" pitchFamily="34" charset="-120"/>
                </a:rPr>
                <a:t>Solved problems at scale</a:t>
              </a:r>
              <a:endParaRPr lang="en-US" sz="1000" dirty="0">
                <a:latin typeface="Montserrat"/>
              </a:endParaRPr>
            </a:p>
          </p:txBody>
        </p:sp>
        <p:sp>
          <p:nvSpPr>
            <p:cNvPr id="36" name="Shape 34"/>
            <p:cNvSpPr/>
            <p:nvPr/>
          </p:nvSpPr>
          <p:spPr>
            <a:xfrm>
              <a:off x="6839712" y="3959408"/>
              <a:ext cx="128016" cy="128016"/>
            </a:xfrm>
            <a:prstGeom prst="ellipse">
              <a:avLst/>
            </a:prstGeom>
            <a:solidFill>
              <a:srgbClr val="F4C99A"/>
            </a:solidFill>
            <a:ln w="12700">
              <a:solidFill>
                <a:srgbClr val="F4C99A">
                  <a:alpha val="0"/>
                </a:srgbClr>
              </a:solidFill>
              <a:prstDash val="solid"/>
            </a:ln>
          </p:spPr>
          <p:txBody>
            <a:bodyPr/>
            <a:lstStyle/>
            <a:p>
              <a:endParaRPr lang="en-NL" sz="1000"/>
            </a:p>
          </p:txBody>
        </p:sp>
        <p:sp>
          <p:nvSpPr>
            <p:cNvPr id="37" name="Text 35"/>
            <p:cNvSpPr/>
            <p:nvPr/>
          </p:nvSpPr>
          <p:spPr>
            <a:xfrm>
              <a:off x="7022592" y="3825705"/>
              <a:ext cx="1463040" cy="56692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lnSpc>
                  <a:spcPct val="125000"/>
                </a:lnSpc>
                <a:buNone/>
              </a:pPr>
              <a:r>
                <a:rPr lang="en-US" sz="1000" dirty="0">
                  <a:solidFill>
                    <a:srgbClr val="3D3D3D"/>
                  </a:solidFill>
                  <a:latin typeface="Montserrat"/>
                  <a:ea typeface="Calibri" pitchFamily="34" charset="-122"/>
                  <a:cs typeface="Calibri" pitchFamily="34" charset="-120"/>
                </a:rPr>
                <a:t>Raised expectations of what people can do</a:t>
              </a:r>
              <a:endParaRPr lang="en-US" sz="1000" dirty="0">
                <a:latin typeface="Montserrat"/>
              </a:endParaRPr>
            </a:p>
          </p:txBody>
        </p:sp>
        <p:sp>
          <p:nvSpPr>
            <p:cNvPr id="49" name="Fluxograma: Conector 48">
              <a:extLst>
                <a:ext uri="{FF2B5EF4-FFF2-40B4-BE49-F238E27FC236}">
                  <a16:creationId xmlns:a16="http://schemas.microsoft.com/office/drawing/2014/main" id="{7963AAA4-2775-F30B-E7B7-24DD5CAB0F30}"/>
                </a:ext>
              </a:extLst>
            </p:cNvPr>
            <p:cNvSpPr/>
            <p:nvPr/>
          </p:nvSpPr>
          <p:spPr>
            <a:xfrm>
              <a:off x="7327005" y="1953677"/>
              <a:ext cx="610528" cy="596589"/>
            </a:xfrm>
            <a:prstGeom prst="flowChartConnector">
              <a:avLst/>
            </a:prstGeom>
            <a:solidFill>
              <a:schemeClr val="accent2"/>
            </a:solidFill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rgbClr val="F4B183"/>
                </a:solidFill>
              </a:endParaRPr>
            </a:p>
          </p:txBody>
        </p:sp>
        <p:pic>
          <p:nvPicPr>
            <p:cNvPr id="50" name="Gráfico 49" descr="Conexões com preenchimento sólido">
              <a:extLst>
                <a:ext uri="{FF2B5EF4-FFF2-40B4-BE49-F238E27FC236}">
                  <a16:creationId xmlns:a16="http://schemas.microsoft.com/office/drawing/2014/main" id="{226A97A8-37CB-6783-D7F1-73ADCE109BD0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7406640" y="1992630"/>
              <a:ext cx="457200" cy="510540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2"/>
          <p:cNvSpPr/>
          <p:nvPr/>
        </p:nvSpPr>
        <p:spPr>
          <a:xfrm>
            <a:off x="457200" y="685800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>
                <a:solidFill>
                  <a:srgbClr val="1A1A1A"/>
                </a:solidFill>
                <a:latin typeface="Montserrat"/>
                <a:ea typeface="Trebuchet MS" pitchFamily="34" charset="-122"/>
                <a:cs typeface="Trebuchet MS" pitchFamily="34" charset="-120"/>
              </a:rPr>
              <a:t>The Limits of High Performers</a:t>
            </a:r>
            <a:endParaRPr lang="en-US" sz="3000">
              <a:latin typeface="Montserrat"/>
            </a:endParaRPr>
          </a:p>
        </p:txBody>
      </p:sp>
      <p:sp>
        <p:nvSpPr>
          <p:cNvPr id="5" name="Text 3"/>
          <p:cNvSpPr/>
          <p:nvPr/>
        </p:nvSpPr>
        <p:spPr>
          <a:xfrm>
            <a:off x="457200" y="1261872"/>
            <a:ext cx="82296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i="1">
                <a:solidFill>
                  <a:srgbClr val="6B6B6B"/>
                </a:solidFill>
                <a:latin typeface="futura"/>
                <a:ea typeface="Calibri" pitchFamily="34" charset="-122"/>
                <a:cs typeface="Calibri" pitchFamily="34" charset="-120"/>
              </a:rPr>
              <a:t>When performance is detached from wholeness, its hidden costs begin to show</a:t>
            </a:r>
            <a:endParaRPr lang="en-US" sz="1300">
              <a:latin typeface="futura"/>
            </a:endParaRPr>
          </a:p>
        </p:txBody>
      </p:sp>
      <p:sp>
        <p:nvSpPr>
          <p:cNvPr id="38" name="Shape 36"/>
          <p:cNvSpPr/>
          <p:nvPr/>
        </p:nvSpPr>
        <p:spPr>
          <a:xfrm>
            <a:off x="358791" y="4631659"/>
            <a:ext cx="6968214" cy="326564"/>
          </a:xfrm>
          <a:prstGeom prst="round2DiagRect">
            <a:avLst/>
          </a:prstGeom>
          <a:solidFill>
            <a:schemeClr val="accent2">
              <a:lumMod val="20000"/>
              <a:lumOff val="80000"/>
            </a:schemeClr>
          </a:solidFill>
          <a:ln w="12700">
            <a:solidFill>
              <a:srgbClr val="F4C99A"/>
            </a:solidFill>
            <a:prstDash val="solid"/>
          </a:ln>
          <a:effectLst>
            <a:outerShdw blurRad="101600" dist="25400" dir="8100000" algn="bl" rotWithShape="0">
              <a:srgbClr val="000000">
                <a:alpha val="7000"/>
              </a:srgbClr>
            </a:outerShdw>
          </a:effectLst>
        </p:spPr>
        <p:txBody>
          <a:bodyPr/>
          <a:lstStyle/>
          <a:p>
            <a:endParaRPr lang="en-NL"/>
          </a:p>
        </p:txBody>
      </p:sp>
      <p:sp>
        <p:nvSpPr>
          <p:cNvPr id="39" name="Text 37"/>
          <p:cNvSpPr/>
          <p:nvPr/>
        </p:nvSpPr>
        <p:spPr>
          <a:xfrm>
            <a:off x="502920" y="4636008"/>
            <a:ext cx="82296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>
                <a:solidFill>
                  <a:srgbClr val="7A5020"/>
                </a:solidFill>
                <a:latin typeface="Futura"/>
                <a:ea typeface="Calibri"/>
                <a:cs typeface="Calibri"/>
              </a:rPr>
              <a:t>Key insight: </a:t>
            </a:r>
            <a:r>
              <a:rPr lang="en-US" sz="1100">
                <a:solidFill>
                  <a:srgbClr val="7A5020"/>
                </a:solidFill>
                <a:latin typeface="futura"/>
                <a:ea typeface="Calibri"/>
                <a:cs typeface="Calibri"/>
              </a:rPr>
              <a:t> high performance alone is no longer enough for the complexity and humanity of the future.</a:t>
            </a:r>
          </a:p>
        </p:txBody>
      </p:sp>
      <p:sp>
        <p:nvSpPr>
          <p:cNvPr id="41" name="Retângulo 24">
            <a:extLst>
              <a:ext uri="{FF2B5EF4-FFF2-40B4-BE49-F238E27FC236}">
                <a16:creationId xmlns:a16="http://schemas.microsoft.com/office/drawing/2014/main" id="{7E174DB6-E2A6-8ADD-CC4F-5C4F075A3D83}"/>
              </a:ext>
            </a:extLst>
          </p:cNvPr>
          <p:cNvSpPr/>
          <p:nvPr/>
        </p:nvSpPr>
        <p:spPr>
          <a:xfrm>
            <a:off x="360573" y="-115433"/>
            <a:ext cx="1691497" cy="665496"/>
          </a:xfrm>
          <a:prstGeom prst="roundRect">
            <a:avLst/>
          </a:prstGeom>
          <a:solidFill>
            <a:srgbClr val="DCC4D4"/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3" name="Text 1">
            <a:extLst>
              <a:ext uri="{FF2B5EF4-FFF2-40B4-BE49-F238E27FC236}">
                <a16:creationId xmlns:a16="http://schemas.microsoft.com/office/drawing/2014/main" id="{6F8F65A7-E5B8-4F1D-05FD-CC12F60500D0}"/>
              </a:ext>
            </a:extLst>
          </p:cNvPr>
          <p:cNvSpPr/>
          <p:nvPr/>
        </p:nvSpPr>
        <p:spPr>
          <a:xfrm>
            <a:off x="454894" y="141200"/>
            <a:ext cx="1434324" cy="3217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000" b="1">
                <a:solidFill>
                  <a:srgbClr val="1A1A1A"/>
                </a:solidFill>
                <a:latin typeface="Calibri"/>
                <a:ea typeface="Calibri"/>
                <a:cs typeface="Calibri"/>
              </a:rPr>
              <a:t>03  · The Gifts and Limits of High Performers</a:t>
            </a:r>
            <a:endParaRPr lang="en-US" sz="1000" b="1">
              <a:solidFill>
                <a:srgbClr val="1A1A1A"/>
              </a:solidFill>
              <a:ea typeface="Calibri"/>
              <a:cs typeface="Calibri"/>
            </a:endParaRPr>
          </a:p>
        </p:txBody>
      </p:sp>
      <p:grpSp>
        <p:nvGrpSpPr>
          <p:cNvPr id="51" name="Group 50">
            <a:extLst>
              <a:ext uri="{FF2B5EF4-FFF2-40B4-BE49-F238E27FC236}">
                <a16:creationId xmlns:a16="http://schemas.microsoft.com/office/drawing/2014/main" id="{011DA342-3876-3E81-9135-CAB0E3684854}"/>
              </a:ext>
            </a:extLst>
          </p:cNvPr>
          <p:cNvGrpSpPr/>
          <p:nvPr/>
        </p:nvGrpSpPr>
        <p:grpSpPr>
          <a:xfrm>
            <a:off x="6675120" y="1737360"/>
            <a:ext cx="1920240" cy="2743200"/>
            <a:chOff x="6675120" y="1737360"/>
            <a:chExt cx="1920240" cy="2743200"/>
          </a:xfrm>
        </p:grpSpPr>
        <p:sp>
          <p:nvSpPr>
            <p:cNvPr id="30" name="Shape 28"/>
            <p:cNvSpPr/>
            <p:nvPr/>
          </p:nvSpPr>
          <p:spPr>
            <a:xfrm>
              <a:off x="6675120" y="1737360"/>
              <a:ext cx="1920240" cy="2743200"/>
            </a:xfrm>
            <a:prstGeom prst="round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12700">
              <a:solidFill>
                <a:srgbClr val="DEDEDE"/>
              </a:solidFill>
              <a:prstDash val="solid"/>
            </a:ln>
            <a:effectLst>
              <a:outerShdw blurRad="101600" dist="25400" dir="8100000" algn="bl" rotWithShape="0">
                <a:srgbClr val="000000">
                  <a:alpha val="7000"/>
                </a:srgbClr>
              </a:outerShdw>
            </a:effectLst>
          </p:spPr>
          <p:txBody>
            <a:bodyPr/>
            <a:lstStyle/>
            <a:p>
              <a:endParaRPr lang="en-NL"/>
            </a:p>
          </p:txBody>
        </p:sp>
        <p:sp>
          <p:nvSpPr>
            <p:cNvPr id="31" name="Text 29"/>
            <p:cNvSpPr/>
            <p:nvPr/>
          </p:nvSpPr>
          <p:spPr>
            <a:xfrm>
              <a:off x="6812280" y="2637263"/>
              <a:ext cx="1645920" cy="41148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400" b="1" dirty="0">
                  <a:solidFill>
                    <a:srgbClr val="1A1A1A"/>
                  </a:solidFill>
                  <a:latin typeface="Montserrat"/>
                  <a:ea typeface="Calibri" pitchFamily="34" charset="-122"/>
                  <a:cs typeface="Calibri" pitchFamily="34" charset="-120"/>
                </a:rPr>
                <a:t>Systemic Impact</a:t>
              </a:r>
              <a:endParaRPr lang="en-US" sz="1400" b="1" dirty="0">
                <a:latin typeface="Montserrat"/>
              </a:endParaRPr>
            </a:p>
          </p:txBody>
        </p:sp>
        <p:sp>
          <p:nvSpPr>
            <p:cNvPr id="32" name="Shape 30"/>
            <p:cNvSpPr/>
            <p:nvPr/>
          </p:nvSpPr>
          <p:spPr>
            <a:xfrm>
              <a:off x="6839712" y="3134106"/>
              <a:ext cx="128016" cy="128016"/>
            </a:xfrm>
            <a:prstGeom prst="ellipse">
              <a:avLst/>
            </a:prstGeom>
            <a:solidFill>
              <a:srgbClr val="F4C99A"/>
            </a:solidFill>
            <a:ln w="12700">
              <a:solidFill>
                <a:srgbClr val="E88DA8">
                  <a:alpha val="0"/>
                </a:srgbClr>
              </a:solidFill>
              <a:prstDash val="solid"/>
            </a:ln>
          </p:spPr>
          <p:txBody>
            <a:bodyPr/>
            <a:lstStyle/>
            <a:p>
              <a:endParaRPr lang="en-NL" sz="1000"/>
            </a:p>
          </p:txBody>
        </p:sp>
        <p:sp>
          <p:nvSpPr>
            <p:cNvPr id="33" name="Text 31"/>
            <p:cNvSpPr/>
            <p:nvPr/>
          </p:nvSpPr>
          <p:spPr>
            <a:xfrm>
              <a:off x="7022592" y="3000403"/>
              <a:ext cx="1463040" cy="56692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lnSpc>
                  <a:spcPct val="125000"/>
                </a:lnSpc>
                <a:buNone/>
              </a:pPr>
              <a:r>
                <a:rPr lang="en-US" sz="1000" dirty="0">
                  <a:solidFill>
                    <a:srgbClr val="3D3D3D"/>
                  </a:solidFill>
                  <a:latin typeface="Montserrat"/>
                  <a:ea typeface="Calibri" pitchFamily="34" charset="-122"/>
                  <a:cs typeface="Calibri" pitchFamily="34" charset="-120"/>
                </a:rPr>
                <a:t>Success can deepen inequality &amp; exclusion</a:t>
              </a:r>
              <a:endParaRPr lang="en-US" sz="1000" dirty="0">
                <a:latin typeface="Montserrat"/>
              </a:endParaRPr>
            </a:p>
          </p:txBody>
        </p:sp>
        <p:sp>
          <p:nvSpPr>
            <p:cNvPr id="34" name="Shape 32"/>
            <p:cNvSpPr/>
            <p:nvPr/>
          </p:nvSpPr>
          <p:spPr>
            <a:xfrm>
              <a:off x="6839712" y="3533710"/>
              <a:ext cx="128016" cy="128016"/>
            </a:xfrm>
            <a:prstGeom prst="ellipse">
              <a:avLst/>
            </a:prstGeom>
            <a:solidFill>
              <a:srgbClr val="F4C99A"/>
            </a:solidFill>
            <a:ln w="12700">
              <a:solidFill>
                <a:srgbClr val="E88DA8">
                  <a:alpha val="0"/>
                </a:srgbClr>
              </a:solidFill>
              <a:prstDash val="solid"/>
            </a:ln>
          </p:spPr>
          <p:txBody>
            <a:bodyPr/>
            <a:lstStyle/>
            <a:p>
              <a:endParaRPr lang="en-NL" sz="1000"/>
            </a:p>
          </p:txBody>
        </p:sp>
        <p:sp>
          <p:nvSpPr>
            <p:cNvPr id="35" name="Text 33"/>
            <p:cNvSpPr/>
            <p:nvPr/>
          </p:nvSpPr>
          <p:spPr>
            <a:xfrm>
              <a:off x="7022592" y="3390863"/>
              <a:ext cx="1463040" cy="56692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lnSpc>
                  <a:spcPct val="125000"/>
                </a:lnSpc>
                <a:buNone/>
              </a:pPr>
              <a:r>
                <a:rPr lang="en-US" sz="1000" dirty="0">
                  <a:solidFill>
                    <a:srgbClr val="3D3D3D"/>
                  </a:solidFill>
                  <a:latin typeface="Montserrat"/>
                  <a:ea typeface="Calibri" pitchFamily="34" charset="-122"/>
                  <a:cs typeface="Calibri" pitchFamily="34" charset="-120"/>
                </a:rPr>
                <a:t>Growth can come at social &amp; ecological cost</a:t>
              </a:r>
              <a:endParaRPr lang="en-US" sz="1000" dirty="0">
                <a:latin typeface="Montserrat"/>
              </a:endParaRPr>
            </a:p>
          </p:txBody>
        </p:sp>
        <p:sp>
          <p:nvSpPr>
            <p:cNvPr id="36" name="Shape 34"/>
            <p:cNvSpPr/>
            <p:nvPr/>
          </p:nvSpPr>
          <p:spPr>
            <a:xfrm>
              <a:off x="6839712" y="3928519"/>
              <a:ext cx="128016" cy="128016"/>
            </a:xfrm>
            <a:prstGeom prst="ellipse">
              <a:avLst/>
            </a:prstGeom>
            <a:solidFill>
              <a:srgbClr val="F4C99A"/>
            </a:solidFill>
            <a:ln w="12700">
              <a:solidFill>
                <a:srgbClr val="E88DA8">
                  <a:alpha val="0"/>
                </a:srgbClr>
              </a:solidFill>
              <a:prstDash val="solid"/>
            </a:ln>
          </p:spPr>
          <p:txBody>
            <a:bodyPr/>
            <a:lstStyle/>
            <a:p>
              <a:endParaRPr lang="en-NL" sz="1000"/>
            </a:p>
          </p:txBody>
        </p:sp>
        <p:sp>
          <p:nvSpPr>
            <p:cNvPr id="37" name="Text 35"/>
            <p:cNvSpPr/>
            <p:nvPr/>
          </p:nvSpPr>
          <p:spPr>
            <a:xfrm>
              <a:off x="7022592" y="3882799"/>
              <a:ext cx="1463040" cy="56692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lnSpc>
                  <a:spcPct val="125000"/>
                </a:lnSpc>
                <a:buNone/>
              </a:pPr>
              <a:r>
                <a:rPr lang="en-US" sz="1000" dirty="0" err="1">
                  <a:solidFill>
                    <a:srgbClr val="3D3D3D"/>
                  </a:solidFill>
                  <a:latin typeface="Montserrat"/>
                  <a:ea typeface="Calibri" pitchFamily="34" charset="-122"/>
                  <a:cs typeface="Calibri" pitchFamily="34" charset="-120"/>
                </a:rPr>
                <a:t>Organisations</a:t>
              </a:r>
              <a:r>
                <a:rPr lang="en-US" sz="1000" dirty="0">
                  <a:solidFill>
                    <a:srgbClr val="3D3D3D"/>
                  </a:solidFill>
                  <a:latin typeface="Montserrat"/>
                  <a:ea typeface="Calibri" pitchFamily="34" charset="-122"/>
                  <a:cs typeface="Calibri" pitchFamily="34" charset="-120"/>
                </a:rPr>
                <a:t> lose resilience, meaning and humanity</a:t>
              </a:r>
              <a:endParaRPr lang="en-US" sz="1000" dirty="0">
                <a:latin typeface="Montserrat"/>
              </a:endParaRPr>
            </a:p>
          </p:txBody>
        </p:sp>
        <p:sp>
          <p:nvSpPr>
            <p:cNvPr id="47" name="Fluxograma: Conector 46">
              <a:extLst>
                <a:ext uri="{FF2B5EF4-FFF2-40B4-BE49-F238E27FC236}">
                  <a16:creationId xmlns:a16="http://schemas.microsoft.com/office/drawing/2014/main" id="{F2A5E753-EC7E-677C-3EE3-F3426D214890}"/>
                </a:ext>
              </a:extLst>
            </p:cNvPr>
            <p:cNvSpPr/>
            <p:nvPr/>
          </p:nvSpPr>
          <p:spPr>
            <a:xfrm>
              <a:off x="7327005" y="1953677"/>
              <a:ext cx="610528" cy="596589"/>
            </a:xfrm>
            <a:prstGeom prst="flowChartConnector">
              <a:avLst/>
            </a:prstGeom>
            <a:solidFill>
              <a:schemeClr val="accent2"/>
            </a:solidFill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rgbClr val="F4B183"/>
                </a:solidFill>
              </a:endParaRPr>
            </a:p>
          </p:txBody>
        </p:sp>
        <p:pic>
          <p:nvPicPr>
            <p:cNvPr id="2" name="Gráfico 1" descr="Gráfico de barras com preenchimento sólido">
              <a:extLst>
                <a:ext uri="{FF2B5EF4-FFF2-40B4-BE49-F238E27FC236}">
                  <a16:creationId xmlns:a16="http://schemas.microsoft.com/office/drawing/2014/main" id="{5D2C9DEA-E20E-A9B3-78A8-B2584DD1A9EF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7452360" y="2068830"/>
              <a:ext cx="358140" cy="358140"/>
            </a:xfrm>
            <a:prstGeom prst="rect">
              <a:avLst/>
            </a:prstGeom>
          </p:spPr>
        </p:pic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7073D4F3-2F9B-3A73-7073-BCA2F0839DD1}"/>
              </a:ext>
            </a:extLst>
          </p:cNvPr>
          <p:cNvGrpSpPr/>
          <p:nvPr/>
        </p:nvGrpSpPr>
        <p:grpSpPr>
          <a:xfrm>
            <a:off x="4572000" y="1737360"/>
            <a:ext cx="1920240" cy="2743200"/>
            <a:chOff x="4572000" y="1737360"/>
            <a:chExt cx="1920240" cy="2743200"/>
          </a:xfrm>
        </p:grpSpPr>
        <p:sp>
          <p:nvSpPr>
            <p:cNvPr id="22" name="Shape 20"/>
            <p:cNvSpPr/>
            <p:nvPr/>
          </p:nvSpPr>
          <p:spPr>
            <a:xfrm>
              <a:off x="4572000" y="1737360"/>
              <a:ext cx="1920240" cy="2743200"/>
            </a:xfrm>
            <a:prstGeom prst="round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12700">
              <a:solidFill>
                <a:srgbClr val="DEDEDE"/>
              </a:solidFill>
              <a:prstDash val="solid"/>
            </a:ln>
            <a:effectLst>
              <a:outerShdw blurRad="101600" dist="25400" dir="8100000" algn="bl" rotWithShape="0">
                <a:srgbClr val="000000">
                  <a:alpha val="7000"/>
                </a:srgbClr>
              </a:outerShdw>
            </a:effectLst>
          </p:spPr>
          <p:txBody>
            <a:bodyPr/>
            <a:lstStyle/>
            <a:p>
              <a:endParaRPr lang="en-NL"/>
            </a:p>
          </p:txBody>
        </p:sp>
        <p:sp>
          <p:nvSpPr>
            <p:cNvPr id="23" name="Text 21"/>
            <p:cNvSpPr/>
            <p:nvPr/>
          </p:nvSpPr>
          <p:spPr>
            <a:xfrm>
              <a:off x="4709160" y="2637263"/>
              <a:ext cx="1645920" cy="41148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400" b="1">
                  <a:solidFill>
                    <a:srgbClr val="1A1A1A"/>
                  </a:solidFill>
                  <a:latin typeface="Montserrat"/>
                  <a:ea typeface="Calibri" pitchFamily="34" charset="-122"/>
                  <a:cs typeface="Calibri" pitchFamily="34" charset="-120"/>
                </a:rPr>
                <a:t>Strategic Limits</a:t>
              </a:r>
              <a:endParaRPr lang="en-US" sz="1400" b="1">
                <a:latin typeface="Montserrat"/>
              </a:endParaRPr>
            </a:p>
          </p:txBody>
        </p:sp>
        <p:sp>
          <p:nvSpPr>
            <p:cNvPr id="24" name="Shape 22"/>
            <p:cNvSpPr/>
            <p:nvPr/>
          </p:nvSpPr>
          <p:spPr>
            <a:xfrm>
              <a:off x="4736592" y="3115818"/>
              <a:ext cx="128016" cy="128016"/>
            </a:xfrm>
            <a:prstGeom prst="ellipse">
              <a:avLst/>
            </a:prstGeom>
            <a:solidFill>
              <a:srgbClr val="F4C99A"/>
            </a:solidFill>
            <a:ln w="12700">
              <a:solidFill>
                <a:srgbClr val="E88DA8">
                  <a:alpha val="0"/>
                </a:srgbClr>
              </a:solidFill>
              <a:prstDash val="solid"/>
            </a:ln>
          </p:spPr>
          <p:txBody>
            <a:bodyPr/>
            <a:lstStyle/>
            <a:p>
              <a:endParaRPr lang="en-NL" sz="1000"/>
            </a:p>
          </p:txBody>
        </p:sp>
        <p:sp>
          <p:nvSpPr>
            <p:cNvPr id="25" name="Text 23"/>
            <p:cNvSpPr/>
            <p:nvPr/>
          </p:nvSpPr>
          <p:spPr>
            <a:xfrm>
              <a:off x="4919472" y="2982115"/>
              <a:ext cx="1463040" cy="56692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lnSpc>
                  <a:spcPct val="125000"/>
                </a:lnSpc>
                <a:buNone/>
              </a:pPr>
              <a:r>
                <a:rPr lang="en-US" sz="1000" dirty="0">
                  <a:solidFill>
                    <a:srgbClr val="3D3D3D"/>
                  </a:solidFill>
                  <a:latin typeface="Montserrat"/>
                  <a:ea typeface="Calibri" pitchFamily="34" charset="-122"/>
                  <a:cs typeface="Calibri" pitchFamily="34" charset="-120"/>
                </a:rPr>
                <a:t>Short-term results vs long-term health</a:t>
              </a:r>
              <a:endParaRPr lang="en-US" sz="1000" dirty="0">
                <a:latin typeface="Montserrat"/>
              </a:endParaRPr>
            </a:p>
          </p:txBody>
        </p:sp>
        <p:sp>
          <p:nvSpPr>
            <p:cNvPr id="26" name="Shape 24"/>
            <p:cNvSpPr/>
            <p:nvPr/>
          </p:nvSpPr>
          <p:spPr>
            <a:xfrm>
              <a:off x="4736592" y="3533710"/>
              <a:ext cx="128016" cy="128016"/>
            </a:xfrm>
            <a:prstGeom prst="ellipse">
              <a:avLst/>
            </a:prstGeom>
            <a:solidFill>
              <a:srgbClr val="F4C99A"/>
            </a:solidFill>
            <a:ln w="12700">
              <a:solidFill>
                <a:srgbClr val="E88DA8">
                  <a:alpha val="0"/>
                </a:srgbClr>
              </a:solidFill>
              <a:prstDash val="solid"/>
            </a:ln>
          </p:spPr>
          <p:txBody>
            <a:bodyPr/>
            <a:lstStyle/>
            <a:p>
              <a:endParaRPr lang="en-NL" sz="1000"/>
            </a:p>
          </p:txBody>
        </p:sp>
        <p:sp>
          <p:nvSpPr>
            <p:cNvPr id="27" name="Text 25"/>
            <p:cNvSpPr/>
            <p:nvPr/>
          </p:nvSpPr>
          <p:spPr>
            <a:xfrm>
              <a:off x="4919472" y="3390863"/>
              <a:ext cx="1463040" cy="56692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lnSpc>
                  <a:spcPct val="125000"/>
                </a:lnSpc>
                <a:buNone/>
              </a:pPr>
              <a:r>
                <a:rPr lang="en-US" sz="1000" dirty="0">
                  <a:solidFill>
                    <a:srgbClr val="3D3D3D"/>
                  </a:solidFill>
                  <a:latin typeface="Montserrat"/>
                  <a:ea typeface="Calibri" pitchFamily="34" charset="-122"/>
                  <a:cs typeface="Calibri" pitchFamily="34" charset="-120"/>
                </a:rPr>
                <a:t>Complexity reduced to what can be measured</a:t>
              </a:r>
              <a:endParaRPr lang="en-US" sz="1000" dirty="0">
                <a:latin typeface="Montserrat"/>
              </a:endParaRPr>
            </a:p>
          </p:txBody>
        </p:sp>
        <p:sp>
          <p:nvSpPr>
            <p:cNvPr id="28" name="Shape 26"/>
            <p:cNvSpPr/>
            <p:nvPr/>
          </p:nvSpPr>
          <p:spPr>
            <a:xfrm>
              <a:off x="4736592" y="3926345"/>
              <a:ext cx="128016" cy="128016"/>
            </a:xfrm>
            <a:prstGeom prst="ellipse">
              <a:avLst/>
            </a:prstGeom>
            <a:solidFill>
              <a:srgbClr val="F4C99A"/>
            </a:solidFill>
            <a:ln w="12700">
              <a:solidFill>
                <a:srgbClr val="E88DA8">
                  <a:alpha val="0"/>
                </a:srgbClr>
              </a:solidFill>
              <a:prstDash val="solid"/>
            </a:ln>
          </p:spPr>
          <p:txBody>
            <a:bodyPr/>
            <a:lstStyle/>
            <a:p>
              <a:endParaRPr lang="en-NL" sz="1000"/>
            </a:p>
          </p:txBody>
        </p:sp>
        <p:sp>
          <p:nvSpPr>
            <p:cNvPr id="29" name="Text 27"/>
            <p:cNvSpPr/>
            <p:nvPr/>
          </p:nvSpPr>
          <p:spPr>
            <a:xfrm>
              <a:off x="4919472" y="3877112"/>
              <a:ext cx="1463040" cy="56692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lnSpc>
                  <a:spcPct val="125000"/>
                </a:lnSpc>
                <a:buNone/>
              </a:pPr>
              <a:r>
                <a:rPr lang="en-US" sz="1000" dirty="0">
                  <a:solidFill>
                    <a:srgbClr val="3D3D3D"/>
                  </a:solidFill>
                  <a:latin typeface="Montserrat"/>
                  <a:ea typeface="Calibri" pitchFamily="34" charset="-122"/>
                  <a:cs typeface="Calibri" pitchFamily="34" charset="-120"/>
                </a:rPr>
                <a:t>Reflection, inclusion and wisdom are undervalued</a:t>
              </a:r>
              <a:endParaRPr lang="en-US" sz="1000" dirty="0">
                <a:latin typeface="Montserrat"/>
              </a:endParaRPr>
            </a:p>
          </p:txBody>
        </p:sp>
        <p:sp>
          <p:nvSpPr>
            <p:cNvPr id="45" name="Fluxograma: Conector 44">
              <a:extLst>
                <a:ext uri="{FF2B5EF4-FFF2-40B4-BE49-F238E27FC236}">
                  <a16:creationId xmlns:a16="http://schemas.microsoft.com/office/drawing/2014/main" id="{DB90B76E-9985-00B2-548B-A136BBD43135}"/>
                </a:ext>
              </a:extLst>
            </p:cNvPr>
            <p:cNvSpPr/>
            <p:nvPr/>
          </p:nvSpPr>
          <p:spPr>
            <a:xfrm>
              <a:off x="5222213" y="1953678"/>
              <a:ext cx="610528" cy="596589"/>
            </a:xfrm>
            <a:prstGeom prst="flowChartConnector">
              <a:avLst/>
            </a:prstGeom>
            <a:solidFill>
              <a:schemeClr val="accent2"/>
            </a:solidFill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rgbClr val="F4B183"/>
                </a:solidFill>
              </a:endParaRPr>
            </a:p>
          </p:txBody>
        </p:sp>
        <p:pic>
          <p:nvPicPr>
            <p:cNvPr id="40" name="Gráfico 39" descr="Fechar com preenchimento sólido">
              <a:extLst>
                <a:ext uri="{FF2B5EF4-FFF2-40B4-BE49-F238E27FC236}">
                  <a16:creationId xmlns:a16="http://schemas.microsoft.com/office/drawing/2014/main" id="{34159C6A-A772-4787-8570-B94E454D3D2B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354955" y="2074545"/>
              <a:ext cx="358140" cy="358140"/>
            </a:xfrm>
            <a:prstGeom prst="rect">
              <a:avLst/>
            </a:prstGeom>
          </p:spPr>
        </p:pic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9AEEC70F-0A1D-4991-6B17-BF1D9B544B79}"/>
              </a:ext>
            </a:extLst>
          </p:cNvPr>
          <p:cNvGrpSpPr/>
          <p:nvPr/>
        </p:nvGrpSpPr>
        <p:grpSpPr>
          <a:xfrm>
            <a:off x="2468880" y="1737360"/>
            <a:ext cx="1920240" cy="2743200"/>
            <a:chOff x="2468880" y="1737360"/>
            <a:chExt cx="1920240" cy="2743200"/>
          </a:xfrm>
        </p:grpSpPr>
        <p:sp>
          <p:nvSpPr>
            <p:cNvPr id="14" name="Shape 12"/>
            <p:cNvSpPr/>
            <p:nvPr/>
          </p:nvSpPr>
          <p:spPr>
            <a:xfrm>
              <a:off x="2468880" y="1737360"/>
              <a:ext cx="1920240" cy="2743200"/>
            </a:xfrm>
            <a:prstGeom prst="round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12700">
              <a:solidFill>
                <a:srgbClr val="DEDEDE"/>
              </a:solidFill>
              <a:prstDash val="solid"/>
            </a:ln>
            <a:effectLst>
              <a:outerShdw blurRad="101600" dist="25400" dir="8100000" algn="bl" rotWithShape="0">
                <a:srgbClr val="000000">
                  <a:alpha val="7000"/>
                </a:srgbClr>
              </a:outerShdw>
            </a:effectLst>
          </p:spPr>
          <p:txBody>
            <a:bodyPr/>
            <a:lstStyle/>
            <a:p>
              <a:endParaRPr lang="en-NL"/>
            </a:p>
          </p:txBody>
        </p:sp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id="{103F3FDE-0D80-B82F-53C5-43D362E0A9BC}"/>
                </a:ext>
              </a:extLst>
            </p:cNvPr>
            <p:cNvGrpSpPr/>
            <p:nvPr/>
          </p:nvGrpSpPr>
          <p:grpSpPr>
            <a:xfrm>
              <a:off x="2606040" y="1974586"/>
              <a:ext cx="1673352" cy="2460310"/>
              <a:chOff x="2606040" y="1974586"/>
              <a:chExt cx="1673352" cy="2460310"/>
            </a:xfrm>
          </p:grpSpPr>
          <p:sp>
            <p:nvSpPr>
              <p:cNvPr id="15" name="Text 13"/>
              <p:cNvSpPr/>
              <p:nvPr/>
            </p:nvSpPr>
            <p:spPr>
              <a:xfrm>
                <a:off x="2606040" y="2637263"/>
                <a:ext cx="1645920" cy="411480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0" indent="0" algn="ctr">
                  <a:buNone/>
                </a:pPr>
                <a:r>
                  <a:rPr lang="en-US" sz="1400" b="1">
                    <a:solidFill>
                      <a:srgbClr val="1A1A1A"/>
                    </a:solidFill>
                    <a:latin typeface="Montserrat"/>
                    <a:ea typeface="Calibri" pitchFamily="34" charset="-122"/>
                    <a:cs typeface="Calibri" pitchFamily="34" charset="-120"/>
                  </a:rPr>
                  <a:t>Cultural Costs</a:t>
                </a:r>
                <a:endParaRPr lang="en-US" sz="1400" b="1">
                  <a:latin typeface="Montserrat"/>
                </a:endParaRPr>
              </a:p>
            </p:txBody>
          </p:sp>
          <p:sp>
            <p:nvSpPr>
              <p:cNvPr id="16" name="Shape 14"/>
              <p:cNvSpPr/>
              <p:nvPr/>
            </p:nvSpPr>
            <p:spPr>
              <a:xfrm>
                <a:off x="2633472" y="3106674"/>
                <a:ext cx="128016" cy="128016"/>
              </a:xfrm>
              <a:prstGeom prst="ellipse">
                <a:avLst/>
              </a:prstGeom>
              <a:solidFill>
                <a:srgbClr val="F4C99A"/>
              </a:solidFill>
              <a:ln w="12700">
                <a:solidFill>
                  <a:srgbClr val="E88DA8">
                    <a:alpha val="0"/>
                  </a:srgbClr>
                </a:solidFill>
                <a:prstDash val="solid"/>
              </a:ln>
            </p:spPr>
            <p:txBody>
              <a:bodyPr/>
              <a:lstStyle/>
              <a:p>
                <a:endParaRPr lang="en-NL" sz="1000"/>
              </a:p>
            </p:txBody>
          </p:sp>
          <p:sp>
            <p:nvSpPr>
              <p:cNvPr id="17" name="Text 15"/>
              <p:cNvSpPr/>
              <p:nvPr/>
            </p:nvSpPr>
            <p:spPr>
              <a:xfrm>
                <a:off x="2816352" y="3036979"/>
                <a:ext cx="1463040" cy="427036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0" indent="0">
                  <a:lnSpc>
                    <a:spcPct val="125000"/>
                  </a:lnSpc>
                  <a:buNone/>
                </a:pPr>
                <a:r>
                  <a:rPr lang="en-US" sz="1000" dirty="0">
                    <a:solidFill>
                      <a:srgbClr val="3D3D3D"/>
                    </a:solidFill>
                    <a:latin typeface="Montserrat"/>
                    <a:ea typeface="Calibri" pitchFamily="34" charset="-122"/>
                    <a:cs typeface="Calibri" pitchFamily="34" charset="-120"/>
                  </a:rPr>
                  <a:t>Competition overrides trust and collaboration</a:t>
                </a:r>
                <a:endParaRPr lang="en-US" sz="1000" dirty="0">
                  <a:latin typeface="Montserrat"/>
                </a:endParaRPr>
              </a:p>
            </p:txBody>
          </p:sp>
          <p:sp>
            <p:nvSpPr>
              <p:cNvPr id="18" name="Shape 16"/>
              <p:cNvSpPr/>
              <p:nvPr/>
            </p:nvSpPr>
            <p:spPr>
              <a:xfrm>
                <a:off x="2633472" y="3533710"/>
                <a:ext cx="128016" cy="128016"/>
              </a:xfrm>
              <a:prstGeom prst="ellipse">
                <a:avLst/>
              </a:prstGeom>
              <a:solidFill>
                <a:srgbClr val="F4C99A"/>
              </a:solidFill>
              <a:ln w="12700">
                <a:solidFill>
                  <a:srgbClr val="E88DA8">
                    <a:alpha val="0"/>
                  </a:srgbClr>
                </a:solidFill>
                <a:prstDash val="solid"/>
              </a:ln>
            </p:spPr>
            <p:txBody>
              <a:bodyPr/>
              <a:lstStyle/>
              <a:p>
                <a:endParaRPr lang="en-NL" sz="1000"/>
              </a:p>
            </p:txBody>
          </p:sp>
          <p:sp>
            <p:nvSpPr>
              <p:cNvPr id="19" name="Text 17"/>
              <p:cNvSpPr/>
              <p:nvPr/>
            </p:nvSpPr>
            <p:spPr>
              <a:xfrm>
                <a:off x="2816352" y="3390863"/>
                <a:ext cx="1463040" cy="566928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0" indent="0">
                  <a:lnSpc>
                    <a:spcPct val="125000"/>
                  </a:lnSpc>
                  <a:buNone/>
                </a:pPr>
                <a:r>
                  <a:rPr lang="en-US" sz="1000">
                    <a:solidFill>
                      <a:srgbClr val="3D3D3D"/>
                    </a:solidFill>
                    <a:latin typeface="Montserrat"/>
                    <a:ea typeface="Calibri" pitchFamily="34" charset="-122"/>
                    <a:cs typeface="Calibri" pitchFamily="34" charset="-120"/>
                  </a:rPr>
                  <a:t>People valued mainly for output and status</a:t>
                </a:r>
                <a:endParaRPr lang="en-US" sz="1000">
                  <a:latin typeface="Montserrat"/>
                </a:endParaRPr>
              </a:p>
            </p:txBody>
          </p:sp>
          <p:sp>
            <p:nvSpPr>
              <p:cNvPr id="20" name="Shape 18"/>
              <p:cNvSpPr/>
              <p:nvPr/>
            </p:nvSpPr>
            <p:spPr>
              <a:xfrm>
                <a:off x="2633472" y="3917201"/>
                <a:ext cx="128016" cy="128016"/>
              </a:xfrm>
              <a:prstGeom prst="ellipse">
                <a:avLst/>
              </a:prstGeom>
              <a:solidFill>
                <a:srgbClr val="F4C99A"/>
              </a:solidFill>
              <a:ln w="12700">
                <a:solidFill>
                  <a:srgbClr val="E88DA8">
                    <a:alpha val="0"/>
                  </a:srgbClr>
                </a:solidFill>
                <a:prstDash val="solid"/>
              </a:ln>
            </p:spPr>
            <p:txBody>
              <a:bodyPr/>
              <a:lstStyle/>
              <a:p>
                <a:endParaRPr lang="en-NL" sz="1000"/>
              </a:p>
            </p:txBody>
          </p:sp>
          <p:sp>
            <p:nvSpPr>
              <p:cNvPr id="21" name="Text 19"/>
              <p:cNvSpPr/>
              <p:nvPr/>
            </p:nvSpPr>
            <p:spPr>
              <a:xfrm>
                <a:off x="2816352" y="3867968"/>
                <a:ext cx="1463040" cy="566928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0" indent="0">
                  <a:lnSpc>
                    <a:spcPct val="125000"/>
                  </a:lnSpc>
                  <a:buNone/>
                </a:pPr>
                <a:r>
                  <a:rPr lang="en-US" sz="1000" dirty="0">
                    <a:solidFill>
                      <a:srgbClr val="3D3D3D"/>
                    </a:solidFill>
                    <a:latin typeface="Montserrat"/>
                    <a:ea typeface="Calibri" pitchFamily="34" charset="-122"/>
                    <a:cs typeface="Calibri" pitchFamily="34" charset="-120"/>
                  </a:rPr>
                  <a:t>Fear of failure can narrow learning and honesty</a:t>
                </a:r>
                <a:endParaRPr lang="en-US" sz="1000" dirty="0">
                  <a:latin typeface="Montserrat"/>
                </a:endParaRPr>
              </a:p>
            </p:txBody>
          </p:sp>
          <p:sp>
            <p:nvSpPr>
              <p:cNvPr id="42" name="Fluxograma: Conector 41">
                <a:extLst>
                  <a:ext uri="{FF2B5EF4-FFF2-40B4-BE49-F238E27FC236}">
                    <a16:creationId xmlns:a16="http://schemas.microsoft.com/office/drawing/2014/main" id="{0E5B6A8B-A5F8-D17D-9AEA-B6532FE9BAE9}"/>
                  </a:ext>
                </a:extLst>
              </p:cNvPr>
              <p:cNvSpPr/>
              <p:nvPr/>
            </p:nvSpPr>
            <p:spPr>
              <a:xfrm>
                <a:off x="3124390" y="1974586"/>
                <a:ext cx="610528" cy="596589"/>
              </a:xfrm>
              <a:prstGeom prst="flowChartConnector">
                <a:avLst/>
              </a:prstGeom>
              <a:solidFill>
                <a:schemeClr val="accent2"/>
              </a:solidFill>
              <a:ln>
                <a:solidFill>
                  <a:schemeClr val="accent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>
                  <a:solidFill>
                    <a:srgbClr val="F4B183"/>
                  </a:solidFill>
                </a:endParaRPr>
              </a:p>
            </p:txBody>
          </p:sp>
          <p:pic>
            <p:nvPicPr>
              <p:cNvPr id="44" name="Gráfico 43" descr="Dança com preenchimento sólido">
                <a:extLst>
                  <a:ext uri="{FF2B5EF4-FFF2-40B4-BE49-F238E27FC236}">
                    <a16:creationId xmlns:a16="http://schemas.microsoft.com/office/drawing/2014/main" id="{453E5A6D-D1E9-E8A0-CEC7-7D424A28BFC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>
                <a:off x="3249930" y="2095500"/>
                <a:ext cx="358140" cy="358140"/>
              </a:xfrm>
              <a:prstGeom prst="rect">
                <a:avLst/>
              </a:prstGeom>
            </p:spPr>
          </p:pic>
        </p:grp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946D85BC-5DE4-8195-1C87-D530AA27486F}"/>
              </a:ext>
            </a:extLst>
          </p:cNvPr>
          <p:cNvGrpSpPr/>
          <p:nvPr/>
        </p:nvGrpSpPr>
        <p:grpSpPr>
          <a:xfrm>
            <a:off x="365760" y="1737360"/>
            <a:ext cx="1920240" cy="2743200"/>
            <a:chOff x="365760" y="1737360"/>
            <a:chExt cx="1920240" cy="2743200"/>
          </a:xfrm>
        </p:grpSpPr>
        <p:sp>
          <p:nvSpPr>
            <p:cNvPr id="6" name="Shape 4"/>
            <p:cNvSpPr/>
            <p:nvPr/>
          </p:nvSpPr>
          <p:spPr>
            <a:xfrm>
              <a:off x="365760" y="1737360"/>
              <a:ext cx="1920240" cy="2743200"/>
            </a:xfrm>
            <a:prstGeom prst="round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12700">
              <a:solidFill>
                <a:srgbClr val="DEDEDE"/>
              </a:solidFill>
              <a:prstDash val="solid"/>
            </a:ln>
            <a:effectLst>
              <a:outerShdw blurRad="101600" dist="25400" dir="8100000" algn="bl" rotWithShape="0">
                <a:srgbClr val="000000">
                  <a:alpha val="7000"/>
                </a:srgbClr>
              </a:outerShdw>
            </a:effectLst>
          </p:spPr>
          <p:txBody>
            <a:bodyPr/>
            <a:lstStyle/>
            <a:p>
              <a:endParaRPr lang="en-NL"/>
            </a:p>
          </p:txBody>
        </p:sp>
        <p:sp>
          <p:nvSpPr>
            <p:cNvPr id="7" name="Text 5"/>
            <p:cNvSpPr/>
            <p:nvPr/>
          </p:nvSpPr>
          <p:spPr>
            <a:xfrm>
              <a:off x="502920" y="2637263"/>
              <a:ext cx="1645920" cy="41148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400" b="1">
                  <a:solidFill>
                    <a:srgbClr val="1A1A1A"/>
                  </a:solidFill>
                  <a:latin typeface="Montserrat"/>
                  <a:ea typeface="Calibri" pitchFamily="34" charset="-122"/>
                  <a:cs typeface="Calibri" pitchFamily="34" charset="-120"/>
                </a:rPr>
                <a:t>Human Costs</a:t>
              </a:r>
              <a:endParaRPr lang="en-US" sz="1400" b="1">
                <a:latin typeface="Montserrat"/>
              </a:endParaRPr>
            </a:p>
          </p:txBody>
        </p:sp>
        <p:sp>
          <p:nvSpPr>
            <p:cNvPr id="8" name="Shape 6"/>
            <p:cNvSpPr/>
            <p:nvPr/>
          </p:nvSpPr>
          <p:spPr>
            <a:xfrm>
              <a:off x="530352" y="3088386"/>
              <a:ext cx="128016" cy="128016"/>
            </a:xfrm>
            <a:prstGeom prst="ellipse">
              <a:avLst/>
            </a:prstGeom>
            <a:solidFill>
              <a:srgbClr val="F4C99A"/>
            </a:solidFill>
            <a:ln w="12700">
              <a:solidFill>
                <a:srgbClr val="E88DA8">
                  <a:alpha val="0"/>
                </a:srgbClr>
              </a:solidFill>
              <a:prstDash val="solid"/>
            </a:ln>
          </p:spPr>
          <p:txBody>
            <a:bodyPr/>
            <a:lstStyle/>
            <a:p>
              <a:endParaRPr lang="en-NL" sz="1000"/>
            </a:p>
          </p:txBody>
        </p:sp>
        <p:sp>
          <p:nvSpPr>
            <p:cNvPr id="9" name="Text 7"/>
            <p:cNvSpPr/>
            <p:nvPr/>
          </p:nvSpPr>
          <p:spPr>
            <a:xfrm>
              <a:off x="713232" y="2963827"/>
              <a:ext cx="1463040" cy="56692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lnSpc>
                  <a:spcPct val="125000"/>
                </a:lnSpc>
                <a:buNone/>
              </a:pPr>
              <a:r>
                <a:rPr lang="en-US" sz="1000" dirty="0">
                  <a:solidFill>
                    <a:srgbClr val="3D3D3D"/>
                  </a:solidFill>
                  <a:latin typeface="Montserrat"/>
                  <a:ea typeface="Calibri" pitchFamily="34" charset="-122"/>
                  <a:cs typeface="Calibri" pitchFamily="34" charset="-120"/>
                </a:rPr>
                <a:t>Burnout, stress and exhaustion</a:t>
              </a:r>
              <a:endParaRPr lang="en-US" sz="1000" dirty="0">
                <a:latin typeface="Montserrat"/>
              </a:endParaRPr>
            </a:p>
          </p:txBody>
        </p:sp>
        <p:sp>
          <p:nvSpPr>
            <p:cNvPr id="10" name="Shape 8"/>
            <p:cNvSpPr/>
            <p:nvPr/>
          </p:nvSpPr>
          <p:spPr>
            <a:xfrm>
              <a:off x="530352" y="3478846"/>
              <a:ext cx="128016" cy="128016"/>
            </a:xfrm>
            <a:prstGeom prst="ellipse">
              <a:avLst/>
            </a:prstGeom>
            <a:solidFill>
              <a:srgbClr val="F4C99A"/>
            </a:solidFill>
            <a:ln w="12700">
              <a:solidFill>
                <a:srgbClr val="E88DA8">
                  <a:alpha val="0"/>
                </a:srgbClr>
              </a:solidFill>
              <a:prstDash val="solid"/>
            </a:ln>
          </p:spPr>
          <p:txBody>
            <a:bodyPr/>
            <a:lstStyle/>
            <a:p>
              <a:endParaRPr lang="en-NL" sz="1000"/>
            </a:p>
          </p:txBody>
        </p:sp>
        <p:sp>
          <p:nvSpPr>
            <p:cNvPr id="11" name="Text 9"/>
            <p:cNvSpPr/>
            <p:nvPr/>
          </p:nvSpPr>
          <p:spPr>
            <a:xfrm>
              <a:off x="713232" y="3335999"/>
              <a:ext cx="1463040" cy="56692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lnSpc>
                  <a:spcPct val="125000"/>
                </a:lnSpc>
                <a:buNone/>
              </a:pPr>
              <a:r>
                <a:rPr lang="en-US" sz="1000" dirty="0">
                  <a:solidFill>
                    <a:srgbClr val="3D3D3D"/>
                  </a:solidFill>
                  <a:latin typeface="Montserrat"/>
                  <a:ea typeface="Calibri" pitchFamily="34" charset="-122"/>
                  <a:cs typeface="Calibri" pitchFamily="34" charset="-120"/>
                </a:rPr>
                <a:t>Identity tied too tightly to doing and winning</a:t>
              </a:r>
              <a:endParaRPr lang="en-US" sz="1000" dirty="0">
                <a:latin typeface="Montserrat"/>
              </a:endParaRPr>
            </a:p>
          </p:txBody>
        </p:sp>
        <p:sp>
          <p:nvSpPr>
            <p:cNvPr id="12" name="Shape 10"/>
            <p:cNvSpPr/>
            <p:nvPr/>
          </p:nvSpPr>
          <p:spPr>
            <a:xfrm>
              <a:off x="530352" y="3908057"/>
              <a:ext cx="128016" cy="128016"/>
            </a:xfrm>
            <a:prstGeom prst="ellipse">
              <a:avLst/>
            </a:prstGeom>
            <a:solidFill>
              <a:srgbClr val="F4C99A"/>
            </a:solidFill>
            <a:ln w="12700">
              <a:solidFill>
                <a:srgbClr val="E88DA8">
                  <a:alpha val="0"/>
                </a:srgbClr>
              </a:solidFill>
              <a:prstDash val="solid"/>
            </a:ln>
          </p:spPr>
          <p:txBody>
            <a:bodyPr/>
            <a:lstStyle/>
            <a:p>
              <a:endParaRPr lang="en-NL" sz="1000"/>
            </a:p>
          </p:txBody>
        </p:sp>
        <p:sp>
          <p:nvSpPr>
            <p:cNvPr id="13" name="Text 11"/>
            <p:cNvSpPr/>
            <p:nvPr/>
          </p:nvSpPr>
          <p:spPr>
            <a:xfrm>
              <a:off x="713232" y="3858824"/>
              <a:ext cx="1463040" cy="56692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lnSpc>
                  <a:spcPct val="125000"/>
                </a:lnSpc>
                <a:buNone/>
              </a:pPr>
              <a:r>
                <a:rPr lang="en-US" sz="1000" dirty="0">
                  <a:solidFill>
                    <a:srgbClr val="3D3D3D"/>
                  </a:solidFill>
                  <a:latin typeface="Montserrat"/>
                  <a:ea typeface="Calibri" pitchFamily="34" charset="-122"/>
                  <a:cs typeface="Calibri" pitchFamily="34" charset="-120"/>
                </a:rPr>
                <a:t>Neglect of rest, relationships and inner life</a:t>
              </a:r>
              <a:endParaRPr lang="en-US" sz="1000" dirty="0">
                <a:latin typeface="Montserrat"/>
              </a:endParaRPr>
            </a:p>
          </p:txBody>
        </p:sp>
        <p:sp>
          <p:nvSpPr>
            <p:cNvPr id="3" name="Fluxograma: Conector 2">
              <a:extLst>
                <a:ext uri="{FF2B5EF4-FFF2-40B4-BE49-F238E27FC236}">
                  <a16:creationId xmlns:a16="http://schemas.microsoft.com/office/drawing/2014/main" id="{1EF7BD25-F512-38FF-5FCD-F8C72EA41356}"/>
                </a:ext>
              </a:extLst>
            </p:cNvPr>
            <p:cNvSpPr/>
            <p:nvPr/>
          </p:nvSpPr>
          <p:spPr>
            <a:xfrm>
              <a:off x="1019598" y="1974587"/>
              <a:ext cx="610528" cy="596589"/>
            </a:xfrm>
            <a:prstGeom prst="flowChartConnector">
              <a:avLst/>
            </a:prstGeom>
            <a:solidFill>
              <a:schemeClr val="accent2"/>
            </a:solidFill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rgbClr val="F4B183"/>
                </a:solidFill>
              </a:endParaRPr>
            </a:p>
          </p:txBody>
        </p:sp>
        <p:pic>
          <p:nvPicPr>
            <p:cNvPr id="46" name="Gráfico 45" descr="Grupo de pessoas com preenchimento sólido">
              <a:extLst>
                <a:ext uri="{FF2B5EF4-FFF2-40B4-BE49-F238E27FC236}">
                  <a16:creationId xmlns:a16="http://schemas.microsoft.com/office/drawing/2014/main" id="{1458BAA5-B6A4-90B8-B8AF-FC74A8D569B2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144905" y="2093595"/>
              <a:ext cx="358140" cy="358140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 t="-76000" b="-76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DC5F3D7-30C0-9C1B-F513-2043DADDFD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>
            <a:extLst>
              <a:ext uri="{FF2B5EF4-FFF2-40B4-BE49-F238E27FC236}">
                <a16:creationId xmlns:a16="http://schemas.microsoft.com/office/drawing/2014/main" id="{8EDBDB08-9BC8-A537-6D26-6474453598F8}"/>
              </a:ext>
            </a:extLst>
          </p:cNvPr>
          <p:cNvSpPr/>
          <p:nvPr/>
        </p:nvSpPr>
        <p:spPr>
          <a:xfrm>
            <a:off x="3608255" y="1231652"/>
            <a:ext cx="18288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7200" b="1">
                <a:latin typeface="Montserrat"/>
              </a:rPr>
              <a:t>04</a:t>
            </a:r>
            <a:endParaRPr lang="en-US" sz="7200">
              <a:latin typeface="Montserrat"/>
            </a:endParaRPr>
          </a:p>
        </p:txBody>
      </p:sp>
      <p:sp>
        <p:nvSpPr>
          <p:cNvPr id="3" name="Text 3">
            <a:extLst>
              <a:ext uri="{FF2B5EF4-FFF2-40B4-BE49-F238E27FC236}">
                <a16:creationId xmlns:a16="http://schemas.microsoft.com/office/drawing/2014/main" id="{A5141C6E-34D3-62D7-9D01-EEEADED222B0}"/>
              </a:ext>
            </a:extLst>
          </p:cNvPr>
          <p:cNvSpPr/>
          <p:nvPr/>
        </p:nvSpPr>
        <p:spPr>
          <a:xfrm>
            <a:off x="499853" y="1893477"/>
            <a:ext cx="777240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15000"/>
              </a:lnSpc>
            </a:pPr>
            <a:r>
              <a:rPr lang="en-US" sz="4400">
                <a:solidFill>
                  <a:srgbClr val="1A1A1A"/>
                </a:solidFill>
                <a:latin typeface="Montserrat"/>
                <a:ea typeface="Trebuchet MS" pitchFamily="34" charset="-122"/>
                <a:cs typeface="Trebuchet MS" pitchFamily="34" charset="-120"/>
              </a:rPr>
              <a:t>The Promise of </a:t>
            </a:r>
            <a:endParaRPr lang="en-US" sz="4400">
              <a:solidFill>
                <a:srgbClr val="000000"/>
              </a:solidFill>
              <a:latin typeface="Montserrat"/>
              <a:ea typeface="Trebuchet MS" pitchFamily="34" charset="-122"/>
              <a:cs typeface="Trebuchet MS" pitchFamily="34" charset="-120"/>
            </a:endParaRPr>
          </a:p>
          <a:p>
            <a:pPr algn="ctr">
              <a:lnSpc>
                <a:spcPct val="114999"/>
              </a:lnSpc>
            </a:pPr>
            <a:r>
              <a:rPr lang="en-US" sz="4400">
                <a:solidFill>
                  <a:srgbClr val="1A1A1A"/>
                </a:solidFill>
                <a:latin typeface="Montserrat"/>
                <a:ea typeface="Trebuchet MS" pitchFamily="34" charset="-122"/>
                <a:cs typeface="Trebuchet MS" pitchFamily="34" charset="-120"/>
              </a:rPr>
              <a:t>Whole Performers</a:t>
            </a:r>
            <a:endParaRPr lang="en-US" sz="4400">
              <a:latin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55594550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5DBCFD-76CB-B159-AFAB-74086BD5C5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2">
            <a:extLst>
              <a:ext uri="{FF2B5EF4-FFF2-40B4-BE49-F238E27FC236}">
                <a16:creationId xmlns:a16="http://schemas.microsoft.com/office/drawing/2014/main" id="{47A71AB2-77DC-4769-D65B-3BE48C82D8A1}"/>
              </a:ext>
            </a:extLst>
          </p:cNvPr>
          <p:cNvSpPr/>
          <p:nvPr/>
        </p:nvSpPr>
        <p:spPr>
          <a:xfrm>
            <a:off x="2134343" y="-112544"/>
            <a:ext cx="6217920" cy="15476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2800" b="1" dirty="0">
                <a:solidFill>
                  <a:srgbClr val="1A1A1A"/>
                </a:solidFill>
                <a:latin typeface="Trebuchet MS"/>
                <a:ea typeface="Trebuchet MS" pitchFamily="34" charset="-122"/>
                <a:cs typeface="Trebuchet MS" pitchFamily="34" charset="-120"/>
              </a:rPr>
              <a:t>Whole Performers are an expression of the Yellow Integral Self</a:t>
            </a:r>
            <a:endParaRPr lang="en-US" sz="2800" dirty="0">
              <a:latin typeface="Trebuchet MS"/>
              <a:ea typeface="Calibri"/>
              <a:cs typeface="Calibri"/>
            </a:endParaRPr>
          </a:p>
        </p:txBody>
      </p:sp>
      <p:sp>
        <p:nvSpPr>
          <p:cNvPr id="37" name="Text 35">
            <a:extLst>
              <a:ext uri="{FF2B5EF4-FFF2-40B4-BE49-F238E27FC236}">
                <a16:creationId xmlns:a16="http://schemas.microsoft.com/office/drawing/2014/main" id="{36119EF3-3CCB-2661-ED15-070251FDE8DD}"/>
              </a:ext>
            </a:extLst>
          </p:cNvPr>
          <p:cNvSpPr/>
          <p:nvPr/>
        </p:nvSpPr>
        <p:spPr>
          <a:xfrm>
            <a:off x="457200" y="4809744"/>
            <a:ext cx="8229600" cy="32004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pPr marL="0" indent="0" algn="ctr">
              <a:buNone/>
            </a:pPr>
            <a:r>
              <a:rPr lang="en-US" sz="1000" i="1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Source: Evolutionary Leadership by Peter Merry</a:t>
            </a:r>
            <a:endParaRPr lang="en-US" sz="1000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38791FA6-AB72-A166-C786-539BB48ED002}"/>
              </a:ext>
            </a:extLst>
          </p:cNvPr>
          <p:cNvGrpSpPr/>
          <p:nvPr/>
        </p:nvGrpSpPr>
        <p:grpSpPr>
          <a:xfrm>
            <a:off x="360573" y="-115433"/>
            <a:ext cx="1691497" cy="665496"/>
            <a:chOff x="360573" y="-115433"/>
            <a:chExt cx="1691497" cy="665496"/>
          </a:xfrm>
        </p:grpSpPr>
        <p:sp>
          <p:nvSpPr>
            <p:cNvPr id="6" name="Retângulo 24">
              <a:extLst>
                <a:ext uri="{FF2B5EF4-FFF2-40B4-BE49-F238E27FC236}">
                  <a16:creationId xmlns:a16="http://schemas.microsoft.com/office/drawing/2014/main" id="{03BF8DB6-4F32-D3EB-7A81-8374F4E52804}"/>
                </a:ext>
              </a:extLst>
            </p:cNvPr>
            <p:cNvSpPr/>
            <p:nvPr/>
          </p:nvSpPr>
          <p:spPr>
            <a:xfrm>
              <a:off x="360573" y="-115433"/>
              <a:ext cx="1691497" cy="665496"/>
            </a:xfrm>
            <a:prstGeom prst="roundRect">
              <a:avLst/>
            </a:prstGeom>
            <a:solidFill>
              <a:srgbClr val="DCC4D4"/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7" name="Text 1">
              <a:extLst>
                <a:ext uri="{FF2B5EF4-FFF2-40B4-BE49-F238E27FC236}">
                  <a16:creationId xmlns:a16="http://schemas.microsoft.com/office/drawing/2014/main" id="{5D66220E-2A09-8FCF-2759-8E85EF576876}"/>
                </a:ext>
              </a:extLst>
            </p:cNvPr>
            <p:cNvSpPr/>
            <p:nvPr/>
          </p:nvSpPr>
          <p:spPr>
            <a:xfrm>
              <a:off x="454894" y="141200"/>
              <a:ext cx="1434324" cy="32171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algn="ctr"/>
              <a:r>
                <a:rPr lang="en-US" sz="1000" b="1" dirty="0">
                  <a:solidFill>
                    <a:srgbClr val="1A1A1A"/>
                  </a:solidFill>
                  <a:latin typeface="Calibri"/>
                  <a:ea typeface="Calibri"/>
                  <a:cs typeface="Calibri"/>
                </a:rPr>
                <a:t>03  · The Gifts and Limits of High Performers</a:t>
              </a:r>
              <a:endParaRPr lang="en-US" sz="1000" b="1" dirty="0">
                <a:solidFill>
                  <a:srgbClr val="1A1A1A"/>
                </a:solidFill>
                <a:ea typeface="Calibri"/>
                <a:cs typeface="Calibri"/>
              </a:endParaRPr>
            </a:p>
          </p:txBody>
        </p:sp>
      </p:grpSp>
      <p:pic>
        <p:nvPicPr>
          <p:cNvPr id="9" name="Imagem 8" descr="Uma imagem contendo cassino, quarto&#10;&#10;O conteúdo gerado por IA pode estar incorreto.">
            <a:extLst>
              <a:ext uri="{FF2B5EF4-FFF2-40B4-BE49-F238E27FC236}">
                <a16:creationId xmlns:a16="http://schemas.microsoft.com/office/drawing/2014/main" id="{6884B145-C750-D75C-BA42-830FAAE5BF5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10975"/>
          <a:stretch>
            <a:fillRect/>
          </a:stretch>
        </p:blipFill>
        <p:spPr>
          <a:xfrm>
            <a:off x="6447995" y="1087244"/>
            <a:ext cx="2529346" cy="3429000"/>
          </a:xfrm>
          <a:prstGeom prst="rect">
            <a:avLst/>
          </a:prstGeom>
        </p:spPr>
      </p:pic>
      <p:pic>
        <p:nvPicPr>
          <p:cNvPr id="11" name="Imagem 10" descr="Uma imagem contendo Diagrama&#10;&#10;O conteúdo gerado por IA pode estar incorreto.">
            <a:extLst>
              <a:ext uri="{FF2B5EF4-FFF2-40B4-BE49-F238E27FC236}">
                <a16:creationId xmlns:a16="http://schemas.microsoft.com/office/drawing/2014/main" id="{3BBACA8E-3EF8-04D1-A689-6948560A9AC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412" t="6410" r="-369" b="3022"/>
          <a:stretch>
            <a:fillRect/>
          </a:stretch>
        </p:blipFill>
        <p:spPr>
          <a:xfrm>
            <a:off x="915848" y="1087041"/>
            <a:ext cx="5849447" cy="3831483"/>
          </a:xfrm>
          <a:prstGeom prst="rect">
            <a:avLst/>
          </a:prstGeom>
        </p:spPr>
      </p:pic>
      <p:sp>
        <p:nvSpPr>
          <p:cNvPr id="13" name="Text 5">
            <a:extLst>
              <a:ext uri="{FF2B5EF4-FFF2-40B4-BE49-F238E27FC236}">
                <a16:creationId xmlns:a16="http://schemas.microsoft.com/office/drawing/2014/main" id="{5A97036F-466F-ED65-DE8B-78AC9502D00B}"/>
              </a:ext>
            </a:extLst>
          </p:cNvPr>
          <p:cNvSpPr/>
          <p:nvPr/>
        </p:nvSpPr>
        <p:spPr>
          <a:xfrm>
            <a:off x="1026192" y="1635884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300" b="1">
                <a:solidFill>
                  <a:srgbClr val="FFB44E"/>
                </a:solidFill>
                <a:latin typeface="Calibri"/>
                <a:ea typeface="Calibri"/>
                <a:cs typeface="Calibri"/>
              </a:rPr>
              <a:t>Beige</a:t>
            </a:r>
            <a:endParaRPr lang="en-US" sz="1300">
              <a:solidFill>
                <a:srgbClr val="FFB44E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5" name="Text 6">
            <a:extLst>
              <a:ext uri="{FF2B5EF4-FFF2-40B4-BE49-F238E27FC236}">
                <a16:creationId xmlns:a16="http://schemas.microsoft.com/office/drawing/2014/main" id="{607145C5-538A-D506-098E-1706F33C7573}"/>
              </a:ext>
            </a:extLst>
          </p:cNvPr>
          <p:cNvSpPr/>
          <p:nvPr/>
        </p:nvSpPr>
        <p:spPr>
          <a:xfrm>
            <a:off x="1026192" y="1734182"/>
            <a:ext cx="8686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000">
                <a:solidFill>
                  <a:srgbClr val="6B6B6B"/>
                </a:solidFill>
                <a:latin typeface="Calibri"/>
                <a:ea typeface="Calibri"/>
                <a:cs typeface="Calibri"/>
              </a:rPr>
              <a:t>Survival Self</a:t>
            </a:r>
            <a:endParaRPr lang="en-US" sz="1000">
              <a:latin typeface="Calibri"/>
              <a:ea typeface="Calibri"/>
              <a:cs typeface="Calibri"/>
            </a:endParaRPr>
          </a:p>
        </p:txBody>
      </p:sp>
      <p:sp>
        <p:nvSpPr>
          <p:cNvPr id="17" name="Text 9">
            <a:extLst>
              <a:ext uri="{FF2B5EF4-FFF2-40B4-BE49-F238E27FC236}">
                <a16:creationId xmlns:a16="http://schemas.microsoft.com/office/drawing/2014/main" id="{69147EC8-8DC8-67A0-F521-43636A69A7B6}"/>
              </a:ext>
            </a:extLst>
          </p:cNvPr>
          <p:cNvSpPr/>
          <p:nvPr/>
        </p:nvSpPr>
        <p:spPr>
          <a:xfrm>
            <a:off x="1561172" y="3991580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300" b="1">
                <a:solidFill>
                  <a:srgbClr val="7F3E90"/>
                </a:solidFill>
                <a:latin typeface="Calibri"/>
                <a:ea typeface="Calibri"/>
                <a:cs typeface="Calibri"/>
              </a:rPr>
              <a:t>Purple</a:t>
            </a:r>
            <a:endParaRPr lang="en-US" sz="1300">
              <a:solidFill>
                <a:srgbClr val="7F3E9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9" name="Text 10">
            <a:extLst>
              <a:ext uri="{FF2B5EF4-FFF2-40B4-BE49-F238E27FC236}">
                <a16:creationId xmlns:a16="http://schemas.microsoft.com/office/drawing/2014/main" id="{7D7F924F-3615-60EE-72C4-4A65B29FBBD3}"/>
              </a:ext>
            </a:extLst>
          </p:cNvPr>
          <p:cNvSpPr/>
          <p:nvPr/>
        </p:nvSpPr>
        <p:spPr>
          <a:xfrm>
            <a:off x="1561172" y="4089878"/>
            <a:ext cx="8686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000">
                <a:solidFill>
                  <a:srgbClr val="6B6B6B"/>
                </a:solidFill>
                <a:latin typeface="Calibri"/>
                <a:ea typeface="Calibri"/>
                <a:cs typeface="Calibri"/>
              </a:rPr>
              <a:t>Magic Self</a:t>
            </a:r>
            <a:endParaRPr lang="en-US" sz="1000"/>
          </a:p>
        </p:txBody>
      </p:sp>
      <p:sp>
        <p:nvSpPr>
          <p:cNvPr id="21" name="Text 13">
            <a:extLst>
              <a:ext uri="{FF2B5EF4-FFF2-40B4-BE49-F238E27FC236}">
                <a16:creationId xmlns:a16="http://schemas.microsoft.com/office/drawing/2014/main" id="{9957CDC6-06D7-BFAC-086F-F3FBA2B876BA}"/>
              </a:ext>
            </a:extLst>
          </p:cNvPr>
          <p:cNvSpPr/>
          <p:nvPr/>
        </p:nvSpPr>
        <p:spPr>
          <a:xfrm>
            <a:off x="2542200" y="1433769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300" b="1">
                <a:solidFill>
                  <a:srgbClr val="DC353A"/>
                </a:solidFill>
                <a:latin typeface="Calibri"/>
                <a:ea typeface="Calibri"/>
                <a:cs typeface="Calibri"/>
              </a:rPr>
              <a:t>Red</a:t>
            </a:r>
            <a:endParaRPr lang="en-US" sz="1300">
              <a:solidFill>
                <a:srgbClr val="DC353A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3" name="Text 14">
            <a:extLst>
              <a:ext uri="{FF2B5EF4-FFF2-40B4-BE49-F238E27FC236}">
                <a16:creationId xmlns:a16="http://schemas.microsoft.com/office/drawing/2014/main" id="{871036AA-7070-F7EC-A097-D86C32981766}"/>
              </a:ext>
            </a:extLst>
          </p:cNvPr>
          <p:cNvSpPr/>
          <p:nvPr/>
        </p:nvSpPr>
        <p:spPr>
          <a:xfrm>
            <a:off x="2542200" y="1532067"/>
            <a:ext cx="8686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000">
                <a:solidFill>
                  <a:srgbClr val="6B6B6B"/>
                </a:solidFill>
                <a:latin typeface="Calibri"/>
                <a:ea typeface="Calibri"/>
                <a:cs typeface="Calibri"/>
              </a:rPr>
              <a:t>Power Self</a:t>
            </a:r>
            <a:endParaRPr lang="en-US" sz="1000"/>
          </a:p>
        </p:txBody>
      </p:sp>
      <p:sp>
        <p:nvSpPr>
          <p:cNvPr id="25" name="Text 17">
            <a:extLst>
              <a:ext uri="{FF2B5EF4-FFF2-40B4-BE49-F238E27FC236}">
                <a16:creationId xmlns:a16="http://schemas.microsoft.com/office/drawing/2014/main" id="{937A5245-E31B-0E5D-C278-23354AFC36AB}"/>
              </a:ext>
            </a:extLst>
          </p:cNvPr>
          <p:cNvSpPr/>
          <p:nvPr/>
        </p:nvSpPr>
        <p:spPr>
          <a:xfrm>
            <a:off x="2742643" y="3991580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300" b="1">
                <a:solidFill>
                  <a:srgbClr val="0070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Blue</a:t>
            </a:r>
            <a:endParaRPr lang="en-US" sz="1300">
              <a:solidFill>
                <a:srgbClr val="0070C0"/>
              </a:solidFill>
            </a:endParaRPr>
          </a:p>
        </p:txBody>
      </p:sp>
      <p:sp>
        <p:nvSpPr>
          <p:cNvPr id="27" name="Text 18">
            <a:extLst>
              <a:ext uri="{FF2B5EF4-FFF2-40B4-BE49-F238E27FC236}">
                <a16:creationId xmlns:a16="http://schemas.microsoft.com/office/drawing/2014/main" id="{6622BFAB-98CA-A3DA-6514-139E55B1BF14}"/>
              </a:ext>
            </a:extLst>
          </p:cNvPr>
          <p:cNvSpPr/>
          <p:nvPr/>
        </p:nvSpPr>
        <p:spPr>
          <a:xfrm>
            <a:off x="2742643" y="4089878"/>
            <a:ext cx="8686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000">
                <a:solidFill>
                  <a:srgbClr val="6B6B6B"/>
                </a:solidFill>
                <a:latin typeface="Calibri"/>
                <a:ea typeface="Calibri"/>
                <a:cs typeface="Calibri"/>
              </a:rPr>
              <a:t>Conformist Self</a:t>
            </a:r>
            <a:endParaRPr lang="en-US" sz="1000"/>
          </a:p>
        </p:txBody>
      </p:sp>
      <p:sp>
        <p:nvSpPr>
          <p:cNvPr id="29" name="Text 21">
            <a:extLst>
              <a:ext uri="{FF2B5EF4-FFF2-40B4-BE49-F238E27FC236}">
                <a16:creationId xmlns:a16="http://schemas.microsoft.com/office/drawing/2014/main" id="{B1F78F8C-0A66-3187-E973-61AA11B38768}"/>
              </a:ext>
            </a:extLst>
          </p:cNvPr>
          <p:cNvSpPr/>
          <p:nvPr/>
        </p:nvSpPr>
        <p:spPr>
          <a:xfrm>
            <a:off x="3681576" y="1217155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300" b="1">
                <a:solidFill>
                  <a:srgbClr val="ED7D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Orange</a:t>
            </a:r>
            <a:endParaRPr lang="en-US" sz="1300">
              <a:solidFill>
                <a:srgbClr val="ED7D31"/>
              </a:solidFill>
            </a:endParaRPr>
          </a:p>
        </p:txBody>
      </p:sp>
      <p:sp>
        <p:nvSpPr>
          <p:cNvPr id="31" name="Text 22">
            <a:extLst>
              <a:ext uri="{FF2B5EF4-FFF2-40B4-BE49-F238E27FC236}">
                <a16:creationId xmlns:a16="http://schemas.microsoft.com/office/drawing/2014/main" id="{7FCBA77A-2AD7-CC06-E7BB-C2CE08BA0A73}"/>
              </a:ext>
            </a:extLst>
          </p:cNvPr>
          <p:cNvSpPr/>
          <p:nvPr/>
        </p:nvSpPr>
        <p:spPr>
          <a:xfrm>
            <a:off x="3681576" y="1315453"/>
            <a:ext cx="132169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000">
                <a:solidFill>
                  <a:srgbClr val="6B6B6B"/>
                </a:solidFill>
                <a:latin typeface="Calibri"/>
                <a:ea typeface="Calibri"/>
                <a:cs typeface="Calibri"/>
              </a:rPr>
              <a:t>Achiever self</a:t>
            </a:r>
            <a:endParaRPr lang="en-US" sz="1000"/>
          </a:p>
        </p:txBody>
      </p:sp>
      <p:sp>
        <p:nvSpPr>
          <p:cNvPr id="33" name="Text 25">
            <a:extLst>
              <a:ext uri="{FF2B5EF4-FFF2-40B4-BE49-F238E27FC236}">
                <a16:creationId xmlns:a16="http://schemas.microsoft.com/office/drawing/2014/main" id="{F03CEA7F-0FDF-69FF-FF74-A3724020AF19}"/>
              </a:ext>
            </a:extLst>
          </p:cNvPr>
          <p:cNvSpPr/>
          <p:nvPr/>
        </p:nvSpPr>
        <p:spPr>
          <a:xfrm>
            <a:off x="4021409" y="4158290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300" b="1">
                <a:solidFill>
                  <a:srgbClr val="00B0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Green</a:t>
            </a:r>
            <a:endParaRPr lang="en-US" sz="1300">
              <a:solidFill>
                <a:srgbClr val="00B050"/>
              </a:solidFill>
            </a:endParaRPr>
          </a:p>
        </p:txBody>
      </p:sp>
      <p:sp>
        <p:nvSpPr>
          <p:cNvPr id="35" name="Text 26">
            <a:extLst>
              <a:ext uri="{FF2B5EF4-FFF2-40B4-BE49-F238E27FC236}">
                <a16:creationId xmlns:a16="http://schemas.microsoft.com/office/drawing/2014/main" id="{BB0170AB-E917-1CA0-A1C7-365AC433FF59}"/>
              </a:ext>
            </a:extLst>
          </p:cNvPr>
          <p:cNvSpPr/>
          <p:nvPr/>
        </p:nvSpPr>
        <p:spPr>
          <a:xfrm>
            <a:off x="4021409" y="4256588"/>
            <a:ext cx="8686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000">
                <a:solidFill>
                  <a:srgbClr val="6B6B6B"/>
                </a:solidFill>
                <a:latin typeface="Calibri"/>
                <a:ea typeface="Calibri"/>
                <a:cs typeface="Calibri"/>
              </a:rPr>
              <a:t>Sensitive Self</a:t>
            </a:r>
            <a:endParaRPr lang="en-US" sz="1000"/>
          </a:p>
        </p:txBody>
      </p:sp>
      <p:sp>
        <p:nvSpPr>
          <p:cNvPr id="38" name="Text 29">
            <a:extLst>
              <a:ext uri="{FF2B5EF4-FFF2-40B4-BE49-F238E27FC236}">
                <a16:creationId xmlns:a16="http://schemas.microsoft.com/office/drawing/2014/main" id="{5499ABAC-4D0E-92E5-79BA-76D7FD564190}"/>
              </a:ext>
            </a:extLst>
          </p:cNvPr>
          <p:cNvSpPr/>
          <p:nvPr/>
        </p:nvSpPr>
        <p:spPr>
          <a:xfrm>
            <a:off x="5901505" y="1168369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300" b="1">
                <a:solidFill>
                  <a:srgbClr val="FFEE00"/>
                </a:solidFill>
                <a:latin typeface="Calibri"/>
                <a:ea typeface="Calibri"/>
                <a:cs typeface="Calibri"/>
              </a:rPr>
              <a:t>Yellow</a:t>
            </a:r>
            <a:endParaRPr lang="en-US" sz="1300">
              <a:solidFill>
                <a:srgbClr val="FFEE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40" name="Text 30">
            <a:extLst>
              <a:ext uri="{FF2B5EF4-FFF2-40B4-BE49-F238E27FC236}">
                <a16:creationId xmlns:a16="http://schemas.microsoft.com/office/drawing/2014/main" id="{8BF22E37-CE75-FC3C-252A-A26F8E7F9A00}"/>
              </a:ext>
            </a:extLst>
          </p:cNvPr>
          <p:cNvSpPr/>
          <p:nvPr/>
        </p:nvSpPr>
        <p:spPr>
          <a:xfrm>
            <a:off x="5901505" y="1266667"/>
            <a:ext cx="8686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en-US" sz="100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Integral self</a:t>
            </a:r>
            <a:endParaRPr lang="en-US" sz="1000"/>
          </a:p>
        </p:txBody>
      </p:sp>
      <p:sp>
        <p:nvSpPr>
          <p:cNvPr id="42" name="Text 33">
            <a:extLst>
              <a:ext uri="{FF2B5EF4-FFF2-40B4-BE49-F238E27FC236}">
                <a16:creationId xmlns:a16="http://schemas.microsoft.com/office/drawing/2014/main" id="{203BE46C-69B0-BE57-D3D3-93E20C45B72B}"/>
              </a:ext>
            </a:extLst>
          </p:cNvPr>
          <p:cNvSpPr/>
          <p:nvPr/>
        </p:nvSpPr>
        <p:spPr>
          <a:xfrm>
            <a:off x="5237729" y="4325558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300" b="1">
                <a:solidFill>
                  <a:srgbClr val="51D4CF"/>
                </a:solidFill>
                <a:latin typeface="Calibri"/>
                <a:ea typeface="Calibri"/>
                <a:cs typeface="Calibri"/>
              </a:rPr>
              <a:t>Turquoise</a:t>
            </a:r>
            <a:endParaRPr lang="en-US" sz="1300">
              <a:solidFill>
                <a:srgbClr val="51D4C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44" name="Text 34">
            <a:extLst>
              <a:ext uri="{FF2B5EF4-FFF2-40B4-BE49-F238E27FC236}">
                <a16:creationId xmlns:a16="http://schemas.microsoft.com/office/drawing/2014/main" id="{952F6FA0-07B6-CC3D-C3CC-454495A43CDD}"/>
              </a:ext>
            </a:extLst>
          </p:cNvPr>
          <p:cNvSpPr/>
          <p:nvPr/>
        </p:nvSpPr>
        <p:spPr>
          <a:xfrm>
            <a:off x="5237729" y="4423856"/>
            <a:ext cx="8686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000">
                <a:solidFill>
                  <a:srgbClr val="6B6B6B"/>
                </a:solidFill>
                <a:latin typeface="Calibri"/>
                <a:ea typeface="Calibri"/>
                <a:cs typeface="Calibri"/>
              </a:rPr>
              <a:t>Holistic Self</a:t>
            </a:r>
            <a:endParaRPr lang="en-US" sz="1000"/>
          </a:p>
        </p:txBody>
      </p:sp>
      <p:sp>
        <p:nvSpPr>
          <p:cNvPr id="46" name="Arco 45">
            <a:extLst>
              <a:ext uri="{FF2B5EF4-FFF2-40B4-BE49-F238E27FC236}">
                <a16:creationId xmlns:a16="http://schemas.microsoft.com/office/drawing/2014/main" id="{0788DEC0-BD31-AD75-DF54-290CEB5CBDAB}"/>
              </a:ext>
            </a:extLst>
          </p:cNvPr>
          <p:cNvSpPr/>
          <p:nvPr/>
        </p:nvSpPr>
        <p:spPr>
          <a:xfrm>
            <a:off x="4340265" y="1925327"/>
            <a:ext cx="900332" cy="4509115"/>
          </a:xfrm>
          <a:prstGeom prst="arc">
            <a:avLst/>
          </a:prstGeom>
          <a:ln w="127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8" name="CaixaDeTexto 47">
            <a:extLst>
              <a:ext uri="{FF2B5EF4-FFF2-40B4-BE49-F238E27FC236}">
                <a16:creationId xmlns:a16="http://schemas.microsoft.com/office/drawing/2014/main" id="{486D657E-2BBF-5A94-A020-8E7AAF042214}"/>
              </a:ext>
            </a:extLst>
          </p:cNvPr>
          <p:cNvSpPr txBox="1"/>
          <p:nvPr/>
        </p:nvSpPr>
        <p:spPr>
          <a:xfrm>
            <a:off x="306817" y="1916616"/>
            <a:ext cx="2743199" cy="36576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pt-BR"/>
          </a:p>
        </p:txBody>
      </p:sp>
      <p:sp>
        <p:nvSpPr>
          <p:cNvPr id="50" name="CaixaDeTexto 49">
            <a:extLst>
              <a:ext uri="{FF2B5EF4-FFF2-40B4-BE49-F238E27FC236}">
                <a16:creationId xmlns:a16="http://schemas.microsoft.com/office/drawing/2014/main" id="{1D1AA256-0857-1B75-2F36-733C66F04818}"/>
              </a:ext>
            </a:extLst>
          </p:cNvPr>
          <p:cNvSpPr txBox="1"/>
          <p:nvPr/>
        </p:nvSpPr>
        <p:spPr>
          <a:xfrm rot="5040000">
            <a:off x="4372418" y="3022076"/>
            <a:ext cx="1272632" cy="21544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sz="800" b="1" dirty="0" err="1">
                <a:latin typeface="Montserrat"/>
                <a:ea typeface="Calibri"/>
                <a:cs typeface="Calibri"/>
              </a:rPr>
              <a:t>First</a:t>
            </a:r>
            <a:r>
              <a:rPr lang="pt-BR" sz="800" b="1" dirty="0">
                <a:latin typeface="Montserrat"/>
                <a:ea typeface="Calibri"/>
                <a:cs typeface="Calibri"/>
              </a:rPr>
              <a:t> tier </a:t>
            </a:r>
            <a:r>
              <a:rPr lang="pt-BR" sz="800" b="1" dirty="0" err="1">
                <a:latin typeface="Montserrat"/>
                <a:ea typeface="Calibri"/>
                <a:cs typeface="Calibri"/>
              </a:rPr>
              <a:t>of</a:t>
            </a:r>
            <a:r>
              <a:rPr lang="pt-BR" sz="800" b="1" dirty="0">
                <a:latin typeface="Montserrat"/>
                <a:ea typeface="Calibri"/>
                <a:cs typeface="Calibri"/>
              </a:rPr>
              <a:t> Memes</a:t>
            </a:r>
            <a:endParaRPr lang="pt-BR" sz="800" b="1">
              <a:latin typeface="Montserrat"/>
              <a:ea typeface="Calibri"/>
              <a:cs typeface="Calibri"/>
            </a:endParaRPr>
          </a:p>
        </p:txBody>
      </p:sp>
      <p:sp>
        <p:nvSpPr>
          <p:cNvPr id="52" name="CaixaDeTexto 51">
            <a:extLst>
              <a:ext uri="{FF2B5EF4-FFF2-40B4-BE49-F238E27FC236}">
                <a16:creationId xmlns:a16="http://schemas.microsoft.com/office/drawing/2014/main" id="{C1E69FB9-DCC6-1F6B-2D20-C3068E689B0E}"/>
              </a:ext>
            </a:extLst>
          </p:cNvPr>
          <p:cNvSpPr txBox="1"/>
          <p:nvPr/>
        </p:nvSpPr>
        <p:spPr>
          <a:xfrm rot="5040000">
            <a:off x="4523679" y="2869037"/>
            <a:ext cx="1579290" cy="21544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sz="800" b="1" dirty="0" err="1">
                <a:latin typeface="Montserrat"/>
                <a:ea typeface="Calibri"/>
                <a:cs typeface="Calibri"/>
              </a:rPr>
              <a:t>Second</a:t>
            </a:r>
            <a:r>
              <a:rPr lang="pt-BR" sz="800" b="1" dirty="0">
                <a:latin typeface="Montserrat"/>
                <a:ea typeface="Calibri"/>
                <a:cs typeface="Calibri"/>
              </a:rPr>
              <a:t> </a:t>
            </a:r>
            <a:r>
              <a:rPr lang="pt-BR" sz="800" b="1" dirty="0" err="1">
                <a:latin typeface="Montserrat"/>
                <a:ea typeface="Calibri"/>
                <a:cs typeface="Calibri"/>
              </a:rPr>
              <a:t>tier</a:t>
            </a:r>
            <a:r>
              <a:rPr lang="pt-BR" sz="800" b="1" dirty="0">
                <a:latin typeface="Montserrat"/>
                <a:ea typeface="Calibri"/>
                <a:cs typeface="Calibri"/>
              </a:rPr>
              <a:t> </a:t>
            </a:r>
            <a:r>
              <a:rPr lang="pt-BR" sz="800" b="1" dirty="0" err="1">
                <a:latin typeface="Montserrat"/>
                <a:ea typeface="Calibri"/>
                <a:cs typeface="Calibri"/>
              </a:rPr>
              <a:t>of</a:t>
            </a:r>
            <a:r>
              <a:rPr lang="pt-BR" sz="800" b="1" dirty="0">
                <a:latin typeface="Montserrat"/>
                <a:ea typeface="Calibri"/>
                <a:cs typeface="Calibri"/>
              </a:rPr>
              <a:t> Memes</a:t>
            </a:r>
            <a:endParaRPr lang="pt-BR" sz="800" b="1">
              <a:latin typeface="Montserrat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747902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2"/>
          <p:cNvSpPr/>
          <p:nvPr/>
        </p:nvSpPr>
        <p:spPr>
          <a:xfrm>
            <a:off x="457200" y="685800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>
                <a:solidFill>
                  <a:schemeClr val="accent4">
                    <a:lumMod val="60000"/>
                    <a:lumOff val="40000"/>
                  </a:schemeClr>
                </a:solidFill>
                <a:latin typeface="Montserrat"/>
                <a:ea typeface="Trebuchet MS" pitchFamily="34" charset="-122"/>
                <a:cs typeface="Trebuchet MS" pitchFamily="34" charset="-120"/>
              </a:rPr>
              <a:t>Yellow — Integral Self</a:t>
            </a:r>
            <a:endParaRPr lang="en-US" sz="3200">
              <a:solidFill>
                <a:schemeClr val="accent4">
                  <a:lumMod val="60000"/>
                  <a:lumOff val="40000"/>
                </a:schemeClr>
              </a:solidFill>
              <a:latin typeface="Montserrat"/>
            </a:endParaRPr>
          </a:p>
        </p:txBody>
      </p:sp>
      <p:sp>
        <p:nvSpPr>
          <p:cNvPr id="5" name="Text 3"/>
          <p:cNvSpPr/>
          <p:nvPr/>
        </p:nvSpPr>
        <p:spPr>
          <a:xfrm>
            <a:off x="457200" y="1261872"/>
            <a:ext cx="82296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i="1">
                <a:solidFill>
                  <a:srgbClr val="6B6B6B"/>
                </a:solidFill>
                <a:latin typeface="futura"/>
                <a:ea typeface="Calibri" pitchFamily="34" charset="-122"/>
                <a:cs typeface="Calibri" pitchFamily="34" charset="-120"/>
              </a:rPr>
              <a:t>Integration, systemic thinking, flexibility and purposeful complexity</a:t>
            </a:r>
            <a:endParaRPr lang="en-US" sz="1300">
              <a:latin typeface="futura"/>
            </a:endParaRPr>
          </a:p>
        </p:txBody>
      </p:sp>
      <p:sp>
        <p:nvSpPr>
          <p:cNvPr id="38" name="Shape 36"/>
          <p:cNvSpPr/>
          <p:nvPr/>
        </p:nvSpPr>
        <p:spPr>
          <a:xfrm>
            <a:off x="365759" y="4617720"/>
            <a:ext cx="5466981" cy="347472"/>
          </a:xfrm>
          <a:prstGeom prst="round2DiagRect">
            <a:avLst/>
          </a:prstGeom>
          <a:solidFill>
            <a:srgbClr val="FDFADF"/>
          </a:solidFill>
          <a:ln w="12700">
            <a:solidFill>
              <a:srgbClr val="D4B020"/>
            </a:solidFill>
            <a:prstDash val="solid"/>
          </a:ln>
          <a:effectLst>
            <a:outerShdw blurRad="101600" dist="25400" dir="8100000" algn="bl" rotWithShape="0">
              <a:srgbClr val="000000">
                <a:alpha val="7000"/>
              </a:srgbClr>
            </a:outerShdw>
          </a:effectLst>
        </p:spPr>
        <p:txBody>
          <a:bodyPr/>
          <a:lstStyle/>
          <a:p>
            <a:endParaRPr lang="en-NL"/>
          </a:p>
        </p:txBody>
      </p:sp>
      <p:sp>
        <p:nvSpPr>
          <p:cNvPr id="39" name="Text 37"/>
          <p:cNvSpPr/>
          <p:nvPr/>
        </p:nvSpPr>
        <p:spPr>
          <a:xfrm>
            <a:off x="502920" y="4636008"/>
            <a:ext cx="53298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706000"/>
                </a:solidFill>
                <a:latin typeface="futura"/>
                <a:ea typeface="Calibri" pitchFamily="34" charset="-122"/>
                <a:cs typeface="Calibri" pitchFamily="34" charset="-120"/>
              </a:rPr>
              <a:t>Healthy expression:  wise integration in service of whole-system flourishing.</a:t>
            </a:r>
            <a:endParaRPr lang="en-US" sz="1200" dirty="0">
              <a:latin typeface="futura"/>
            </a:endParaRPr>
          </a:p>
        </p:txBody>
      </p:sp>
      <p:sp>
        <p:nvSpPr>
          <p:cNvPr id="41" name="Retângulo 24">
            <a:extLst>
              <a:ext uri="{FF2B5EF4-FFF2-40B4-BE49-F238E27FC236}">
                <a16:creationId xmlns:a16="http://schemas.microsoft.com/office/drawing/2014/main" id="{D4AEEC04-1C03-FB3B-E166-253E88803BF2}"/>
              </a:ext>
            </a:extLst>
          </p:cNvPr>
          <p:cNvSpPr/>
          <p:nvPr/>
        </p:nvSpPr>
        <p:spPr>
          <a:xfrm>
            <a:off x="360573" y="-115433"/>
            <a:ext cx="1691497" cy="665496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3" name="Text 1">
            <a:extLst>
              <a:ext uri="{FF2B5EF4-FFF2-40B4-BE49-F238E27FC236}">
                <a16:creationId xmlns:a16="http://schemas.microsoft.com/office/drawing/2014/main" id="{2EC7AC44-2916-F015-1E3F-F11F15B494C5}"/>
              </a:ext>
            </a:extLst>
          </p:cNvPr>
          <p:cNvSpPr/>
          <p:nvPr/>
        </p:nvSpPr>
        <p:spPr>
          <a:xfrm>
            <a:off x="543431" y="148687"/>
            <a:ext cx="1325780" cy="3217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000" b="1" dirty="0">
                <a:solidFill>
                  <a:srgbClr val="1A1A1A"/>
                </a:solidFill>
                <a:latin typeface="Calibri"/>
                <a:ea typeface="Calibri"/>
                <a:cs typeface="Calibri"/>
              </a:rPr>
              <a:t>04  · The Promise of Whole Performers</a:t>
            </a:r>
            <a:endParaRPr lang="en-US" sz="1000" b="1" dirty="0">
              <a:solidFill>
                <a:srgbClr val="1A1A1A"/>
              </a:solidFill>
              <a:ea typeface="Calibri"/>
              <a:cs typeface="Calibri"/>
            </a:endParaRPr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D282DB56-B133-9587-8DF2-D93EE4A170D3}"/>
              </a:ext>
            </a:extLst>
          </p:cNvPr>
          <p:cNvGrpSpPr/>
          <p:nvPr/>
        </p:nvGrpSpPr>
        <p:grpSpPr>
          <a:xfrm>
            <a:off x="6675120" y="1546860"/>
            <a:ext cx="1920240" cy="2933700"/>
            <a:chOff x="6675120" y="1546860"/>
            <a:chExt cx="1920240" cy="2933700"/>
          </a:xfrm>
        </p:grpSpPr>
        <p:sp>
          <p:nvSpPr>
            <p:cNvPr id="30" name="Shape 28"/>
            <p:cNvSpPr/>
            <p:nvPr/>
          </p:nvSpPr>
          <p:spPr>
            <a:xfrm>
              <a:off x="6675120" y="1546860"/>
              <a:ext cx="1920240" cy="2933700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2700">
              <a:solidFill>
                <a:srgbClr val="E8E0C0"/>
              </a:solidFill>
              <a:prstDash val="solid"/>
            </a:ln>
            <a:effectLst>
              <a:outerShdw blurRad="101600" dist="25400" dir="8100000" algn="bl" rotWithShape="0">
                <a:srgbClr val="000000">
                  <a:alpha val="7000"/>
                </a:srgbClr>
              </a:outerShdw>
            </a:effectLst>
          </p:spPr>
          <p:txBody>
            <a:bodyPr/>
            <a:lstStyle/>
            <a:p>
              <a:endParaRPr lang="en-NL"/>
            </a:p>
          </p:txBody>
        </p:sp>
        <p:sp>
          <p:nvSpPr>
            <p:cNvPr id="31" name="Text 29"/>
            <p:cNvSpPr/>
            <p:nvPr/>
          </p:nvSpPr>
          <p:spPr>
            <a:xfrm>
              <a:off x="6805310" y="2403812"/>
              <a:ext cx="1645920" cy="41148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400" b="1" dirty="0">
                  <a:solidFill>
                    <a:srgbClr val="A07800"/>
                  </a:solidFill>
                  <a:latin typeface="Montserrat"/>
                  <a:ea typeface="Calibri" pitchFamily="34" charset="-122"/>
                  <a:cs typeface="Calibri" pitchFamily="34" charset="-120"/>
                </a:rPr>
                <a:t>Workplace</a:t>
              </a:r>
              <a:endParaRPr lang="en-US" sz="1400" dirty="0">
                <a:latin typeface="Montserrat"/>
              </a:endParaRPr>
            </a:p>
          </p:txBody>
        </p:sp>
        <p:sp>
          <p:nvSpPr>
            <p:cNvPr id="32" name="Shape 30"/>
            <p:cNvSpPr/>
            <p:nvPr/>
          </p:nvSpPr>
          <p:spPr>
            <a:xfrm>
              <a:off x="6839712" y="2852314"/>
              <a:ext cx="128016" cy="128016"/>
            </a:xfrm>
            <a:prstGeom prst="ellipse">
              <a:avLst/>
            </a:prstGeom>
            <a:solidFill>
              <a:schemeClr val="accent4">
                <a:lumMod val="40000"/>
                <a:lumOff val="60000"/>
              </a:schemeClr>
            </a:solidFill>
            <a:ln w="12700">
              <a:solidFill>
                <a:srgbClr val="D4B020">
                  <a:alpha val="0"/>
                </a:srgbClr>
              </a:solidFill>
              <a:prstDash val="solid"/>
            </a:ln>
          </p:spPr>
          <p:txBody>
            <a:bodyPr/>
            <a:lstStyle/>
            <a:p>
              <a:endParaRPr lang="en-NL" sz="1000"/>
            </a:p>
          </p:txBody>
        </p:sp>
        <p:sp>
          <p:nvSpPr>
            <p:cNvPr id="33" name="Text 31"/>
            <p:cNvSpPr/>
            <p:nvPr/>
          </p:nvSpPr>
          <p:spPr>
            <a:xfrm>
              <a:off x="7022592" y="2821369"/>
              <a:ext cx="1463040" cy="56692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lnSpc>
                  <a:spcPct val="125000"/>
                </a:lnSpc>
                <a:buNone/>
              </a:pPr>
              <a:r>
                <a:rPr lang="en-US" sz="1000" dirty="0">
                  <a:solidFill>
                    <a:srgbClr val="3D3D3D"/>
                  </a:solidFill>
                  <a:latin typeface="Montserrat"/>
                  <a:ea typeface="Calibri" pitchFamily="34" charset="-122"/>
                  <a:cs typeface="Calibri" pitchFamily="34" charset="-120"/>
                </a:rPr>
                <a:t>Thrives in complex, fast-changing environments</a:t>
              </a:r>
              <a:endParaRPr lang="en-US" sz="1000" dirty="0">
                <a:latin typeface="Montserrat"/>
              </a:endParaRPr>
            </a:p>
          </p:txBody>
        </p:sp>
        <p:sp>
          <p:nvSpPr>
            <p:cNvPr id="34" name="Shape 32"/>
            <p:cNvSpPr/>
            <p:nvPr/>
          </p:nvSpPr>
          <p:spPr>
            <a:xfrm>
              <a:off x="6839712" y="3411715"/>
              <a:ext cx="128016" cy="128016"/>
            </a:xfrm>
            <a:prstGeom prst="ellipse">
              <a:avLst/>
            </a:prstGeom>
            <a:solidFill>
              <a:schemeClr val="accent4">
                <a:lumMod val="40000"/>
                <a:lumOff val="60000"/>
              </a:schemeClr>
            </a:solidFill>
            <a:ln w="12700">
              <a:solidFill>
                <a:srgbClr val="D4B020">
                  <a:alpha val="0"/>
                </a:srgbClr>
              </a:solidFill>
              <a:prstDash val="solid"/>
            </a:ln>
          </p:spPr>
          <p:txBody>
            <a:bodyPr/>
            <a:lstStyle/>
            <a:p>
              <a:endParaRPr lang="en-NL" sz="1000"/>
            </a:p>
          </p:txBody>
        </p:sp>
        <p:sp>
          <p:nvSpPr>
            <p:cNvPr id="35" name="Text 33"/>
            <p:cNvSpPr/>
            <p:nvPr/>
          </p:nvSpPr>
          <p:spPr>
            <a:xfrm>
              <a:off x="7022592" y="3279350"/>
              <a:ext cx="1572768" cy="56692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lnSpc>
                  <a:spcPct val="125000"/>
                </a:lnSpc>
                <a:buNone/>
              </a:pPr>
              <a:r>
                <a:rPr lang="en-US" sz="1000" dirty="0">
                  <a:solidFill>
                    <a:srgbClr val="3D3D3D"/>
                  </a:solidFill>
                  <a:latin typeface="Montserrat"/>
                  <a:ea typeface="Calibri" pitchFamily="34" charset="-122"/>
                  <a:cs typeface="Calibri" pitchFamily="34" charset="-120"/>
                </a:rPr>
                <a:t>Values autonomy, learning &amp; collaboration</a:t>
              </a:r>
              <a:endParaRPr lang="en-US" sz="1000" dirty="0">
                <a:latin typeface="Montserrat"/>
              </a:endParaRPr>
            </a:p>
          </p:txBody>
        </p:sp>
        <p:sp>
          <p:nvSpPr>
            <p:cNvPr id="36" name="Shape 34"/>
            <p:cNvSpPr/>
            <p:nvPr/>
          </p:nvSpPr>
          <p:spPr>
            <a:xfrm>
              <a:off x="6839712" y="3829663"/>
              <a:ext cx="128016" cy="128016"/>
            </a:xfrm>
            <a:prstGeom prst="ellipse">
              <a:avLst/>
            </a:prstGeom>
            <a:solidFill>
              <a:schemeClr val="accent4">
                <a:lumMod val="40000"/>
                <a:lumOff val="60000"/>
              </a:schemeClr>
            </a:solidFill>
            <a:ln w="12700">
              <a:solidFill>
                <a:srgbClr val="D4B020">
                  <a:alpha val="0"/>
                </a:srgbClr>
              </a:solidFill>
              <a:prstDash val="solid"/>
            </a:ln>
          </p:spPr>
          <p:txBody>
            <a:bodyPr/>
            <a:lstStyle/>
            <a:p>
              <a:endParaRPr lang="en-NL" sz="1000"/>
            </a:p>
          </p:txBody>
        </p:sp>
        <p:sp>
          <p:nvSpPr>
            <p:cNvPr id="37" name="Text 35"/>
            <p:cNvSpPr/>
            <p:nvPr/>
          </p:nvSpPr>
          <p:spPr>
            <a:xfrm>
              <a:off x="7022592" y="3784389"/>
              <a:ext cx="1463040" cy="56692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lnSpc>
                  <a:spcPct val="125000"/>
                </a:lnSpc>
                <a:buNone/>
              </a:pPr>
              <a:r>
                <a:rPr lang="en-US" sz="1000" dirty="0">
                  <a:solidFill>
                    <a:srgbClr val="3D3D3D"/>
                  </a:solidFill>
                  <a:latin typeface="Montserrat"/>
                  <a:ea typeface="Calibri" pitchFamily="34" charset="-122"/>
                  <a:cs typeface="Calibri" pitchFamily="34" charset="-120"/>
                </a:rPr>
                <a:t>Strategic integration, innovation, whole-system thinking</a:t>
              </a:r>
              <a:endParaRPr lang="en-US" sz="1000" dirty="0">
                <a:latin typeface="Montserrat"/>
              </a:endParaRPr>
            </a:p>
          </p:txBody>
        </p:sp>
        <p:sp>
          <p:nvSpPr>
            <p:cNvPr id="51" name="Fluxograma: Conector 50">
              <a:extLst>
                <a:ext uri="{FF2B5EF4-FFF2-40B4-BE49-F238E27FC236}">
                  <a16:creationId xmlns:a16="http://schemas.microsoft.com/office/drawing/2014/main" id="{E7ABD1F6-049B-4CE4-2B2D-E7CBA0120EED}"/>
                </a:ext>
              </a:extLst>
            </p:cNvPr>
            <p:cNvSpPr/>
            <p:nvPr/>
          </p:nvSpPr>
          <p:spPr>
            <a:xfrm>
              <a:off x="7327005" y="1671737"/>
              <a:ext cx="610528" cy="596589"/>
            </a:xfrm>
            <a:prstGeom prst="flowChartConnector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rgbClr val="F4B183"/>
                </a:solidFill>
              </a:endParaRPr>
            </a:p>
          </p:txBody>
        </p:sp>
        <p:pic>
          <p:nvPicPr>
            <p:cNvPr id="3" name="Gráfico 2" descr="Maleta com preenchimento sólido">
              <a:extLst>
                <a:ext uri="{FF2B5EF4-FFF2-40B4-BE49-F238E27FC236}">
                  <a16:creationId xmlns:a16="http://schemas.microsoft.com/office/drawing/2014/main" id="{AF7AC177-B99A-8B50-712D-A8F207F2D3AA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7452360" y="1794510"/>
              <a:ext cx="358140" cy="358140"/>
            </a:xfrm>
            <a:prstGeom prst="rect">
              <a:avLst/>
            </a:prstGeom>
          </p:spPr>
        </p:pic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0F846E1F-37CB-DB1E-AECB-9A2E7581EEA8}"/>
              </a:ext>
            </a:extLst>
          </p:cNvPr>
          <p:cNvGrpSpPr/>
          <p:nvPr/>
        </p:nvGrpSpPr>
        <p:grpSpPr>
          <a:xfrm>
            <a:off x="365760" y="1737360"/>
            <a:ext cx="1920240" cy="2743200"/>
            <a:chOff x="365760" y="1737360"/>
            <a:chExt cx="1920240" cy="2743200"/>
          </a:xfrm>
        </p:grpSpPr>
        <p:sp>
          <p:nvSpPr>
            <p:cNvPr id="6" name="Shape 4"/>
            <p:cNvSpPr/>
            <p:nvPr/>
          </p:nvSpPr>
          <p:spPr>
            <a:xfrm>
              <a:off x="365760" y="1737360"/>
              <a:ext cx="1920240" cy="2743200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2700">
              <a:solidFill>
                <a:srgbClr val="E8E0C0"/>
              </a:solidFill>
              <a:prstDash val="solid"/>
            </a:ln>
            <a:effectLst>
              <a:outerShdw blurRad="101600" dist="25400" dir="8100000" algn="bl" rotWithShape="0">
                <a:srgbClr val="000000">
                  <a:alpha val="7000"/>
                </a:srgbClr>
              </a:outerShdw>
            </a:effectLst>
          </p:spPr>
          <p:txBody>
            <a:bodyPr/>
            <a:lstStyle/>
            <a:p>
              <a:endParaRPr lang="en-NL"/>
            </a:p>
          </p:txBody>
        </p:sp>
        <p:sp>
          <p:nvSpPr>
            <p:cNvPr id="7" name="Text 5"/>
            <p:cNvSpPr/>
            <p:nvPr/>
          </p:nvSpPr>
          <p:spPr>
            <a:xfrm>
              <a:off x="502920" y="2679080"/>
              <a:ext cx="1645920" cy="41148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400" b="1">
                  <a:solidFill>
                    <a:srgbClr val="A07800"/>
                  </a:solidFill>
                  <a:latin typeface="Montserrat"/>
                  <a:ea typeface="Calibri" pitchFamily="34" charset="-122"/>
                  <a:cs typeface="Calibri" pitchFamily="34" charset="-120"/>
                </a:rPr>
                <a:t>Core Drive</a:t>
              </a:r>
              <a:endParaRPr lang="en-US" sz="1400">
                <a:latin typeface="Montserrat"/>
              </a:endParaRPr>
            </a:p>
          </p:txBody>
        </p:sp>
        <p:sp>
          <p:nvSpPr>
            <p:cNvPr id="8" name="Shape 6"/>
            <p:cNvSpPr/>
            <p:nvPr/>
          </p:nvSpPr>
          <p:spPr>
            <a:xfrm>
              <a:off x="530352" y="3094909"/>
              <a:ext cx="128016" cy="128016"/>
            </a:xfrm>
            <a:prstGeom prst="ellipse">
              <a:avLst/>
            </a:prstGeom>
            <a:solidFill>
              <a:schemeClr val="accent4">
                <a:lumMod val="40000"/>
                <a:lumOff val="60000"/>
              </a:schemeClr>
            </a:solidFill>
            <a:ln w="12700">
              <a:solidFill>
                <a:srgbClr val="D4B020">
                  <a:alpha val="0"/>
                </a:srgbClr>
              </a:solidFill>
              <a:prstDash val="solid"/>
            </a:ln>
          </p:spPr>
          <p:txBody>
            <a:bodyPr/>
            <a:lstStyle/>
            <a:p>
              <a:endParaRPr lang="en-NL" sz="1000"/>
            </a:p>
          </p:txBody>
        </p:sp>
        <p:sp>
          <p:nvSpPr>
            <p:cNvPr id="9" name="Text 7"/>
            <p:cNvSpPr/>
            <p:nvPr/>
          </p:nvSpPr>
          <p:spPr>
            <a:xfrm>
              <a:off x="713232" y="2949887"/>
              <a:ext cx="1463040" cy="56692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lnSpc>
                  <a:spcPct val="125000"/>
                </a:lnSpc>
                <a:buNone/>
              </a:pPr>
              <a:r>
                <a:rPr lang="en-US" sz="1000" dirty="0">
                  <a:solidFill>
                    <a:srgbClr val="3D3D3D"/>
                  </a:solidFill>
                  <a:latin typeface="Montserrat"/>
                  <a:ea typeface="Calibri" pitchFamily="34" charset="-122"/>
                  <a:cs typeface="Calibri" pitchFamily="34" charset="-120"/>
                </a:rPr>
                <a:t>To understand, integrate and evolve</a:t>
              </a:r>
              <a:endParaRPr lang="en-US" sz="1000" dirty="0">
                <a:latin typeface="Montserrat"/>
              </a:endParaRPr>
            </a:p>
          </p:txBody>
        </p:sp>
        <p:sp>
          <p:nvSpPr>
            <p:cNvPr id="10" name="Shape 8"/>
            <p:cNvSpPr/>
            <p:nvPr/>
          </p:nvSpPr>
          <p:spPr>
            <a:xfrm>
              <a:off x="530352" y="3506278"/>
              <a:ext cx="128016" cy="128016"/>
            </a:xfrm>
            <a:prstGeom prst="ellipse">
              <a:avLst/>
            </a:prstGeom>
            <a:solidFill>
              <a:schemeClr val="accent4">
                <a:lumMod val="40000"/>
                <a:lumOff val="60000"/>
              </a:schemeClr>
            </a:solidFill>
            <a:ln w="12700">
              <a:solidFill>
                <a:srgbClr val="D4B020">
                  <a:alpha val="0"/>
                </a:srgbClr>
              </a:solidFill>
              <a:prstDash val="solid"/>
            </a:ln>
          </p:spPr>
          <p:txBody>
            <a:bodyPr/>
            <a:lstStyle/>
            <a:p>
              <a:endParaRPr lang="en-NL" sz="1000"/>
            </a:p>
          </p:txBody>
        </p:sp>
        <p:sp>
          <p:nvSpPr>
            <p:cNvPr id="11" name="Text 9"/>
            <p:cNvSpPr/>
            <p:nvPr/>
          </p:nvSpPr>
          <p:spPr>
            <a:xfrm>
              <a:off x="713232" y="3379544"/>
              <a:ext cx="1463040" cy="56692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lnSpc>
                  <a:spcPct val="125000"/>
                </a:lnSpc>
                <a:buNone/>
              </a:pPr>
              <a:r>
                <a:rPr lang="en-US" sz="1000" dirty="0">
                  <a:solidFill>
                    <a:srgbClr val="3D3D3D"/>
                  </a:solidFill>
                  <a:latin typeface="Montserrat"/>
                  <a:ea typeface="Calibri" pitchFamily="34" charset="-122"/>
                  <a:cs typeface="Calibri" pitchFamily="34" charset="-120"/>
                </a:rPr>
                <a:t>Freedom to respond to complexity</a:t>
              </a:r>
              <a:endParaRPr lang="en-US" sz="1000" dirty="0">
                <a:latin typeface="Montserrat"/>
              </a:endParaRPr>
            </a:p>
          </p:txBody>
        </p:sp>
        <p:sp>
          <p:nvSpPr>
            <p:cNvPr id="12" name="Shape 10"/>
            <p:cNvSpPr/>
            <p:nvPr/>
          </p:nvSpPr>
          <p:spPr>
            <a:xfrm>
              <a:off x="530352" y="3905882"/>
              <a:ext cx="128016" cy="128016"/>
            </a:xfrm>
            <a:prstGeom prst="ellipse">
              <a:avLst/>
            </a:prstGeom>
            <a:solidFill>
              <a:schemeClr val="accent4">
                <a:lumMod val="40000"/>
                <a:lumOff val="60000"/>
              </a:schemeClr>
            </a:solidFill>
            <a:ln w="12700">
              <a:solidFill>
                <a:srgbClr val="D4B020">
                  <a:alpha val="0"/>
                </a:srgbClr>
              </a:solidFill>
              <a:prstDash val="solid"/>
            </a:ln>
          </p:spPr>
          <p:txBody>
            <a:bodyPr/>
            <a:lstStyle/>
            <a:p>
              <a:endParaRPr lang="en-NL" sz="1000"/>
            </a:p>
          </p:txBody>
        </p:sp>
        <p:sp>
          <p:nvSpPr>
            <p:cNvPr id="13" name="Text 11"/>
            <p:cNvSpPr/>
            <p:nvPr/>
          </p:nvSpPr>
          <p:spPr>
            <a:xfrm>
              <a:off x="713232" y="3861444"/>
              <a:ext cx="1463040" cy="56692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lnSpc>
                  <a:spcPct val="125000"/>
                </a:lnSpc>
                <a:buNone/>
              </a:pPr>
              <a:r>
                <a:rPr lang="en-US" sz="1000" dirty="0">
                  <a:solidFill>
                    <a:srgbClr val="3D3D3D"/>
                  </a:solidFill>
                  <a:latin typeface="Montserrat"/>
                  <a:ea typeface="Calibri" pitchFamily="34" charset="-122"/>
                  <a:cs typeface="Calibri" pitchFamily="34" charset="-120"/>
                </a:rPr>
                <a:t>Seeks coherence across perspectives and systems</a:t>
              </a:r>
              <a:endParaRPr lang="en-US" sz="1000" dirty="0">
                <a:latin typeface="Montserrat"/>
              </a:endParaRPr>
            </a:p>
          </p:txBody>
        </p:sp>
        <p:sp>
          <p:nvSpPr>
            <p:cNvPr id="45" name="Fluxograma: Conector 44">
              <a:extLst>
                <a:ext uri="{FF2B5EF4-FFF2-40B4-BE49-F238E27FC236}">
                  <a16:creationId xmlns:a16="http://schemas.microsoft.com/office/drawing/2014/main" id="{971F9828-B570-A897-D9A6-FC6E0A299C96}"/>
                </a:ext>
              </a:extLst>
            </p:cNvPr>
            <p:cNvSpPr/>
            <p:nvPr/>
          </p:nvSpPr>
          <p:spPr>
            <a:xfrm>
              <a:off x="1019598" y="1974587"/>
              <a:ext cx="610528" cy="596589"/>
            </a:xfrm>
            <a:prstGeom prst="flowChartConnector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rgbClr val="F4B183"/>
                </a:solidFill>
              </a:endParaRPr>
            </a:p>
          </p:txBody>
        </p:sp>
        <p:pic>
          <p:nvPicPr>
            <p:cNvPr id="42" name="Gráfico 41" descr="Na mosca com preenchimento sólido">
              <a:extLst>
                <a:ext uri="{FF2B5EF4-FFF2-40B4-BE49-F238E27FC236}">
                  <a16:creationId xmlns:a16="http://schemas.microsoft.com/office/drawing/2014/main" id="{DA79C049-6D76-E14D-78F4-0CB923BF76FF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148715" y="2097405"/>
              <a:ext cx="358140" cy="358140"/>
            </a:xfrm>
            <a:prstGeom prst="rect">
              <a:avLst/>
            </a:prstGeom>
          </p:spPr>
        </p:pic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4C459584-AAF5-0E65-F07A-8B89106439FE}"/>
              </a:ext>
            </a:extLst>
          </p:cNvPr>
          <p:cNvGrpSpPr/>
          <p:nvPr/>
        </p:nvGrpSpPr>
        <p:grpSpPr>
          <a:xfrm>
            <a:off x="4572000" y="1737360"/>
            <a:ext cx="1920240" cy="2743200"/>
            <a:chOff x="4572000" y="1737360"/>
            <a:chExt cx="1920240" cy="2743200"/>
          </a:xfrm>
        </p:grpSpPr>
        <p:sp>
          <p:nvSpPr>
            <p:cNvPr id="22" name="Shape 20"/>
            <p:cNvSpPr/>
            <p:nvPr/>
          </p:nvSpPr>
          <p:spPr>
            <a:xfrm>
              <a:off x="4572000" y="1737360"/>
              <a:ext cx="1920240" cy="2743200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2700">
              <a:solidFill>
                <a:srgbClr val="E8E0C0"/>
              </a:solidFill>
              <a:prstDash val="solid"/>
            </a:ln>
            <a:effectLst>
              <a:outerShdw blurRad="101600" dist="25400" dir="8100000" algn="bl" rotWithShape="0">
                <a:srgbClr val="000000">
                  <a:alpha val="7000"/>
                </a:srgbClr>
              </a:outerShdw>
            </a:effectLst>
          </p:spPr>
          <p:txBody>
            <a:bodyPr/>
            <a:lstStyle/>
            <a:p>
              <a:endParaRPr lang="en-NL"/>
            </a:p>
          </p:txBody>
        </p:sp>
        <p:sp>
          <p:nvSpPr>
            <p:cNvPr id="23" name="Text 21"/>
            <p:cNvSpPr/>
            <p:nvPr/>
          </p:nvSpPr>
          <p:spPr>
            <a:xfrm>
              <a:off x="4709160" y="2679080"/>
              <a:ext cx="1645920" cy="41148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400" b="1">
                  <a:solidFill>
                    <a:srgbClr val="A07800"/>
                  </a:solidFill>
                  <a:latin typeface="Montserrat"/>
                  <a:ea typeface="Calibri" pitchFamily="34" charset="-122"/>
                  <a:cs typeface="Calibri" pitchFamily="34" charset="-120"/>
                </a:rPr>
                <a:t>Watch-outs</a:t>
              </a:r>
              <a:endParaRPr lang="en-US" sz="1400">
                <a:latin typeface="Montserrat"/>
              </a:endParaRPr>
            </a:p>
          </p:txBody>
        </p:sp>
        <p:sp>
          <p:nvSpPr>
            <p:cNvPr id="24" name="Shape 22"/>
            <p:cNvSpPr/>
            <p:nvPr/>
          </p:nvSpPr>
          <p:spPr>
            <a:xfrm>
              <a:off x="4736592" y="3135835"/>
              <a:ext cx="128016" cy="128016"/>
            </a:xfrm>
            <a:prstGeom prst="ellipse">
              <a:avLst/>
            </a:prstGeom>
            <a:solidFill>
              <a:schemeClr val="accent4">
                <a:lumMod val="40000"/>
                <a:lumOff val="60000"/>
              </a:schemeClr>
            </a:solidFill>
            <a:ln w="12700">
              <a:solidFill>
                <a:srgbClr val="D4B020">
                  <a:alpha val="0"/>
                </a:srgbClr>
              </a:solidFill>
              <a:prstDash val="solid"/>
            </a:ln>
          </p:spPr>
          <p:txBody>
            <a:bodyPr/>
            <a:lstStyle/>
            <a:p>
              <a:endParaRPr lang="en-NL" sz="1000"/>
            </a:p>
          </p:txBody>
        </p:sp>
        <p:sp>
          <p:nvSpPr>
            <p:cNvPr id="25" name="Text 23"/>
            <p:cNvSpPr/>
            <p:nvPr/>
          </p:nvSpPr>
          <p:spPr>
            <a:xfrm>
              <a:off x="4919472" y="2997336"/>
              <a:ext cx="1463040" cy="56692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lnSpc>
                  <a:spcPct val="125000"/>
                </a:lnSpc>
                <a:buNone/>
              </a:pPr>
              <a:r>
                <a:rPr lang="en-US" sz="1000">
                  <a:solidFill>
                    <a:srgbClr val="3D3D3D"/>
                  </a:solidFill>
                  <a:latin typeface="Montserrat"/>
                  <a:ea typeface="Calibri" pitchFamily="34" charset="-122"/>
                  <a:cs typeface="Calibri" pitchFamily="34" charset="-120"/>
                </a:rPr>
                <a:t>Can seem detached or overly conceptual</a:t>
              </a:r>
              <a:endParaRPr lang="en-US" sz="1000">
                <a:latin typeface="Montserrat"/>
              </a:endParaRPr>
            </a:p>
          </p:txBody>
        </p:sp>
        <p:sp>
          <p:nvSpPr>
            <p:cNvPr id="26" name="Shape 24"/>
            <p:cNvSpPr/>
            <p:nvPr/>
          </p:nvSpPr>
          <p:spPr>
            <a:xfrm>
              <a:off x="4736592" y="3530644"/>
              <a:ext cx="128016" cy="128016"/>
            </a:xfrm>
            <a:prstGeom prst="ellipse">
              <a:avLst/>
            </a:prstGeom>
            <a:solidFill>
              <a:schemeClr val="accent4">
                <a:lumMod val="40000"/>
                <a:lumOff val="60000"/>
              </a:schemeClr>
            </a:solidFill>
            <a:ln w="12700">
              <a:solidFill>
                <a:srgbClr val="D4B020">
                  <a:alpha val="0"/>
                </a:srgbClr>
              </a:solidFill>
              <a:prstDash val="solid"/>
            </a:ln>
          </p:spPr>
          <p:txBody>
            <a:bodyPr/>
            <a:lstStyle/>
            <a:p>
              <a:endParaRPr lang="en-NL" sz="1000"/>
            </a:p>
          </p:txBody>
        </p:sp>
        <p:sp>
          <p:nvSpPr>
            <p:cNvPr id="27" name="Text 25"/>
            <p:cNvSpPr/>
            <p:nvPr/>
          </p:nvSpPr>
          <p:spPr>
            <a:xfrm>
              <a:off x="4919472" y="3385622"/>
              <a:ext cx="1463040" cy="56692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lnSpc>
                  <a:spcPct val="125000"/>
                </a:lnSpc>
                <a:buNone/>
              </a:pPr>
              <a:r>
                <a:rPr lang="en-US" sz="1000" dirty="0">
                  <a:solidFill>
                    <a:srgbClr val="3D3D3D"/>
                  </a:solidFill>
                  <a:latin typeface="Montserrat"/>
                  <a:ea typeface="Calibri" pitchFamily="34" charset="-122"/>
                  <a:cs typeface="Calibri" pitchFamily="34" charset="-120"/>
                </a:rPr>
                <a:t>May overcomplicate decisions</a:t>
              </a:r>
              <a:endParaRPr lang="en-US" sz="1000" dirty="0">
                <a:latin typeface="Montserrat"/>
              </a:endParaRPr>
            </a:p>
          </p:txBody>
        </p:sp>
        <p:sp>
          <p:nvSpPr>
            <p:cNvPr id="28" name="Shape 26"/>
            <p:cNvSpPr/>
            <p:nvPr/>
          </p:nvSpPr>
          <p:spPr>
            <a:xfrm>
              <a:off x="4736592" y="3912405"/>
              <a:ext cx="128016" cy="128016"/>
            </a:xfrm>
            <a:prstGeom prst="ellipse">
              <a:avLst/>
            </a:prstGeom>
            <a:solidFill>
              <a:schemeClr val="accent4">
                <a:lumMod val="40000"/>
                <a:lumOff val="60000"/>
              </a:schemeClr>
            </a:solidFill>
            <a:ln w="12700">
              <a:solidFill>
                <a:srgbClr val="D4B020">
                  <a:alpha val="0"/>
                </a:srgbClr>
              </a:solidFill>
              <a:prstDash val="solid"/>
            </a:ln>
          </p:spPr>
          <p:txBody>
            <a:bodyPr/>
            <a:lstStyle/>
            <a:p>
              <a:endParaRPr lang="en-NL" sz="1000"/>
            </a:p>
          </p:txBody>
        </p:sp>
        <p:sp>
          <p:nvSpPr>
            <p:cNvPr id="29" name="Text 27"/>
            <p:cNvSpPr/>
            <p:nvPr/>
          </p:nvSpPr>
          <p:spPr>
            <a:xfrm>
              <a:off x="4919472" y="3862336"/>
              <a:ext cx="1463040" cy="56692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lnSpc>
                  <a:spcPct val="125000"/>
                </a:lnSpc>
                <a:buNone/>
              </a:pPr>
              <a:r>
                <a:rPr lang="en-US" sz="1000" dirty="0">
                  <a:solidFill>
                    <a:srgbClr val="3D3D3D"/>
                  </a:solidFill>
                  <a:latin typeface="Montserrat"/>
                  <a:ea typeface="Calibri" pitchFamily="34" charset="-122"/>
                  <a:cs typeface="Calibri" pitchFamily="34" charset="-120"/>
                </a:rPr>
                <a:t>Can struggle to communicate simply to others</a:t>
              </a:r>
              <a:endParaRPr lang="en-US" sz="1000" dirty="0">
                <a:latin typeface="Montserrat"/>
              </a:endParaRPr>
            </a:p>
          </p:txBody>
        </p:sp>
        <p:sp>
          <p:nvSpPr>
            <p:cNvPr id="49" name="Fluxograma: Conector 48">
              <a:extLst>
                <a:ext uri="{FF2B5EF4-FFF2-40B4-BE49-F238E27FC236}">
                  <a16:creationId xmlns:a16="http://schemas.microsoft.com/office/drawing/2014/main" id="{410B3596-FB56-52EA-77D6-3611AB22D344}"/>
                </a:ext>
              </a:extLst>
            </p:cNvPr>
            <p:cNvSpPr/>
            <p:nvPr/>
          </p:nvSpPr>
          <p:spPr>
            <a:xfrm>
              <a:off x="5222213" y="1953678"/>
              <a:ext cx="610528" cy="596589"/>
            </a:xfrm>
            <a:prstGeom prst="flowChartConnector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rgbClr val="F4B183"/>
                </a:solidFill>
              </a:endParaRPr>
            </a:p>
          </p:txBody>
        </p:sp>
        <p:pic>
          <p:nvPicPr>
            <p:cNvPr id="46" name="Gráfico 45" descr="Ponto de exclamação com preenchimento sólido">
              <a:extLst>
                <a:ext uri="{FF2B5EF4-FFF2-40B4-BE49-F238E27FC236}">
                  <a16:creationId xmlns:a16="http://schemas.microsoft.com/office/drawing/2014/main" id="{A38A6E4C-E164-1AE4-89FC-1600C53FA099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5345430" y="2072640"/>
              <a:ext cx="358140" cy="358140"/>
            </a:xfrm>
            <a:prstGeom prst="rect">
              <a:avLst/>
            </a:prstGeom>
          </p:spPr>
        </p:pic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EF2ABA83-6CAE-FD09-C651-70E64BA6A550}"/>
              </a:ext>
            </a:extLst>
          </p:cNvPr>
          <p:cNvGrpSpPr/>
          <p:nvPr/>
        </p:nvGrpSpPr>
        <p:grpSpPr>
          <a:xfrm>
            <a:off x="2468880" y="1737360"/>
            <a:ext cx="1920240" cy="2743200"/>
            <a:chOff x="2468880" y="1737360"/>
            <a:chExt cx="1920240" cy="2743200"/>
          </a:xfrm>
        </p:grpSpPr>
        <p:sp>
          <p:nvSpPr>
            <p:cNvPr id="14" name="Shape 12"/>
            <p:cNvSpPr/>
            <p:nvPr/>
          </p:nvSpPr>
          <p:spPr>
            <a:xfrm>
              <a:off x="2468880" y="1737360"/>
              <a:ext cx="1920240" cy="2743200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2700">
              <a:solidFill>
                <a:srgbClr val="E8E0C0"/>
              </a:solidFill>
              <a:prstDash val="solid"/>
            </a:ln>
            <a:effectLst>
              <a:outerShdw blurRad="101600" dist="25400" dir="8100000" algn="bl" rotWithShape="0">
                <a:srgbClr val="000000">
                  <a:alpha val="7000"/>
                </a:srgbClr>
              </a:outerShdw>
            </a:effectLst>
          </p:spPr>
          <p:txBody>
            <a:bodyPr/>
            <a:lstStyle/>
            <a:p>
              <a:endParaRPr lang="en-NL"/>
            </a:p>
          </p:txBody>
        </p:sp>
        <p:sp>
          <p:nvSpPr>
            <p:cNvPr id="15" name="Text 13"/>
            <p:cNvSpPr/>
            <p:nvPr/>
          </p:nvSpPr>
          <p:spPr>
            <a:xfrm>
              <a:off x="2606040" y="2679080"/>
              <a:ext cx="1645920" cy="41148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400" b="1">
                  <a:solidFill>
                    <a:srgbClr val="A07800"/>
                  </a:solidFill>
                  <a:latin typeface="Montserrat"/>
                  <a:ea typeface="Calibri" pitchFamily="34" charset="-122"/>
                  <a:cs typeface="Calibri" pitchFamily="34" charset="-120"/>
                </a:rPr>
                <a:t>Strengths</a:t>
              </a:r>
              <a:endParaRPr lang="en-US" sz="1400">
                <a:latin typeface="Montserrat"/>
              </a:endParaRPr>
            </a:p>
          </p:txBody>
        </p:sp>
        <p:sp>
          <p:nvSpPr>
            <p:cNvPr id="16" name="Shape 14"/>
            <p:cNvSpPr/>
            <p:nvPr/>
          </p:nvSpPr>
          <p:spPr>
            <a:xfrm>
              <a:off x="2633472" y="3074447"/>
              <a:ext cx="128016" cy="128016"/>
            </a:xfrm>
            <a:prstGeom prst="ellipse">
              <a:avLst/>
            </a:prstGeom>
            <a:solidFill>
              <a:schemeClr val="accent4">
                <a:lumMod val="40000"/>
                <a:lumOff val="60000"/>
              </a:schemeClr>
            </a:solidFill>
            <a:ln w="12700">
              <a:solidFill>
                <a:srgbClr val="D4B020">
                  <a:alpha val="0"/>
                </a:srgbClr>
              </a:solidFill>
              <a:prstDash val="solid"/>
            </a:ln>
          </p:spPr>
          <p:txBody>
            <a:bodyPr/>
            <a:lstStyle/>
            <a:p>
              <a:endParaRPr lang="en-NL" sz="1000"/>
            </a:p>
          </p:txBody>
        </p:sp>
        <p:sp>
          <p:nvSpPr>
            <p:cNvPr id="17" name="Text 15"/>
            <p:cNvSpPr/>
            <p:nvPr/>
          </p:nvSpPr>
          <p:spPr>
            <a:xfrm>
              <a:off x="2816352" y="2935948"/>
              <a:ext cx="1463040" cy="56692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lnSpc>
                  <a:spcPct val="125000"/>
                </a:lnSpc>
                <a:buNone/>
              </a:pPr>
              <a:r>
                <a:rPr lang="en-US" sz="1000" dirty="0">
                  <a:solidFill>
                    <a:srgbClr val="3D3D3D"/>
                  </a:solidFill>
                  <a:latin typeface="Montserrat"/>
                  <a:ea typeface="Calibri" pitchFamily="34" charset="-122"/>
                  <a:cs typeface="Calibri" pitchFamily="34" charset="-120"/>
                </a:rPr>
                <a:t>Systemic, adaptive and integrative</a:t>
              </a:r>
              <a:endParaRPr lang="en-US" sz="1000" dirty="0">
                <a:latin typeface="Montserrat"/>
              </a:endParaRPr>
            </a:p>
          </p:txBody>
        </p:sp>
        <p:sp>
          <p:nvSpPr>
            <p:cNvPr id="18" name="Shape 16"/>
            <p:cNvSpPr/>
            <p:nvPr/>
          </p:nvSpPr>
          <p:spPr>
            <a:xfrm>
              <a:off x="2633472" y="3491893"/>
              <a:ext cx="128016" cy="128016"/>
            </a:xfrm>
            <a:prstGeom prst="ellipse">
              <a:avLst/>
            </a:prstGeom>
            <a:solidFill>
              <a:schemeClr val="accent4">
                <a:lumMod val="40000"/>
                <a:lumOff val="60000"/>
              </a:schemeClr>
            </a:solidFill>
            <a:ln w="12700">
              <a:solidFill>
                <a:srgbClr val="D4B020">
                  <a:alpha val="0"/>
                </a:srgbClr>
              </a:solidFill>
              <a:prstDash val="solid"/>
            </a:ln>
          </p:spPr>
          <p:txBody>
            <a:bodyPr/>
            <a:lstStyle/>
            <a:p>
              <a:endParaRPr lang="en-NL" sz="1000"/>
            </a:p>
          </p:txBody>
        </p:sp>
        <p:sp>
          <p:nvSpPr>
            <p:cNvPr id="19" name="Text 17"/>
            <p:cNvSpPr/>
            <p:nvPr/>
          </p:nvSpPr>
          <p:spPr>
            <a:xfrm>
              <a:off x="2816352" y="3356015"/>
              <a:ext cx="1463040" cy="56692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lnSpc>
                  <a:spcPct val="125000"/>
                </a:lnSpc>
                <a:buNone/>
              </a:pPr>
              <a:r>
                <a:rPr lang="en-US" sz="1000" dirty="0">
                  <a:solidFill>
                    <a:srgbClr val="3D3D3D"/>
                  </a:solidFill>
                  <a:latin typeface="Montserrat"/>
                  <a:ea typeface="Calibri" pitchFamily="34" charset="-122"/>
                  <a:cs typeface="Calibri" pitchFamily="34" charset="-120"/>
                </a:rPr>
                <a:t>Comfortable with paradox &amp; uncertainty</a:t>
              </a:r>
              <a:endParaRPr lang="en-US" sz="1000" dirty="0">
                <a:latin typeface="Montserrat"/>
              </a:endParaRPr>
            </a:p>
          </p:txBody>
        </p:sp>
        <p:sp>
          <p:nvSpPr>
            <p:cNvPr id="20" name="Shape 18"/>
            <p:cNvSpPr/>
            <p:nvPr/>
          </p:nvSpPr>
          <p:spPr>
            <a:xfrm>
              <a:off x="2633472" y="3902816"/>
              <a:ext cx="128016" cy="128016"/>
            </a:xfrm>
            <a:prstGeom prst="ellipse">
              <a:avLst/>
            </a:prstGeom>
            <a:solidFill>
              <a:schemeClr val="accent4">
                <a:lumMod val="40000"/>
                <a:lumOff val="60000"/>
              </a:schemeClr>
            </a:solidFill>
            <a:ln w="12700">
              <a:solidFill>
                <a:srgbClr val="D4B020">
                  <a:alpha val="0"/>
                </a:srgbClr>
              </a:solidFill>
              <a:prstDash val="solid"/>
            </a:ln>
          </p:spPr>
          <p:txBody>
            <a:bodyPr/>
            <a:lstStyle/>
            <a:p>
              <a:endParaRPr lang="en-NL" sz="1000"/>
            </a:p>
          </p:txBody>
        </p:sp>
        <p:sp>
          <p:nvSpPr>
            <p:cNvPr id="21" name="Text 19"/>
            <p:cNvSpPr/>
            <p:nvPr/>
          </p:nvSpPr>
          <p:spPr>
            <a:xfrm>
              <a:off x="2816352" y="3864065"/>
              <a:ext cx="1463040" cy="56692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lnSpc>
                  <a:spcPct val="125000"/>
                </a:lnSpc>
                <a:buNone/>
              </a:pPr>
              <a:r>
                <a:rPr lang="en-US" sz="1000" dirty="0">
                  <a:solidFill>
                    <a:srgbClr val="3D3D3D"/>
                  </a:solidFill>
                  <a:latin typeface="Montserrat"/>
                  <a:ea typeface="Calibri" pitchFamily="34" charset="-122"/>
                  <a:cs typeface="Calibri" pitchFamily="34" charset="-120"/>
                </a:rPr>
                <a:t>Sees patterns, interdependencies and leverage points</a:t>
              </a:r>
              <a:endParaRPr lang="en-US" sz="1000" dirty="0">
                <a:latin typeface="Montserrat"/>
              </a:endParaRPr>
            </a:p>
          </p:txBody>
        </p:sp>
        <p:sp>
          <p:nvSpPr>
            <p:cNvPr id="47" name="Fluxograma: Conector 46">
              <a:extLst>
                <a:ext uri="{FF2B5EF4-FFF2-40B4-BE49-F238E27FC236}">
                  <a16:creationId xmlns:a16="http://schemas.microsoft.com/office/drawing/2014/main" id="{94513A68-3DDE-050D-B545-41ADD810631C}"/>
                </a:ext>
              </a:extLst>
            </p:cNvPr>
            <p:cNvSpPr/>
            <p:nvPr/>
          </p:nvSpPr>
          <p:spPr>
            <a:xfrm>
              <a:off x="3124390" y="1974586"/>
              <a:ext cx="610528" cy="596589"/>
            </a:xfrm>
            <a:prstGeom prst="flowChartConnector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rgbClr val="F4B183"/>
                </a:solidFill>
              </a:endParaRPr>
            </a:p>
          </p:txBody>
        </p:sp>
        <p:pic>
          <p:nvPicPr>
            <p:cNvPr id="50" name="Gráfico 49" descr="Troféu com preenchimento sólido">
              <a:extLst>
                <a:ext uri="{FF2B5EF4-FFF2-40B4-BE49-F238E27FC236}">
                  <a16:creationId xmlns:a16="http://schemas.microsoft.com/office/drawing/2014/main" id="{95699462-EE47-4616-54E2-7CBCE1EB5DCD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3248025" y="2093595"/>
              <a:ext cx="358140" cy="358140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F4302F-C406-B635-DFBA-F1F575A006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2">
            <a:extLst>
              <a:ext uri="{FF2B5EF4-FFF2-40B4-BE49-F238E27FC236}">
                <a16:creationId xmlns:a16="http://schemas.microsoft.com/office/drawing/2014/main" id="{62D3D43F-7EBF-E65F-9658-9A637FB4B91A}"/>
              </a:ext>
            </a:extLst>
          </p:cNvPr>
          <p:cNvSpPr/>
          <p:nvPr/>
        </p:nvSpPr>
        <p:spPr>
          <a:xfrm>
            <a:off x="2185903" y="-89736"/>
            <a:ext cx="6217920" cy="15476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2100" b="1" dirty="0">
                <a:solidFill>
                  <a:srgbClr val="1A1A1A"/>
                </a:solidFill>
                <a:latin typeface="Trebuchet MS"/>
                <a:ea typeface="Trebuchet MS" pitchFamily="34" charset="-122"/>
                <a:cs typeface="Trebuchet MS" pitchFamily="34" charset="-120"/>
              </a:rPr>
              <a:t>The difference between the High Performer and Whole Performer is the Green Sensitive Self</a:t>
            </a:r>
            <a:endParaRPr lang="en-US" sz="2100" dirty="0">
              <a:latin typeface="Trebuchet MS"/>
              <a:ea typeface="Calibri"/>
              <a:cs typeface="Calibri"/>
            </a:endParaRPr>
          </a:p>
        </p:txBody>
      </p:sp>
      <p:sp>
        <p:nvSpPr>
          <p:cNvPr id="37" name="Text 35">
            <a:extLst>
              <a:ext uri="{FF2B5EF4-FFF2-40B4-BE49-F238E27FC236}">
                <a16:creationId xmlns:a16="http://schemas.microsoft.com/office/drawing/2014/main" id="{259F8EEB-C27E-7B82-E239-BEDF969E603A}"/>
              </a:ext>
            </a:extLst>
          </p:cNvPr>
          <p:cNvSpPr/>
          <p:nvPr/>
        </p:nvSpPr>
        <p:spPr>
          <a:xfrm>
            <a:off x="454894" y="4823460"/>
            <a:ext cx="8229600" cy="32004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pPr marL="0" indent="0" algn="ctr">
              <a:buNone/>
            </a:pPr>
            <a:r>
              <a:rPr lang="en-US" sz="1000" i="1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Source: Evolutionary Leadership by Peter Merry</a:t>
            </a:r>
            <a:endParaRPr lang="en-US" sz="1000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70E6AF06-6928-75E4-BAE8-829D6AD3B55F}"/>
              </a:ext>
            </a:extLst>
          </p:cNvPr>
          <p:cNvGrpSpPr/>
          <p:nvPr/>
        </p:nvGrpSpPr>
        <p:grpSpPr>
          <a:xfrm>
            <a:off x="360573" y="-115433"/>
            <a:ext cx="1691497" cy="665496"/>
            <a:chOff x="360573" y="-115433"/>
            <a:chExt cx="1691497" cy="665496"/>
          </a:xfrm>
        </p:grpSpPr>
        <p:sp>
          <p:nvSpPr>
            <p:cNvPr id="6" name="Retângulo 24">
              <a:extLst>
                <a:ext uri="{FF2B5EF4-FFF2-40B4-BE49-F238E27FC236}">
                  <a16:creationId xmlns:a16="http://schemas.microsoft.com/office/drawing/2014/main" id="{B471702E-A655-1AD4-C0AD-8F8B892A3576}"/>
                </a:ext>
              </a:extLst>
            </p:cNvPr>
            <p:cNvSpPr/>
            <p:nvPr/>
          </p:nvSpPr>
          <p:spPr>
            <a:xfrm>
              <a:off x="360573" y="-115433"/>
              <a:ext cx="1691497" cy="665496"/>
            </a:xfrm>
            <a:prstGeom prst="roundRect">
              <a:avLst/>
            </a:prstGeom>
            <a:solidFill>
              <a:srgbClr val="DCC4D4"/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7" name="Text 1">
              <a:extLst>
                <a:ext uri="{FF2B5EF4-FFF2-40B4-BE49-F238E27FC236}">
                  <a16:creationId xmlns:a16="http://schemas.microsoft.com/office/drawing/2014/main" id="{BD3B64AF-3D7C-BAD7-4CB4-6D91C838EC95}"/>
                </a:ext>
              </a:extLst>
            </p:cNvPr>
            <p:cNvSpPr/>
            <p:nvPr/>
          </p:nvSpPr>
          <p:spPr>
            <a:xfrm>
              <a:off x="454894" y="141200"/>
              <a:ext cx="1434324" cy="32171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algn="ctr"/>
              <a:r>
                <a:rPr lang="en-US" sz="1000" b="1" dirty="0">
                  <a:solidFill>
                    <a:srgbClr val="1A1A1A"/>
                  </a:solidFill>
                  <a:latin typeface="Calibri"/>
                  <a:ea typeface="Calibri"/>
                  <a:cs typeface="Calibri"/>
                </a:rPr>
                <a:t>03  · The Gifts and Limits of High Performers</a:t>
              </a:r>
              <a:endParaRPr lang="en-US" sz="1000" b="1" dirty="0">
                <a:solidFill>
                  <a:srgbClr val="1A1A1A"/>
                </a:solidFill>
                <a:ea typeface="Calibri"/>
                <a:cs typeface="Calibri"/>
              </a:endParaRPr>
            </a:p>
          </p:txBody>
        </p:sp>
      </p:grpSp>
      <p:pic>
        <p:nvPicPr>
          <p:cNvPr id="8" name="Imagem 7" descr="Uma imagem contendo cassino, quarto&#10;&#10;O conteúdo gerado por IA pode estar incorreto.">
            <a:extLst>
              <a:ext uri="{FF2B5EF4-FFF2-40B4-BE49-F238E27FC236}">
                <a16:creationId xmlns:a16="http://schemas.microsoft.com/office/drawing/2014/main" id="{F1954D1E-7539-4767-A3BE-6E4A060B545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10975"/>
          <a:stretch>
            <a:fillRect/>
          </a:stretch>
        </p:blipFill>
        <p:spPr>
          <a:xfrm>
            <a:off x="6329513" y="1094213"/>
            <a:ext cx="2529346" cy="3429000"/>
          </a:xfrm>
          <a:prstGeom prst="rect">
            <a:avLst/>
          </a:prstGeom>
        </p:spPr>
      </p:pic>
      <p:pic>
        <p:nvPicPr>
          <p:cNvPr id="11" name="Imagem 10" descr="Uma imagem contendo Diagrama&#10;&#10;O conteúdo gerado por IA pode estar incorreto.">
            <a:extLst>
              <a:ext uri="{FF2B5EF4-FFF2-40B4-BE49-F238E27FC236}">
                <a16:creationId xmlns:a16="http://schemas.microsoft.com/office/drawing/2014/main" id="{7677E4DB-0A99-816F-DDFA-C3E69C26A33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412" t="6410" r="-369" b="3022"/>
          <a:stretch>
            <a:fillRect/>
          </a:stretch>
        </p:blipFill>
        <p:spPr>
          <a:xfrm>
            <a:off x="797366" y="1094010"/>
            <a:ext cx="5849447" cy="3831483"/>
          </a:xfrm>
          <a:prstGeom prst="rect">
            <a:avLst/>
          </a:prstGeom>
        </p:spPr>
      </p:pic>
      <p:sp>
        <p:nvSpPr>
          <p:cNvPr id="13" name="Text 5">
            <a:extLst>
              <a:ext uri="{FF2B5EF4-FFF2-40B4-BE49-F238E27FC236}">
                <a16:creationId xmlns:a16="http://schemas.microsoft.com/office/drawing/2014/main" id="{962E4952-280A-B759-7F75-80BC9C1E5F7A}"/>
              </a:ext>
            </a:extLst>
          </p:cNvPr>
          <p:cNvSpPr/>
          <p:nvPr/>
        </p:nvSpPr>
        <p:spPr>
          <a:xfrm>
            <a:off x="907710" y="1642853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300" b="1">
                <a:solidFill>
                  <a:srgbClr val="FFB44E"/>
                </a:solidFill>
                <a:latin typeface="Calibri"/>
                <a:ea typeface="Calibri"/>
                <a:cs typeface="Calibri"/>
              </a:rPr>
              <a:t>Beige</a:t>
            </a:r>
            <a:endParaRPr lang="en-US" sz="1300">
              <a:solidFill>
                <a:srgbClr val="FFB44E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5" name="Text 6">
            <a:extLst>
              <a:ext uri="{FF2B5EF4-FFF2-40B4-BE49-F238E27FC236}">
                <a16:creationId xmlns:a16="http://schemas.microsoft.com/office/drawing/2014/main" id="{74AD2C69-466B-B71B-5331-5CDFD5E7C42E}"/>
              </a:ext>
            </a:extLst>
          </p:cNvPr>
          <p:cNvSpPr/>
          <p:nvPr/>
        </p:nvSpPr>
        <p:spPr>
          <a:xfrm>
            <a:off x="907710" y="1741151"/>
            <a:ext cx="8686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000">
                <a:solidFill>
                  <a:srgbClr val="6B6B6B"/>
                </a:solidFill>
                <a:latin typeface="Calibri"/>
                <a:ea typeface="Calibri"/>
                <a:cs typeface="Calibri"/>
              </a:rPr>
              <a:t>Survival Self</a:t>
            </a:r>
            <a:endParaRPr lang="en-US" sz="1000">
              <a:latin typeface="Calibri"/>
              <a:ea typeface="Calibri"/>
              <a:cs typeface="Calibri"/>
            </a:endParaRPr>
          </a:p>
        </p:txBody>
      </p:sp>
      <p:sp>
        <p:nvSpPr>
          <p:cNvPr id="17" name="Text 9">
            <a:extLst>
              <a:ext uri="{FF2B5EF4-FFF2-40B4-BE49-F238E27FC236}">
                <a16:creationId xmlns:a16="http://schemas.microsoft.com/office/drawing/2014/main" id="{7DC015E0-5DB7-0F78-4C67-EE9F2C320EA7}"/>
              </a:ext>
            </a:extLst>
          </p:cNvPr>
          <p:cNvSpPr/>
          <p:nvPr/>
        </p:nvSpPr>
        <p:spPr>
          <a:xfrm>
            <a:off x="1442690" y="3998550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300" b="1">
                <a:solidFill>
                  <a:srgbClr val="7F3E90"/>
                </a:solidFill>
                <a:latin typeface="Calibri"/>
                <a:ea typeface="Calibri"/>
                <a:cs typeface="Calibri"/>
              </a:rPr>
              <a:t>Purple</a:t>
            </a:r>
            <a:endParaRPr lang="en-US" sz="1300">
              <a:solidFill>
                <a:srgbClr val="7F3E9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9" name="Text 10">
            <a:extLst>
              <a:ext uri="{FF2B5EF4-FFF2-40B4-BE49-F238E27FC236}">
                <a16:creationId xmlns:a16="http://schemas.microsoft.com/office/drawing/2014/main" id="{1B5DA2A6-E822-1560-6124-C73C9A02449E}"/>
              </a:ext>
            </a:extLst>
          </p:cNvPr>
          <p:cNvSpPr/>
          <p:nvPr/>
        </p:nvSpPr>
        <p:spPr>
          <a:xfrm>
            <a:off x="1442690" y="4096848"/>
            <a:ext cx="8686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000">
                <a:solidFill>
                  <a:srgbClr val="6B6B6B"/>
                </a:solidFill>
                <a:latin typeface="Calibri"/>
                <a:ea typeface="Calibri"/>
                <a:cs typeface="Calibri"/>
              </a:rPr>
              <a:t>Magic Self</a:t>
            </a:r>
            <a:endParaRPr lang="en-US" sz="1000"/>
          </a:p>
        </p:txBody>
      </p:sp>
      <p:sp>
        <p:nvSpPr>
          <p:cNvPr id="21" name="Text 13">
            <a:extLst>
              <a:ext uri="{FF2B5EF4-FFF2-40B4-BE49-F238E27FC236}">
                <a16:creationId xmlns:a16="http://schemas.microsoft.com/office/drawing/2014/main" id="{3823F30B-D5D3-2800-6E1B-7156F2FB8C84}"/>
              </a:ext>
            </a:extLst>
          </p:cNvPr>
          <p:cNvSpPr/>
          <p:nvPr/>
        </p:nvSpPr>
        <p:spPr>
          <a:xfrm>
            <a:off x="2423718" y="1440738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300" b="1">
                <a:solidFill>
                  <a:srgbClr val="DC353A"/>
                </a:solidFill>
                <a:latin typeface="Calibri"/>
                <a:ea typeface="Calibri"/>
                <a:cs typeface="Calibri"/>
              </a:rPr>
              <a:t>Red</a:t>
            </a:r>
            <a:endParaRPr lang="en-US" sz="1300">
              <a:solidFill>
                <a:srgbClr val="DC353A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3" name="Text 14">
            <a:extLst>
              <a:ext uri="{FF2B5EF4-FFF2-40B4-BE49-F238E27FC236}">
                <a16:creationId xmlns:a16="http://schemas.microsoft.com/office/drawing/2014/main" id="{8FFB29C4-81F5-89A0-7787-DB42F9D76852}"/>
              </a:ext>
            </a:extLst>
          </p:cNvPr>
          <p:cNvSpPr/>
          <p:nvPr/>
        </p:nvSpPr>
        <p:spPr>
          <a:xfrm>
            <a:off x="2423718" y="1539036"/>
            <a:ext cx="8686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000">
                <a:solidFill>
                  <a:srgbClr val="6B6B6B"/>
                </a:solidFill>
                <a:latin typeface="Calibri"/>
                <a:ea typeface="Calibri"/>
                <a:cs typeface="Calibri"/>
              </a:rPr>
              <a:t>Power Self</a:t>
            </a:r>
            <a:endParaRPr lang="en-US" sz="1000"/>
          </a:p>
        </p:txBody>
      </p:sp>
      <p:sp>
        <p:nvSpPr>
          <p:cNvPr id="25" name="Text 17">
            <a:extLst>
              <a:ext uri="{FF2B5EF4-FFF2-40B4-BE49-F238E27FC236}">
                <a16:creationId xmlns:a16="http://schemas.microsoft.com/office/drawing/2014/main" id="{313E60C6-8362-94D9-572D-F9A3DD0AFD58}"/>
              </a:ext>
            </a:extLst>
          </p:cNvPr>
          <p:cNvSpPr/>
          <p:nvPr/>
        </p:nvSpPr>
        <p:spPr>
          <a:xfrm>
            <a:off x="2624161" y="3998550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300" b="1">
                <a:solidFill>
                  <a:srgbClr val="0070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Blue</a:t>
            </a:r>
            <a:endParaRPr lang="en-US" sz="1300">
              <a:solidFill>
                <a:srgbClr val="0070C0"/>
              </a:solidFill>
            </a:endParaRPr>
          </a:p>
        </p:txBody>
      </p:sp>
      <p:sp>
        <p:nvSpPr>
          <p:cNvPr id="27" name="Text 18">
            <a:extLst>
              <a:ext uri="{FF2B5EF4-FFF2-40B4-BE49-F238E27FC236}">
                <a16:creationId xmlns:a16="http://schemas.microsoft.com/office/drawing/2014/main" id="{ABD75CB5-DA18-2DD2-6458-DF9634E60885}"/>
              </a:ext>
            </a:extLst>
          </p:cNvPr>
          <p:cNvSpPr/>
          <p:nvPr/>
        </p:nvSpPr>
        <p:spPr>
          <a:xfrm>
            <a:off x="2624161" y="4096848"/>
            <a:ext cx="8686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000">
                <a:solidFill>
                  <a:srgbClr val="6B6B6B"/>
                </a:solidFill>
                <a:latin typeface="Calibri"/>
                <a:ea typeface="Calibri"/>
                <a:cs typeface="Calibri"/>
              </a:rPr>
              <a:t>Conformist Self</a:t>
            </a:r>
            <a:endParaRPr lang="en-US" sz="1000"/>
          </a:p>
        </p:txBody>
      </p:sp>
      <p:sp>
        <p:nvSpPr>
          <p:cNvPr id="29" name="Text 21">
            <a:extLst>
              <a:ext uri="{FF2B5EF4-FFF2-40B4-BE49-F238E27FC236}">
                <a16:creationId xmlns:a16="http://schemas.microsoft.com/office/drawing/2014/main" id="{0ECCC4DB-84DB-04DE-452F-0479CCF17A5E}"/>
              </a:ext>
            </a:extLst>
          </p:cNvPr>
          <p:cNvSpPr/>
          <p:nvPr/>
        </p:nvSpPr>
        <p:spPr>
          <a:xfrm>
            <a:off x="3563094" y="1224124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300" b="1">
                <a:solidFill>
                  <a:srgbClr val="ED7D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Orange</a:t>
            </a:r>
            <a:endParaRPr lang="en-US" sz="1300">
              <a:solidFill>
                <a:srgbClr val="ED7D31"/>
              </a:solidFill>
            </a:endParaRPr>
          </a:p>
        </p:txBody>
      </p:sp>
      <p:sp>
        <p:nvSpPr>
          <p:cNvPr id="31" name="Text 22">
            <a:extLst>
              <a:ext uri="{FF2B5EF4-FFF2-40B4-BE49-F238E27FC236}">
                <a16:creationId xmlns:a16="http://schemas.microsoft.com/office/drawing/2014/main" id="{F638B940-B271-07D1-5C11-04E6EF5859A4}"/>
              </a:ext>
            </a:extLst>
          </p:cNvPr>
          <p:cNvSpPr/>
          <p:nvPr/>
        </p:nvSpPr>
        <p:spPr>
          <a:xfrm>
            <a:off x="3563094" y="1322422"/>
            <a:ext cx="132169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000">
                <a:solidFill>
                  <a:srgbClr val="6B6B6B"/>
                </a:solidFill>
                <a:latin typeface="Calibri"/>
                <a:ea typeface="Calibri"/>
                <a:cs typeface="Calibri"/>
              </a:rPr>
              <a:t>Achiever self</a:t>
            </a:r>
            <a:endParaRPr lang="en-US" sz="1000"/>
          </a:p>
        </p:txBody>
      </p:sp>
      <p:sp>
        <p:nvSpPr>
          <p:cNvPr id="33" name="Text 25">
            <a:extLst>
              <a:ext uri="{FF2B5EF4-FFF2-40B4-BE49-F238E27FC236}">
                <a16:creationId xmlns:a16="http://schemas.microsoft.com/office/drawing/2014/main" id="{4A710DAE-09D5-88D1-C83B-5E582892C7F3}"/>
              </a:ext>
            </a:extLst>
          </p:cNvPr>
          <p:cNvSpPr/>
          <p:nvPr/>
        </p:nvSpPr>
        <p:spPr>
          <a:xfrm>
            <a:off x="3902927" y="4165259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300" b="1">
                <a:solidFill>
                  <a:srgbClr val="00B0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Green</a:t>
            </a:r>
            <a:endParaRPr lang="en-US" sz="1300">
              <a:solidFill>
                <a:srgbClr val="00B050"/>
              </a:solidFill>
            </a:endParaRPr>
          </a:p>
        </p:txBody>
      </p:sp>
      <p:sp>
        <p:nvSpPr>
          <p:cNvPr id="35" name="Text 26">
            <a:extLst>
              <a:ext uri="{FF2B5EF4-FFF2-40B4-BE49-F238E27FC236}">
                <a16:creationId xmlns:a16="http://schemas.microsoft.com/office/drawing/2014/main" id="{EA9EEBF2-A3AF-BEE8-0CF7-5FC8D1D3B9CB}"/>
              </a:ext>
            </a:extLst>
          </p:cNvPr>
          <p:cNvSpPr/>
          <p:nvPr/>
        </p:nvSpPr>
        <p:spPr>
          <a:xfrm>
            <a:off x="3902927" y="4263557"/>
            <a:ext cx="8686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000">
                <a:solidFill>
                  <a:srgbClr val="6B6B6B"/>
                </a:solidFill>
                <a:latin typeface="Calibri"/>
                <a:ea typeface="Calibri"/>
                <a:cs typeface="Calibri"/>
              </a:rPr>
              <a:t>Sensitive Self</a:t>
            </a:r>
            <a:endParaRPr lang="en-US" sz="1000"/>
          </a:p>
        </p:txBody>
      </p:sp>
      <p:sp>
        <p:nvSpPr>
          <p:cNvPr id="38" name="Text 29">
            <a:extLst>
              <a:ext uri="{FF2B5EF4-FFF2-40B4-BE49-F238E27FC236}">
                <a16:creationId xmlns:a16="http://schemas.microsoft.com/office/drawing/2014/main" id="{7938247B-9F73-C131-AC23-F3FB3BDA9E18}"/>
              </a:ext>
            </a:extLst>
          </p:cNvPr>
          <p:cNvSpPr/>
          <p:nvPr/>
        </p:nvSpPr>
        <p:spPr>
          <a:xfrm>
            <a:off x="5783023" y="1175338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300" b="1">
                <a:solidFill>
                  <a:srgbClr val="FFEE00"/>
                </a:solidFill>
                <a:latin typeface="Calibri"/>
                <a:ea typeface="Calibri"/>
                <a:cs typeface="Calibri"/>
              </a:rPr>
              <a:t>Yellow</a:t>
            </a:r>
            <a:endParaRPr lang="en-US" sz="1300">
              <a:solidFill>
                <a:srgbClr val="FFEE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40" name="Text 30">
            <a:extLst>
              <a:ext uri="{FF2B5EF4-FFF2-40B4-BE49-F238E27FC236}">
                <a16:creationId xmlns:a16="http://schemas.microsoft.com/office/drawing/2014/main" id="{22D73198-5164-2E1D-70FB-75C4779EF801}"/>
              </a:ext>
            </a:extLst>
          </p:cNvPr>
          <p:cNvSpPr/>
          <p:nvPr/>
        </p:nvSpPr>
        <p:spPr>
          <a:xfrm>
            <a:off x="5783023" y="1273636"/>
            <a:ext cx="8686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en-US" sz="100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Integral self</a:t>
            </a:r>
            <a:endParaRPr lang="en-US" sz="1000"/>
          </a:p>
        </p:txBody>
      </p:sp>
      <p:sp>
        <p:nvSpPr>
          <p:cNvPr id="42" name="Text 33">
            <a:extLst>
              <a:ext uri="{FF2B5EF4-FFF2-40B4-BE49-F238E27FC236}">
                <a16:creationId xmlns:a16="http://schemas.microsoft.com/office/drawing/2014/main" id="{73687CB9-BC28-A215-D5EC-955D53266AEB}"/>
              </a:ext>
            </a:extLst>
          </p:cNvPr>
          <p:cNvSpPr/>
          <p:nvPr/>
        </p:nvSpPr>
        <p:spPr>
          <a:xfrm>
            <a:off x="5119247" y="4332527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300" b="1">
                <a:solidFill>
                  <a:srgbClr val="51D4CF"/>
                </a:solidFill>
                <a:latin typeface="Calibri"/>
                <a:ea typeface="Calibri"/>
                <a:cs typeface="Calibri"/>
              </a:rPr>
              <a:t>Turquoise</a:t>
            </a:r>
            <a:endParaRPr lang="en-US" sz="1300">
              <a:solidFill>
                <a:srgbClr val="51D4C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44" name="Text 34">
            <a:extLst>
              <a:ext uri="{FF2B5EF4-FFF2-40B4-BE49-F238E27FC236}">
                <a16:creationId xmlns:a16="http://schemas.microsoft.com/office/drawing/2014/main" id="{E7B6A432-6C9E-2FC4-721B-ABBB5C8446EF}"/>
              </a:ext>
            </a:extLst>
          </p:cNvPr>
          <p:cNvSpPr/>
          <p:nvPr/>
        </p:nvSpPr>
        <p:spPr>
          <a:xfrm>
            <a:off x="5119247" y="4430825"/>
            <a:ext cx="8686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000">
                <a:solidFill>
                  <a:srgbClr val="6B6B6B"/>
                </a:solidFill>
                <a:latin typeface="Calibri"/>
                <a:ea typeface="Calibri"/>
                <a:cs typeface="Calibri"/>
              </a:rPr>
              <a:t>Holistic Self</a:t>
            </a:r>
            <a:endParaRPr lang="en-US" sz="1000"/>
          </a:p>
        </p:txBody>
      </p:sp>
      <p:sp>
        <p:nvSpPr>
          <p:cNvPr id="46" name="Arco 45">
            <a:extLst>
              <a:ext uri="{FF2B5EF4-FFF2-40B4-BE49-F238E27FC236}">
                <a16:creationId xmlns:a16="http://schemas.microsoft.com/office/drawing/2014/main" id="{311A900E-0C15-6128-96FB-869AA3C714EC}"/>
              </a:ext>
            </a:extLst>
          </p:cNvPr>
          <p:cNvSpPr/>
          <p:nvPr/>
        </p:nvSpPr>
        <p:spPr>
          <a:xfrm>
            <a:off x="4221783" y="1932296"/>
            <a:ext cx="900332" cy="4509115"/>
          </a:xfrm>
          <a:prstGeom prst="arc">
            <a:avLst/>
          </a:prstGeom>
          <a:ln w="127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0" name="CaixaDeTexto 49">
            <a:extLst>
              <a:ext uri="{FF2B5EF4-FFF2-40B4-BE49-F238E27FC236}">
                <a16:creationId xmlns:a16="http://schemas.microsoft.com/office/drawing/2014/main" id="{9A2FD8B4-6461-42FC-3458-F2EBF9F86744}"/>
              </a:ext>
            </a:extLst>
          </p:cNvPr>
          <p:cNvSpPr txBox="1"/>
          <p:nvPr/>
        </p:nvSpPr>
        <p:spPr>
          <a:xfrm rot="5040000">
            <a:off x="4253936" y="3029045"/>
            <a:ext cx="1272632" cy="21544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sz="800" b="1" dirty="0" err="1">
                <a:latin typeface="Montserrat"/>
                <a:ea typeface="Calibri"/>
                <a:cs typeface="Calibri"/>
              </a:rPr>
              <a:t>First</a:t>
            </a:r>
            <a:r>
              <a:rPr lang="pt-BR" sz="800" b="1" dirty="0">
                <a:latin typeface="Montserrat"/>
                <a:ea typeface="Calibri"/>
                <a:cs typeface="Calibri"/>
              </a:rPr>
              <a:t> tier </a:t>
            </a:r>
            <a:r>
              <a:rPr lang="pt-BR" sz="800" b="1" dirty="0" err="1">
                <a:latin typeface="Montserrat"/>
                <a:ea typeface="Calibri"/>
                <a:cs typeface="Calibri"/>
              </a:rPr>
              <a:t>of</a:t>
            </a:r>
            <a:r>
              <a:rPr lang="pt-BR" sz="800" b="1" dirty="0">
                <a:latin typeface="Montserrat"/>
                <a:ea typeface="Calibri"/>
                <a:cs typeface="Calibri"/>
              </a:rPr>
              <a:t> Memes</a:t>
            </a:r>
            <a:endParaRPr lang="pt-BR" sz="800" b="1">
              <a:latin typeface="Montserrat"/>
              <a:ea typeface="Calibri"/>
              <a:cs typeface="Calibri"/>
            </a:endParaRPr>
          </a:p>
        </p:txBody>
      </p:sp>
      <p:sp>
        <p:nvSpPr>
          <p:cNvPr id="52" name="CaixaDeTexto 51">
            <a:extLst>
              <a:ext uri="{FF2B5EF4-FFF2-40B4-BE49-F238E27FC236}">
                <a16:creationId xmlns:a16="http://schemas.microsoft.com/office/drawing/2014/main" id="{D3E9E778-FB05-017B-019F-0FC66530301D}"/>
              </a:ext>
            </a:extLst>
          </p:cNvPr>
          <p:cNvSpPr txBox="1"/>
          <p:nvPr/>
        </p:nvSpPr>
        <p:spPr>
          <a:xfrm rot="5040000">
            <a:off x="4405197" y="2876006"/>
            <a:ext cx="1579290" cy="21544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sz="800" b="1" dirty="0" err="1">
                <a:latin typeface="Montserrat"/>
                <a:ea typeface="Calibri"/>
                <a:cs typeface="Calibri"/>
              </a:rPr>
              <a:t>Second</a:t>
            </a:r>
            <a:r>
              <a:rPr lang="pt-BR" sz="800" b="1" dirty="0">
                <a:latin typeface="Montserrat"/>
                <a:ea typeface="Calibri"/>
                <a:cs typeface="Calibri"/>
              </a:rPr>
              <a:t> </a:t>
            </a:r>
            <a:r>
              <a:rPr lang="pt-BR" sz="800" b="1" dirty="0" err="1">
                <a:latin typeface="Montserrat"/>
                <a:ea typeface="Calibri"/>
                <a:cs typeface="Calibri"/>
              </a:rPr>
              <a:t>tier</a:t>
            </a:r>
            <a:r>
              <a:rPr lang="pt-BR" sz="800" b="1" dirty="0">
                <a:latin typeface="Montserrat"/>
                <a:ea typeface="Calibri"/>
                <a:cs typeface="Calibri"/>
              </a:rPr>
              <a:t> </a:t>
            </a:r>
            <a:r>
              <a:rPr lang="pt-BR" sz="800" b="1" dirty="0" err="1">
                <a:latin typeface="Montserrat"/>
                <a:ea typeface="Calibri"/>
                <a:cs typeface="Calibri"/>
              </a:rPr>
              <a:t>of</a:t>
            </a:r>
            <a:r>
              <a:rPr lang="pt-BR" sz="800" b="1" dirty="0">
                <a:latin typeface="Montserrat"/>
                <a:ea typeface="Calibri"/>
                <a:cs typeface="Calibri"/>
              </a:rPr>
              <a:t> Memes</a:t>
            </a:r>
            <a:endParaRPr lang="pt-BR" sz="800" b="1">
              <a:latin typeface="Montserrat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0032720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2"/>
          <p:cNvSpPr/>
          <p:nvPr/>
        </p:nvSpPr>
        <p:spPr>
          <a:xfrm>
            <a:off x="457200" y="685800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>
                <a:solidFill>
                  <a:srgbClr val="3A8A3A"/>
                </a:solidFill>
                <a:latin typeface="Montserrat"/>
                <a:ea typeface="Trebuchet MS" pitchFamily="34" charset="-122"/>
                <a:cs typeface="Trebuchet MS" pitchFamily="34" charset="-120"/>
              </a:rPr>
              <a:t>Green — Sensitive Self</a:t>
            </a:r>
            <a:endParaRPr lang="en-US" sz="3200">
              <a:latin typeface="Montserrat"/>
            </a:endParaRPr>
          </a:p>
        </p:txBody>
      </p:sp>
      <p:sp>
        <p:nvSpPr>
          <p:cNvPr id="5" name="Text 3"/>
          <p:cNvSpPr/>
          <p:nvPr/>
        </p:nvSpPr>
        <p:spPr>
          <a:xfrm>
            <a:off x="457200" y="1261872"/>
            <a:ext cx="82296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i="1">
                <a:solidFill>
                  <a:srgbClr val="6B6B6B"/>
                </a:solidFill>
                <a:latin typeface="futura"/>
                <a:ea typeface="Calibri" pitchFamily="34" charset="-122"/>
                <a:cs typeface="Calibri" pitchFamily="34" charset="-120"/>
              </a:rPr>
              <a:t>Connection, empathy, equality and shared meaning</a:t>
            </a:r>
            <a:endParaRPr lang="en-US" sz="1300">
              <a:latin typeface="futura"/>
            </a:endParaRPr>
          </a:p>
        </p:txBody>
      </p:sp>
      <p:sp>
        <p:nvSpPr>
          <p:cNvPr id="6" name="Text 4"/>
          <p:cNvSpPr/>
          <p:nvPr/>
        </p:nvSpPr>
        <p:spPr>
          <a:xfrm>
            <a:off x="4388004" y="1289192"/>
            <a:ext cx="4298796" cy="31613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i="1">
                <a:solidFill>
                  <a:srgbClr val="3A8A3A"/>
                </a:solidFill>
                <a:latin typeface="futura"/>
                <a:ea typeface="Calibri" pitchFamily="34" charset="-122"/>
                <a:cs typeface="Calibri" pitchFamily="34" charset="-120"/>
              </a:rPr>
              <a:t>The Step from Orange Achiever to Yellow Integral is Green Sensitive Self</a:t>
            </a:r>
            <a:endParaRPr lang="en-US" sz="900">
              <a:latin typeface="futura"/>
            </a:endParaRPr>
          </a:p>
        </p:txBody>
      </p:sp>
      <p:sp>
        <p:nvSpPr>
          <p:cNvPr id="39" name="Shape 37"/>
          <p:cNvSpPr/>
          <p:nvPr/>
        </p:nvSpPr>
        <p:spPr>
          <a:xfrm>
            <a:off x="358790" y="4631659"/>
            <a:ext cx="6608937" cy="326564"/>
          </a:xfrm>
          <a:prstGeom prst="round2DiagRect">
            <a:avLst/>
          </a:prstGeom>
          <a:solidFill>
            <a:srgbClr val="ECFAEC"/>
          </a:solidFill>
          <a:ln w="12700">
            <a:solidFill>
              <a:srgbClr val="50A050"/>
            </a:solidFill>
            <a:prstDash val="solid"/>
          </a:ln>
          <a:effectLst>
            <a:outerShdw blurRad="101600" dist="25400" dir="8100000" algn="bl" rotWithShape="0">
              <a:srgbClr val="000000">
                <a:alpha val="7000"/>
              </a:srgbClr>
            </a:outerShdw>
          </a:effectLst>
        </p:spPr>
        <p:txBody>
          <a:bodyPr/>
          <a:lstStyle/>
          <a:p>
            <a:endParaRPr lang="en-NL"/>
          </a:p>
        </p:txBody>
      </p:sp>
      <p:sp>
        <p:nvSpPr>
          <p:cNvPr id="40" name="Text 38"/>
          <p:cNvSpPr/>
          <p:nvPr/>
        </p:nvSpPr>
        <p:spPr>
          <a:xfrm>
            <a:off x="502920" y="4636008"/>
            <a:ext cx="82296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>
                <a:solidFill>
                  <a:srgbClr val="186018"/>
                </a:solidFill>
                <a:latin typeface="futura"/>
                <a:ea typeface="Calibri" pitchFamily="34" charset="-122"/>
                <a:cs typeface="Calibri" pitchFamily="34" charset="-120"/>
              </a:rPr>
              <a:t>Healthy expression:  caring connection in service of growth, inclusion and shared wellbeing.</a:t>
            </a:r>
            <a:endParaRPr lang="en-US" sz="1200">
              <a:latin typeface="futura"/>
            </a:endParaRPr>
          </a:p>
        </p:txBody>
      </p:sp>
      <p:sp>
        <p:nvSpPr>
          <p:cNvPr id="42" name="Retângulo 24">
            <a:extLst>
              <a:ext uri="{FF2B5EF4-FFF2-40B4-BE49-F238E27FC236}">
                <a16:creationId xmlns:a16="http://schemas.microsoft.com/office/drawing/2014/main" id="{AE8E74CA-82E7-1F1A-3FC6-965205B900C6}"/>
              </a:ext>
            </a:extLst>
          </p:cNvPr>
          <p:cNvSpPr/>
          <p:nvPr/>
        </p:nvSpPr>
        <p:spPr>
          <a:xfrm>
            <a:off x="360573" y="-115433"/>
            <a:ext cx="1691497" cy="665496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4" name="Text 1">
            <a:extLst>
              <a:ext uri="{FF2B5EF4-FFF2-40B4-BE49-F238E27FC236}">
                <a16:creationId xmlns:a16="http://schemas.microsoft.com/office/drawing/2014/main" id="{7966AC6B-D8E3-7B7C-1707-5E19EBED3248}"/>
              </a:ext>
            </a:extLst>
          </p:cNvPr>
          <p:cNvSpPr/>
          <p:nvPr/>
        </p:nvSpPr>
        <p:spPr>
          <a:xfrm>
            <a:off x="454894" y="141200"/>
            <a:ext cx="1434324" cy="3217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000" b="1">
                <a:solidFill>
                  <a:srgbClr val="1A1A1A"/>
                </a:solidFill>
                <a:latin typeface="Calibri"/>
                <a:ea typeface="Calibri"/>
                <a:cs typeface="Calibri"/>
              </a:rPr>
              <a:t>04  · The Promisse of Whole Performers</a:t>
            </a:r>
            <a:endParaRPr lang="en-US" sz="1000" b="1">
              <a:solidFill>
                <a:srgbClr val="1A1A1A"/>
              </a:solidFill>
              <a:ea typeface="Calibri"/>
              <a:cs typeface="Calibri"/>
            </a:endParaRPr>
          </a:p>
        </p:txBody>
      </p:sp>
      <p:grpSp>
        <p:nvGrpSpPr>
          <p:cNvPr id="49" name="Group 48">
            <a:extLst>
              <a:ext uri="{FF2B5EF4-FFF2-40B4-BE49-F238E27FC236}">
                <a16:creationId xmlns:a16="http://schemas.microsoft.com/office/drawing/2014/main" id="{2F301368-C518-E999-39E2-7604F949322B}"/>
              </a:ext>
            </a:extLst>
          </p:cNvPr>
          <p:cNvGrpSpPr/>
          <p:nvPr/>
        </p:nvGrpSpPr>
        <p:grpSpPr>
          <a:xfrm>
            <a:off x="6675120" y="1749906"/>
            <a:ext cx="1920240" cy="2730654"/>
            <a:chOff x="6675120" y="1749906"/>
            <a:chExt cx="1920240" cy="2730654"/>
          </a:xfrm>
        </p:grpSpPr>
        <p:sp>
          <p:nvSpPr>
            <p:cNvPr id="31" name="Shape 29"/>
            <p:cNvSpPr/>
            <p:nvPr/>
          </p:nvSpPr>
          <p:spPr>
            <a:xfrm>
              <a:off x="6675120" y="1749906"/>
              <a:ext cx="1920240" cy="2730654"/>
            </a:xfrm>
            <a:prstGeom prst="round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12700">
              <a:solidFill>
                <a:srgbClr val="C0DCC0"/>
              </a:solidFill>
              <a:prstDash val="solid"/>
            </a:ln>
            <a:effectLst>
              <a:outerShdw blurRad="101600" dist="25400" dir="8100000" algn="bl" rotWithShape="0">
                <a:srgbClr val="000000">
                  <a:alpha val="7000"/>
                </a:srgbClr>
              </a:outerShdw>
            </a:effectLst>
          </p:spPr>
          <p:txBody>
            <a:bodyPr/>
            <a:lstStyle/>
            <a:p>
              <a:endParaRPr lang="en-NL"/>
            </a:p>
          </p:txBody>
        </p:sp>
        <p:sp>
          <p:nvSpPr>
            <p:cNvPr id="32" name="Text 30"/>
            <p:cNvSpPr/>
            <p:nvPr/>
          </p:nvSpPr>
          <p:spPr>
            <a:xfrm>
              <a:off x="6812280" y="2692072"/>
              <a:ext cx="1645920" cy="38404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400" b="1" dirty="0">
                  <a:solidFill>
                    <a:srgbClr val="207020"/>
                  </a:solidFill>
                  <a:latin typeface="Montserrat"/>
                  <a:ea typeface="Calibri" pitchFamily="34" charset="-122"/>
                  <a:cs typeface="Calibri" pitchFamily="34" charset="-120"/>
                </a:rPr>
                <a:t>Workplace</a:t>
              </a:r>
              <a:endParaRPr lang="en-US" sz="1400" dirty="0">
                <a:latin typeface="Montserrat"/>
              </a:endParaRPr>
            </a:p>
          </p:txBody>
        </p:sp>
        <p:sp>
          <p:nvSpPr>
            <p:cNvPr id="33" name="Shape 31"/>
            <p:cNvSpPr/>
            <p:nvPr/>
          </p:nvSpPr>
          <p:spPr>
            <a:xfrm>
              <a:off x="6839712" y="3079186"/>
              <a:ext cx="128016" cy="128016"/>
            </a:xfrm>
            <a:prstGeom prst="ellipse">
              <a:avLst/>
            </a:prstGeom>
            <a:solidFill>
              <a:srgbClr val="50A050"/>
            </a:solidFill>
            <a:ln w="12700">
              <a:solidFill>
                <a:srgbClr val="50A050">
                  <a:alpha val="0"/>
                </a:srgbClr>
              </a:solidFill>
              <a:prstDash val="solid"/>
            </a:ln>
          </p:spPr>
          <p:txBody>
            <a:bodyPr/>
            <a:lstStyle/>
            <a:p>
              <a:endParaRPr lang="en-NL" sz="1000"/>
            </a:p>
          </p:txBody>
        </p:sp>
        <p:sp>
          <p:nvSpPr>
            <p:cNvPr id="34" name="Text 32"/>
            <p:cNvSpPr/>
            <p:nvPr/>
          </p:nvSpPr>
          <p:spPr>
            <a:xfrm>
              <a:off x="7022592" y="2936340"/>
              <a:ext cx="1463040" cy="54864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lnSpc>
                  <a:spcPct val="120000"/>
                </a:lnSpc>
                <a:buNone/>
              </a:pPr>
              <a:r>
                <a:rPr lang="en-US" sz="1000" dirty="0">
                  <a:solidFill>
                    <a:srgbClr val="3D3D3D"/>
                  </a:solidFill>
                  <a:latin typeface="Montserrat"/>
                  <a:ea typeface="Calibri" pitchFamily="34" charset="-122"/>
                  <a:cs typeface="Calibri" pitchFamily="34" charset="-120"/>
                </a:rPr>
                <a:t>Thrives in participative, values-led cultures</a:t>
              </a:r>
              <a:endParaRPr lang="en-US" sz="1000" dirty="0">
                <a:latin typeface="Montserrat"/>
              </a:endParaRPr>
            </a:p>
          </p:txBody>
        </p:sp>
        <p:sp>
          <p:nvSpPr>
            <p:cNvPr id="35" name="Shape 33"/>
            <p:cNvSpPr/>
            <p:nvPr/>
          </p:nvSpPr>
          <p:spPr>
            <a:xfrm>
              <a:off x="6839712" y="3499699"/>
              <a:ext cx="128016" cy="128016"/>
            </a:xfrm>
            <a:prstGeom prst="ellipse">
              <a:avLst/>
            </a:prstGeom>
            <a:solidFill>
              <a:srgbClr val="50A050"/>
            </a:solidFill>
            <a:ln w="12700">
              <a:solidFill>
                <a:srgbClr val="50A050">
                  <a:alpha val="0"/>
                </a:srgbClr>
              </a:solidFill>
              <a:prstDash val="solid"/>
            </a:ln>
          </p:spPr>
          <p:txBody>
            <a:bodyPr/>
            <a:lstStyle/>
            <a:p>
              <a:endParaRPr lang="en-NL" sz="1000"/>
            </a:p>
          </p:txBody>
        </p:sp>
        <p:sp>
          <p:nvSpPr>
            <p:cNvPr id="36" name="Text 34"/>
            <p:cNvSpPr/>
            <p:nvPr/>
          </p:nvSpPr>
          <p:spPr>
            <a:xfrm>
              <a:off x="7022592" y="3356852"/>
              <a:ext cx="1463040" cy="54864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lnSpc>
                  <a:spcPct val="120000"/>
                </a:lnSpc>
                <a:buNone/>
              </a:pPr>
              <a:r>
                <a:rPr lang="en-US" sz="1000" dirty="0">
                  <a:solidFill>
                    <a:srgbClr val="3D3D3D"/>
                  </a:solidFill>
                  <a:latin typeface="Montserrat"/>
                  <a:ea typeface="Calibri" pitchFamily="34" charset="-122"/>
                  <a:cs typeface="Calibri" pitchFamily="34" charset="-120"/>
                </a:rPr>
                <a:t>Values teamwork, purpose, appreciation</a:t>
              </a:r>
              <a:endParaRPr lang="en-US" sz="1000" dirty="0">
                <a:latin typeface="Montserrat"/>
              </a:endParaRPr>
            </a:p>
          </p:txBody>
        </p:sp>
        <p:sp>
          <p:nvSpPr>
            <p:cNvPr id="37" name="Shape 35"/>
            <p:cNvSpPr/>
            <p:nvPr/>
          </p:nvSpPr>
          <p:spPr>
            <a:xfrm>
              <a:off x="6839712" y="3881907"/>
              <a:ext cx="128016" cy="128016"/>
            </a:xfrm>
            <a:prstGeom prst="ellipse">
              <a:avLst/>
            </a:prstGeom>
            <a:solidFill>
              <a:srgbClr val="50A050"/>
            </a:solidFill>
            <a:ln w="12700">
              <a:solidFill>
                <a:srgbClr val="50A050">
                  <a:alpha val="0"/>
                </a:srgbClr>
              </a:solidFill>
              <a:prstDash val="solid"/>
            </a:ln>
          </p:spPr>
          <p:txBody>
            <a:bodyPr/>
            <a:lstStyle/>
            <a:p>
              <a:endParaRPr lang="en-NL" sz="1000"/>
            </a:p>
          </p:txBody>
        </p:sp>
        <p:sp>
          <p:nvSpPr>
            <p:cNvPr id="38" name="Text 36"/>
            <p:cNvSpPr/>
            <p:nvPr/>
          </p:nvSpPr>
          <p:spPr>
            <a:xfrm>
              <a:off x="7022592" y="3845331"/>
              <a:ext cx="1463040" cy="54864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lnSpc>
                  <a:spcPct val="120000"/>
                </a:lnSpc>
                <a:buNone/>
              </a:pPr>
              <a:r>
                <a:rPr lang="en-US" sz="1000">
                  <a:solidFill>
                    <a:srgbClr val="3D3D3D"/>
                  </a:solidFill>
                  <a:latin typeface="Montserrat"/>
                  <a:ea typeface="Calibri" pitchFamily="34" charset="-122"/>
                  <a:cs typeface="Calibri" pitchFamily="34" charset="-120"/>
                </a:rPr>
                <a:t>Brings engagement, care and people-centred leadership</a:t>
              </a:r>
              <a:endParaRPr lang="en-US" sz="1000">
                <a:latin typeface="Montserrat"/>
              </a:endParaRPr>
            </a:p>
          </p:txBody>
        </p:sp>
        <p:sp>
          <p:nvSpPr>
            <p:cNvPr id="52" name="Fluxograma: Conector 51">
              <a:extLst>
                <a:ext uri="{FF2B5EF4-FFF2-40B4-BE49-F238E27FC236}">
                  <a16:creationId xmlns:a16="http://schemas.microsoft.com/office/drawing/2014/main" id="{316DFE61-0C98-124C-57D9-5E9AA6BC4711}"/>
                </a:ext>
              </a:extLst>
            </p:cNvPr>
            <p:cNvSpPr/>
            <p:nvPr/>
          </p:nvSpPr>
          <p:spPr>
            <a:xfrm>
              <a:off x="7327005" y="1953677"/>
              <a:ext cx="610528" cy="596589"/>
            </a:xfrm>
            <a:prstGeom prst="flowChartConnector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rgbClr val="F4B183"/>
                </a:solidFill>
              </a:endParaRPr>
            </a:p>
          </p:txBody>
        </p:sp>
        <p:pic>
          <p:nvPicPr>
            <p:cNvPr id="3" name="Gráfico 2" descr="Maleta com preenchimento sólido">
              <a:extLst>
                <a:ext uri="{FF2B5EF4-FFF2-40B4-BE49-F238E27FC236}">
                  <a16:creationId xmlns:a16="http://schemas.microsoft.com/office/drawing/2014/main" id="{417F1233-79F7-A169-3EF7-984C91AC6F18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7452360" y="2068830"/>
              <a:ext cx="358140" cy="358140"/>
            </a:xfrm>
            <a:prstGeom prst="rect">
              <a:avLst/>
            </a:prstGeom>
          </p:spPr>
        </p:pic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3A744A9F-A74A-AAD3-54F8-2CFAF1BB2B9B}"/>
              </a:ext>
            </a:extLst>
          </p:cNvPr>
          <p:cNvGrpSpPr/>
          <p:nvPr/>
        </p:nvGrpSpPr>
        <p:grpSpPr>
          <a:xfrm>
            <a:off x="365760" y="1749906"/>
            <a:ext cx="1920240" cy="2730654"/>
            <a:chOff x="365760" y="1749906"/>
            <a:chExt cx="1920240" cy="2730654"/>
          </a:xfrm>
        </p:grpSpPr>
        <p:sp>
          <p:nvSpPr>
            <p:cNvPr id="7" name="Shape 5"/>
            <p:cNvSpPr/>
            <p:nvPr/>
          </p:nvSpPr>
          <p:spPr>
            <a:xfrm>
              <a:off x="365760" y="1749906"/>
              <a:ext cx="1920240" cy="2730654"/>
            </a:xfrm>
            <a:prstGeom prst="round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12700">
              <a:solidFill>
                <a:srgbClr val="C0DCC0"/>
              </a:solidFill>
              <a:prstDash val="solid"/>
            </a:ln>
            <a:effectLst>
              <a:outerShdw blurRad="101600" dist="25400" dir="8100000" algn="bl" rotWithShape="0">
                <a:srgbClr val="000000">
                  <a:alpha val="7000"/>
                </a:srgbClr>
              </a:outerShdw>
            </a:effectLst>
          </p:spPr>
          <p:txBody>
            <a:bodyPr/>
            <a:lstStyle/>
            <a:p>
              <a:endParaRPr lang="en-NL"/>
            </a:p>
          </p:txBody>
        </p:sp>
        <p:sp>
          <p:nvSpPr>
            <p:cNvPr id="8" name="Text 6"/>
            <p:cNvSpPr/>
            <p:nvPr/>
          </p:nvSpPr>
          <p:spPr>
            <a:xfrm>
              <a:off x="502920" y="2685158"/>
              <a:ext cx="1645920" cy="38404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400" b="1" dirty="0">
                  <a:solidFill>
                    <a:srgbClr val="207020"/>
                  </a:solidFill>
                  <a:latin typeface="Montserrat"/>
                  <a:ea typeface="Calibri" pitchFamily="34" charset="-122"/>
                  <a:cs typeface="Calibri" pitchFamily="34" charset="-120"/>
                </a:rPr>
                <a:t>Core Drive</a:t>
              </a:r>
              <a:endParaRPr lang="en-US" sz="1400" dirty="0">
                <a:latin typeface="Montserrat"/>
              </a:endParaRPr>
            </a:p>
          </p:txBody>
        </p:sp>
        <p:sp>
          <p:nvSpPr>
            <p:cNvPr id="9" name="Shape 7"/>
            <p:cNvSpPr/>
            <p:nvPr/>
          </p:nvSpPr>
          <p:spPr>
            <a:xfrm>
              <a:off x="530352" y="3094463"/>
              <a:ext cx="128016" cy="128016"/>
            </a:xfrm>
            <a:prstGeom prst="ellipse">
              <a:avLst/>
            </a:prstGeom>
            <a:solidFill>
              <a:srgbClr val="50A050"/>
            </a:solidFill>
            <a:ln w="12700">
              <a:solidFill>
                <a:srgbClr val="50A050">
                  <a:alpha val="0"/>
                </a:srgbClr>
              </a:solidFill>
              <a:prstDash val="solid"/>
            </a:ln>
          </p:spPr>
          <p:txBody>
            <a:bodyPr/>
            <a:lstStyle/>
            <a:p>
              <a:endParaRPr lang="en-NL" sz="1000"/>
            </a:p>
          </p:txBody>
        </p:sp>
        <p:sp>
          <p:nvSpPr>
            <p:cNvPr id="10" name="Text 8"/>
            <p:cNvSpPr/>
            <p:nvPr/>
          </p:nvSpPr>
          <p:spPr>
            <a:xfrm>
              <a:off x="713232" y="2951617"/>
              <a:ext cx="1463040" cy="54864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lnSpc>
                  <a:spcPct val="120000"/>
                </a:lnSpc>
                <a:buNone/>
              </a:pPr>
              <a:r>
                <a:rPr lang="en-US" sz="1000" dirty="0">
                  <a:solidFill>
                    <a:srgbClr val="3D3D3D"/>
                  </a:solidFill>
                  <a:latin typeface="Montserrat"/>
                  <a:ea typeface="Calibri" pitchFamily="34" charset="-122"/>
                  <a:cs typeface="Calibri" pitchFamily="34" charset="-120"/>
                </a:rPr>
                <a:t>To connect, care and include</a:t>
              </a:r>
              <a:endParaRPr lang="en-US" sz="1000" dirty="0">
                <a:latin typeface="Montserrat"/>
              </a:endParaRPr>
            </a:p>
          </p:txBody>
        </p:sp>
        <p:sp>
          <p:nvSpPr>
            <p:cNvPr id="11" name="Shape 9"/>
            <p:cNvSpPr/>
            <p:nvPr/>
          </p:nvSpPr>
          <p:spPr>
            <a:xfrm>
              <a:off x="530352" y="3469256"/>
              <a:ext cx="128016" cy="128016"/>
            </a:xfrm>
            <a:prstGeom prst="ellipse">
              <a:avLst/>
            </a:prstGeom>
            <a:solidFill>
              <a:srgbClr val="50A050"/>
            </a:solidFill>
            <a:ln w="12700">
              <a:solidFill>
                <a:srgbClr val="50A050">
                  <a:alpha val="0"/>
                </a:srgbClr>
              </a:solidFill>
              <a:prstDash val="solid"/>
            </a:ln>
          </p:spPr>
          <p:txBody>
            <a:bodyPr/>
            <a:lstStyle/>
            <a:p>
              <a:endParaRPr lang="en-NL" sz="1000"/>
            </a:p>
          </p:txBody>
        </p:sp>
        <p:sp>
          <p:nvSpPr>
            <p:cNvPr id="12" name="Text 10"/>
            <p:cNvSpPr/>
            <p:nvPr/>
          </p:nvSpPr>
          <p:spPr>
            <a:xfrm>
              <a:off x="713232" y="3426993"/>
              <a:ext cx="1463040" cy="54864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lnSpc>
                  <a:spcPct val="120000"/>
                </a:lnSpc>
                <a:buNone/>
              </a:pPr>
              <a:r>
                <a:rPr lang="en-US" sz="1000" dirty="0">
                  <a:solidFill>
                    <a:srgbClr val="3D3D3D"/>
                  </a:solidFill>
                  <a:latin typeface="Montserrat"/>
                  <a:ea typeface="Calibri" pitchFamily="34" charset="-122"/>
                  <a:cs typeface="Calibri" pitchFamily="34" charset="-120"/>
                </a:rPr>
                <a:t>Meaningful relationships and shared values</a:t>
              </a:r>
              <a:endParaRPr lang="en-US" sz="1000" dirty="0">
                <a:latin typeface="Montserrat"/>
              </a:endParaRPr>
            </a:p>
          </p:txBody>
        </p:sp>
        <p:sp>
          <p:nvSpPr>
            <p:cNvPr id="13" name="Shape 11"/>
            <p:cNvSpPr/>
            <p:nvPr/>
          </p:nvSpPr>
          <p:spPr>
            <a:xfrm>
              <a:off x="530352" y="4033898"/>
              <a:ext cx="128016" cy="128016"/>
            </a:xfrm>
            <a:prstGeom prst="ellipse">
              <a:avLst/>
            </a:prstGeom>
            <a:solidFill>
              <a:srgbClr val="50A050"/>
            </a:solidFill>
            <a:ln w="12700">
              <a:solidFill>
                <a:srgbClr val="50A050">
                  <a:alpha val="0"/>
                </a:srgbClr>
              </a:solidFill>
              <a:prstDash val="solid"/>
            </a:ln>
          </p:spPr>
          <p:txBody>
            <a:bodyPr/>
            <a:lstStyle/>
            <a:p>
              <a:endParaRPr lang="en-NL" sz="1000"/>
            </a:p>
          </p:txBody>
        </p:sp>
        <p:sp>
          <p:nvSpPr>
            <p:cNvPr id="14" name="Text 12"/>
            <p:cNvSpPr/>
            <p:nvPr/>
          </p:nvSpPr>
          <p:spPr>
            <a:xfrm>
              <a:off x="713232" y="3891051"/>
              <a:ext cx="1463040" cy="54864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lnSpc>
                  <a:spcPct val="120000"/>
                </a:lnSpc>
                <a:buNone/>
              </a:pPr>
              <a:r>
                <a:rPr lang="en-US" sz="1000" dirty="0">
                  <a:solidFill>
                    <a:srgbClr val="3D3D3D"/>
                  </a:solidFill>
                  <a:latin typeface="Montserrat"/>
                  <a:ea typeface="Calibri" pitchFamily="34" charset="-122"/>
                  <a:cs typeface="Calibri" pitchFamily="34" charset="-120"/>
                </a:rPr>
                <a:t>Authenticity, empathy and participation</a:t>
              </a:r>
              <a:endParaRPr lang="en-US" sz="1000" dirty="0">
                <a:latin typeface="Montserrat"/>
              </a:endParaRPr>
            </a:p>
          </p:txBody>
        </p:sp>
        <p:sp>
          <p:nvSpPr>
            <p:cNvPr id="46" name="Fluxograma: Conector 45">
              <a:extLst>
                <a:ext uri="{FF2B5EF4-FFF2-40B4-BE49-F238E27FC236}">
                  <a16:creationId xmlns:a16="http://schemas.microsoft.com/office/drawing/2014/main" id="{C9EAD32C-9410-CF66-7853-5FE6E739B9D6}"/>
                </a:ext>
              </a:extLst>
            </p:cNvPr>
            <p:cNvSpPr/>
            <p:nvPr/>
          </p:nvSpPr>
          <p:spPr>
            <a:xfrm>
              <a:off x="1019598" y="1974587"/>
              <a:ext cx="610528" cy="596589"/>
            </a:xfrm>
            <a:prstGeom prst="flowChartConnector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rgbClr val="F4B183"/>
                </a:solidFill>
              </a:endParaRPr>
            </a:p>
          </p:txBody>
        </p:sp>
        <p:pic>
          <p:nvPicPr>
            <p:cNvPr id="43" name="Gráfico 42" descr="Na mosca com preenchimento sólido">
              <a:extLst>
                <a:ext uri="{FF2B5EF4-FFF2-40B4-BE49-F238E27FC236}">
                  <a16:creationId xmlns:a16="http://schemas.microsoft.com/office/drawing/2014/main" id="{34DA55E8-9575-1EE6-A9E2-5F0487382904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148715" y="2097405"/>
              <a:ext cx="358140" cy="358140"/>
            </a:xfrm>
            <a:prstGeom prst="rect">
              <a:avLst/>
            </a:prstGeom>
          </p:spPr>
        </p:pic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58FD1068-0F17-3AFD-0851-399168D55B5D}"/>
              </a:ext>
            </a:extLst>
          </p:cNvPr>
          <p:cNvGrpSpPr/>
          <p:nvPr/>
        </p:nvGrpSpPr>
        <p:grpSpPr>
          <a:xfrm>
            <a:off x="4572000" y="1749906"/>
            <a:ext cx="1920240" cy="2730654"/>
            <a:chOff x="4572000" y="1749906"/>
            <a:chExt cx="1920240" cy="2730654"/>
          </a:xfrm>
        </p:grpSpPr>
        <p:sp>
          <p:nvSpPr>
            <p:cNvPr id="23" name="Shape 21"/>
            <p:cNvSpPr/>
            <p:nvPr/>
          </p:nvSpPr>
          <p:spPr>
            <a:xfrm>
              <a:off x="4572000" y="1749906"/>
              <a:ext cx="1920240" cy="2730654"/>
            </a:xfrm>
            <a:prstGeom prst="round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12700">
              <a:solidFill>
                <a:srgbClr val="C0DCC0"/>
              </a:solidFill>
              <a:prstDash val="solid"/>
            </a:ln>
            <a:effectLst>
              <a:outerShdw blurRad="101600" dist="25400" dir="8100000" algn="bl" rotWithShape="0">
                <a:srgbClr val="000000">
                  <a:alpha val="7000"/>
                </a:srgbClr>
              </a:outerShdw>
            </a:effectLst>
          </p:spPr>
          <p:txBody>
            <a:bodyPr/>
            <a:lstStyle/>
            <a:p>
              <a:endParaRPr lang="en-NL"/>
            </a:p>
          </p:txBody>
        </p:sp>
        <p:sp>
          <p:nvSpPr>
            <p:cNvPr id="24" name="Text 22"/>
            <p:cNvSpPr/>
            <p:nvPr/>
          </p:nvSpPr>
          <p:spPr>
            <a:xfrm>
              <a:off x="4709160" y="2685158"/>
              <a:ext cx="1645920" cy="38404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400" b="1" dirty="0">
                  <a:solidFill>
                    <a:srgbClr val="207020"/>
                  </a:solidFill>
                  <a:latin typeface="Montserrat"/>
                  <a:ea typeface="Calibri" pitchFamily="34" charset="-122"/>
                  <a:cs typeface="Calibri" pitchFamily="34" charset="-120"/>
                </a:rPr>
                <a:t>Watch-outs</a:t>
              </a:r>
              <a:endParaRPr lang="en-US" sz="1400" dirty="0">
                <a:latin typeface="Montserrat"/>
              </a:endParaRPr>
            </a:p>
          </p:txBody>
        </p:sp>
        <p:sp>
          <p:nvSpPr>
            <p:cNvPr id="25" name="Shape 23"/>
            <p:cNvSpPr/>
            <p:nvPr/>
          </p:nvSpPr>
          <p:spPr>
            <a:xfrm>
              <a:off x="4736592" y="3088330"/>
              <a:ext cx="128016" cy="128016"/>
            </a:xfrm>
            <a:prstGeom prst="ellipse">
              <a:avLst/>
            </a:prstGeom>
            <a:solidFill>
              <a:srgbClr val="50A050"/>
            </a:solidFill>
            <a:ln w="12700">
              <a:solidFill>
                <a:srgbClr val="50A050">
                  <a:alpha val="0"/>
                </a:srgbClr>
              </a:solidFill>
              <a:prstDash val="solid"/>
            </a:ln>
          </p:spPr>
          <p:txBody>
            <a:bodyPr/>
            <a:lstStyle/>
            <a:p>
              <a:endParaRPr lang="en-NL" sz="1000"/>
            </a:p>
          </p:txBody>
        </p:sp>
        <p:sp>
          <p:nvSpPr>
            <p:cNvPr id="26" name="Text 24"/>
            <p:cNvSpPr/>
            <p:nvPr/>
          </p:nvSpPr>
          <p:spPr>
            <a:xfrm>
              <a:off x="4919472" y="2945484"/>
              <a:ext cx="1463040" cy="54864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lnSpc>
                  <a:spcPct val="120000"/>
                </a:lnSpc>
                <a:buNone/>
              </a:pPr>
              <a:r>
                <a:rPr lang="en-US" sz="1000" dirty="0">
                  <a:solidFill>
                    <a:srgbClr val="3D3D3D"/>
                  </a:solidFill>
                  <a:latin typeface="Montserrat"/>
                  <a:ea typeface="Calibri" pitchFamily="34" charset="-122"/>
                  <a:cs typeface="Calibri" pitchFamily="34" charset="-120"/>
                </a:rPr>
                <a:t>Can avoid conflict or hard decisions</a:t>
              </a:r>
              <a:endParaRPr lang="en-US" sz="1000" dirty="0">
                <a:latin typeface="Montserrat"/>
              </a:endParaRPr>
            </a:p>
          </p:txBody>
        </p:sp>
        <p:sp>
          <p:nvSpPr>
            <p:cNvPr id="27" name="Shape 25"/>
            <p:cNvSpPr/>
            <p:nvPr/>
          </p:nvSpPr>
          <p:spPr>
            <a:xfrm>
              <a:off x="4736592" y="3481411"/>
              <a:ext cx="128016" cy="128016"/>
            </a:xfrm>
            <a:prstGeom prst="ellipse">
              <a:avLst/>
            </a:prstGeom>
            <a:solidFill>
              <a:srgbClr val="50A050"/>
            </a:solidFill>
            <a:ln w="12700">
              <a:solidFill>
                <a:srgbClr val="50A050">
                  <a:alpha val="0"/>
                </a:srgbClr>
              </a:solidFill>
              <a:prstDash val="solid"/>
            </a:ln>
          </p:spPr>
          <p:txBody>
            <a:bodyPr/>
            <a:lstStyle/>
            <a:p>
              <a:endParaRPr lang="en-NL" sz="1000"/>
            </a:p>
          </p:txBody>
        </p:sp>
        <p:sp>
          <p:nvSpPr>
            <p:cNvPr id="28" name="Text 26"/>
            <p:cNvSpPr/>
            <p:nvPr/>
          </p:nvSpPr>
          <p:spPr>
            <a:xfrm>
              <a:off x="4919472" y="3338564"/>
              <a:ext cx="1463040" cy="54864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lnSpc>
                  <a:spcPct val="120000"/>
                </a:lnSpc>
                <a:buNone/>
              </a:pPr>
              <a:r>
                <a:rPr lang="en-US" sz="1000" dirty="0">
                  <a:solidFill>
                    <a:srgbClr val="3D3D3D"/>
                  </a:solidFill>
                  <a:latin typeface="Montserrat"/>
                  <a:ea typeface="Calibri" pitchFamily="34" charset="-122"/>
                  <a:cs typeface="Calibri" pitchFamily="34" charset="-120"/>
                </a:rPr>
                <a:t>May over-</a:t>
              </a:r>
              <a:r>
                <a:rPr lang="en-US" sz="1000" dirty="0" err="1">
                  <a:solidFill>
                    <a:srgbClr val="3D3D3D"/>
                  </a:solidFill>
                  <a:latin typeface="Montserrat"/>
                  <a:ea typeface="Calibri" pitchFamily="34" charset="-122"/>
                  <a:cs typeface="Calibri" pitchFamily="34" charset="-120"/>
                </a:rPr>
                <a:t>prioritise</a:t>
              </a:r>
              <a:r>
                <a:rPr lang="en-US" sz="1000" dirty="0">
                  <a:solidFill>
                    <a:srgbClr val="3D3D3D"/>
                  </a:solidFill>
                  <a:latin typeface="Montserrat"/>
                  <a:ea typeface="Calibri" pitchFamily="34" charset="-122"/>
                  <a:cs typeface="Calibri" pitchFamily="34" charset="-120"/>
                </a:rPr>
                <a:t> harmony &amp; consensus</a:t>
              </a:r>
              <a:endParaRPr lang="en-US" sz="1000" dirty="0">
                <a:latin typeface="Montserrat"/>
              </a:endParaRPr>
            </a:p>
          </p:txBody>
        </p:sp>
        <p:sp>
          <p:nvSpPr>
            <p:cNvPr id="29" name="Shape 27"/>
            <p:cNvSpPr/>
            <p:nvPr/>
          </p:nvSpPr>
          <p:spPr>
            <a:xfrm>
              <a:off x="4736592" y="3863619"/>
              <a:ext cx="128016" cy="128016"/>
            </a:xfrm>
            <a:prstGeom prst="ellipse">
              <a:avLst/>
            </a:prstGeom>
            <a:solidFill>
              <a:srgbClr val="50A050"/>
            </a:solidFill>
            <a:ln w="12700">
              <a:solidFill>
                <a:srgbClr val="50A050">
                  <a:alpha val="0"/>
                </a:srgbClr>
              </a:solidFill>
              <a:prstDash val="solid"/>
            </a:ln>
          </p:spPr>
          <p:txBody>
            <a:bodyPr/>
            <a:lstStyle/>
            <a:p>
              <a:endParaRPr lang="en-NL" sz="1000"/>
            </a:p>
          </p:txBody>
        </p:sp>
        <p:sp>
          <p:nvSpPr>
            <p:cNvPr id="30" name="Text 28"/>
            <p:cNvSpPr/>
            <p:nvPr/>
          </p:nvSpPr>
          <p:spPr>
            <a:xfrm>
              <a:off x="4919472" y="3845331"/>
              <a:ext cx="1463040" cy="54864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lnSpc>
                  <a:spcPct val="120000"/>
                </a:lnSpc>
                <a:buNone/>
              </a:pPr>
              <a:r>
                <a:rPr lang="en-US" sz="1000">
                  <a:solidFill>
                    <a:srgbClr val="3D3D3D"/>
                  </a:solidFill>
                  <a:latin typeface="Montserrat"/>
                  <a:ea typeface="Calibri" pitchFamily="34" charset="-122"/>
                  <a:cs typeface="Calibri" pitchFamily="34" charset="-120"/>
                </a:rPr>
                <a:t>Can lose effectiveness through indecision or blurred boundaries</a:t>
              </a:r>
              <a:endParaRPr lang="en-US" sz="1000">
                <a:latin typeface="Montserrat"/>
              </a:endParaRPr>
            </a:p>
          </p:txBody>
        </p:sp>
        <p:sp>
          <p:nvSpPr>
            <p:cNvPr id="50" name="Fluxograma: Conector 49">
              <a:extLst>
                <a:ext uri="{FF2B5EF4-FFF2-40B4-BE49-F238E27FC236}">
                  <a16:creationId xmlns:a16="http://schemas.microsoft.com/office/drawing/2014/main" id="{5D6AAD69-AB2B-E1E9-2633-EBE443762B68}"/>
                </a:ext>
              </a:extLst>
            </p:cNvPr>
            <p:cNvSpPr/>
            <p:nvPr/>
          </p:nvSpPr>
          <p:spPr>
            <a:xfrm>
              <a:off x="5222213" y="1953678"/>
              <a:ext cx="610528" cy="596589"/>
            </a:xfrm>
            <a:prstGeom prst="flowChartConnector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rgbClr val="F4B183"/>
                </a:solidFill>
              </a:endParaRPr>
            </a:p>
          </p:txBody>
        </p:sp>
        <p:pic>
          <p:nvPicPr>
            <p:cNvPr id="47" name="Gráfico 46" descr="Ponto de exclamação com preenchimento sólido">
              <a:extLst>
                <a:ext uri="{FF2B5EF4-FFF2-40B4-BE49-F238E27FC236}">
                  <a16:creationId xmlns:a16="http://schemas.microsoft.com/office/drawing/2014/main" id="{A337CAB0-4BB7-BC94-F85A-263E26CE76A5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5345430" y="2072640"/>
              <a:ext cx="358140" cy="358140"/>
            </a:xfrm>
            <a:prstGeom prst="rect">
              <a:avLst/>
            </a:prstGeom>
          </p:spPr>
        </p:pic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C715B9EA-1794-9094-DB35-0D5E16ECEC8D}"/>
              </a:ext>
            </a:extLst>
          </p:cNvPr>
          <p:cNvGrpSpPr/>
          <p:nvPr/>
        </p:nvGrpSpPr>
        <p:grpSpPr>
          <a:xfrm>
            <a:off x="2468880" y="1749906"/>
            <a:ext cx="1920240" cy="2730654"/>
            <a:chOff x="2468880" y="1749906"/>
            <a:chExt cx="1920240" cy="2730654"/>
          </a:xfrm>
        </p:grpSpPr>
        <p:sp>
          <p:nvSpPr>
            <p:cNvPr id="15" name="Shape 13"/>
            <p:cNvSpPr/>
            <p:nvPr/>
          </p:nvSpPr>
          <p:spPr>
            <a:xfrm>
              <a:off x="2468880" y="1749906"/>
              <a:ext cx="1920240" cy="2730654"/>
            </a:xfrm>
            <a:prstGeom prst="round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12700">
              <a:solidFill>
                <a:srgbClr val="C0DCC0"/>
              </a:solidFill>
              <a:prstDash val="solid"/>
            </a:ln>
            <a:effectLst>
              <a:outerShdw blurRad="101600" dist="25400" dir="8100000" algn="bl" rotWithShape="0">
                <a:srgbClr val="000000">
                  <a:alpha val="7000"/>
                </a:srgbClr>
              </a:outerShdw>
            </a:effectLst>
          </p:spPr>
          <p:txBody>
            <a:bodyPr/>
            <a:lstStyle/>
            <a:p>
              <a:endParaRPr lang="en-NL"/>
            </a:p>
          </p:txBody>
        </p:sp>
        <p:sp>
          <p:nvSpPr>
            <p:cNvPr id="16" name="Text 14"/>
            <p:cNvSpPr/>
            <p:nvPr/>
          </p:nvSpPr>
          <p:spPr>
            <a:xfrm>
              <a:off x="2606040" y="2685158"/>
              <a:ext cx="1645920" cy="38404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400" b="1" dirty="0">
                  <a:solidFill>
                    <a:srgbClr val="207020"/>
                  </a:solidFill>
                  <a:latin typeface="Montserrat"/>
                  <a:ea typeface="Calibri" pitchFamily="34" charset="-122"/>
                  <a:cs typeface="Calibri" pitchFamily="34" charset="-120"/>
                </a:rPr>
                <a:t>Strengths</a:t>
              </a:r>
              <a:endParaRPr lang="en-US" sz="1400" dirty="0">
                <a:latin typeface="Montserrat"/>
              </a:endParaRPr>
            </a:p>
          </p:txBody>
        </p:sp>
        <p:sp>
          <p:nvSpPr>
            <p:cNvPr id="17" name="Shape 15"/>
            <p:cNvSpPr/>
            <p:nvPr/>
          </p:nvSpPr>
          <p:spPr>
            <a:xfrm>
              <a:off x="2633472" y="3085319"/>
              <a:ext cx="128016" cy="128016"/>
            </a:xfrm>
            <a:prstGeom prst="ellipse">
              <a:avLst/>
            </a:prstGeom>
            <a:solidFill>
              <a:srgbClr val="50A050"/>
            </a:solidFill>
            <a:ln w="12700">
              <a:solidFill>
                <a:srgbClr val="50A050">
                  <a:alpha val="0"/>
                </a:srgbClr>
              </a:solidFill>
              <a:prstDash val="solid"/>
            </a:ln>
          </p:spPr>
          <p:txBody>
            <a:bodyPr/>
            <a:lstStyle/>
            <a:p>
              <a:endParaRPr lang="en-NL" sz="1000"/>
            </a:p>
          </p:txBody>
        </p:sp>
        <p:sp>
          <p:nvSpPr>
            <p:cNvPr id="18" name="Text 16"/>
            <p:cNvSpPr/>
            <p:nvPr/>
          </p:nvSpPr>
          <p:spPr>
            <a:xfrm>
              <a:off x="2816352" y="3033913"/>
              <a:ext cx="1463040" cy="54864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lnSpc>
                  <a:spcPct val="120000"/>
                </a:lnSpc>
                <a:buNone/>
              </a:pPr>
              <a:r>
                <a:rPr lang="en-US" sz="1000" dirty="0">
                  <a:solidFill>
                    <a:srgbClr val="3D3D3D"/>
                  </a:solidFill>
                  <a:latin typeface="Montserrat"/>
                  <a:ea typeface="Calibri" pitchFamily="34" charset="-122"/>
                  <a:cs typeface="Calibri" pitchFamily="34" charset="-120"/>
                </a:rPr>
                <a:t>Compassionate, collaborative and supportive</a:t>
              </a:r>
              <a:endParaRPr lang="en-US" sz="1000" dirty="0">
                <a:latin typeface="Montserrat"/>
              </a:endParaRPr>
            </a:p>
          </p:txBody>
        </p:sp>
        <p:sp>
          <p:nvSpPr>
            <p:cNvPr id="19" name="Shape 17"/>
            <p:cNvSpPr/>
            <p:nvPr/>
          </p:nvSpPr>
          <p:spPr>
            <a:xfrm>
              <a:off x="2633472" y="3652136"/>
              <a:ext cx="128016" cy="128016"/>
            </a:xfrm>
            <a:prstGeom prst="ellipse">
              <a:avLst/>
            </a:prstGeom>
            <a:solidFill>
              <a:srgbClr val="50A050"/>
            </a:solidFill>
            <a:ln w="12700">
              <a:solidFill>
                <a:srgbClr val="50A050">
                  <a:alpha val="0"/>
                </a:srgbClr>
              </a:solidFill>
              <a:prstDash val="solid"/>
            </a:ln>
          </p:spPr>
          <p:txBody>
            <a:bodyPr/>
            <a:lstStyle/>
            <a:p>
              <a:endParaRPr lang="en-NL" sz="1000"/>
            </a:p>
          </p:txBody>
        </p:sp>
        <p:sp>
          <p:nvSpPr>
            <p:cNvPr id="20" name="Text 18"/>
            <p:cNvSpPr/>
            <p:nvPr/>
          </p:nvSpPr>
          <p:spPr>
            <a:xfrm>
              <a:off x="2816352" y="3509289"/>
              <a:ext cx="1463040" cy="54864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lnSpc>
                  <a:spcPct val="120000"/>
                </a:lnSpc>
                <a:buNone/>
              </a:pPr>
              <a:r>
                <a:rPr lang="en-US" sz="1000">
                  <a:solidFill>
                    <a:srgbClr val="3D3D3D"/>
                  </a:solidFill>
                  <a:latin typeface="Montserrat"/>
                  <a:ea typeface="Calibri" pitchFamily="34" charset="-122"/>
                  <a:cs typeface="Calibri" pitchFamily="34" charset="-120"/>
                </a:rPr>
                <a:t>Values fairness, listening and inclusion</a:t>
              </a:r>
              <a:endParaRPr lang="en-US" sz="1000">
                <a:latin typeface="Montserrat"/>
              </a:endParaRPr>
            </a:p>
          </p:txBody>
        </p:sp>
        <p:sp>
          <p:nvSpPr>
            <p:cNvPr id="21" name="Shape 19"/>
            <p:cNvSpPr/>
            <p:nvPr/>
          </p:nvSpPr>
          <p:spPr>
            <a:xfrm>
              <a:off x="2633472" y="4052186"/>
              <a:ext cx="128016" cy="128016"/>
            </a:xfrm>
            <a:prstGeom prst="ellipse">
              <a:avLst/>
            </a:prstGeom>
            <a:solidFill>
              <a:srgbClr val="50A050"/>
            </a:solidFill>
            <a:ln w="12700">
              <a:solidFill>
                <a:srgbClr val="50A050">
                  <a:alpha val="0"/>
                </a:srgbClr>
              </a:solidFill>
              <a:prstDash val="solid"/>
            </a:ln>
          </p:spPr>
          <p:txBody>
            <a:bodyPr/>
            <a:lstStyle/>
            <a:p>
              <a:endParaRPr lang="en-NL" sz="1000"/>
            </a:p>
          </p:txBody>
        </p:sp>
        <p:sp>
          <p:nvSpPr>
            <p:cNvPr id="22" name="Text 20"/>
            <p:cNvSpPr/>
            <p:nvPr/>
          </p:nvSpPr>
          <p:spPr>
            <a:xfrm>
              <a:off x="2816352" y="3909339"/>
              <a:ext cx="1463040" cy="54864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lnSpc>
                  <a:spcPct val="120000"/>
                </a:lnSpc>
                <a:buNone/>
              </a:pPr>
              <a:r>
                <a:rPr lang="en-US" sz="1000" dirty="0">
                  <a:solidFill>
                    <a:srgbClr val="3D3D3D"/>
                  </a:solidFill>
                  <a:latin typeface="Montserrat"/>
                  <a:ea typeface="Calibri" pitchFamily="34" charset="-122"/>
                  <a:cs typeface="Calibri" pitchFamily="34" charset="-120"/>
                </a:rPr>
                <a:t>Builds trust, belonging &amp; psychological safety</a:t>
              </a:r>
              <a:endParaRPr lang="en-US" sz="1000" dirty="0">
                <a:latin typeface="Montserrat"/>
              </a:endParaRPr>
            </a:p>
          </p:txBody>
        </p:sp>
        <p:sp>
          <p:nvSpPr>
            <p:cNvPr id="48" name="Fluxograma: Conector 47">
              <a:extLst>
                <a:ext uri="{FF2B5EF4-FFF2-40B4-BE49-F238E27FC236}">
                  <a16:creationId xmlns:a16="http://schemas.microsoft.com/office/drawing/2014/main" id="{C13AC1BE-EADD-AA4A-5862-AD88AEC83FFF}"/>
                </a:ext>
              </a:extLst>
            </p:cNvPr>
            <p:cNvSpPr/>
            <p:nvPr/>
          </p:nvSpPr>
          <p:spPr>
            <a:xfrm>
              <a:off x="3124390" y="1974586"/>
              <a:ext cx="610528" cy="596589"/>
            </a:xfrm>
            <a:prstGeom prst="flowChartConnector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rgbClr val="F4B183"/>
                </a:solidFill>
              </a:endParaRPr>
            </a:p>
          </p:txBody>
        </p:sp>
        <p:pic>
          <p:nvPicPr>
            <p:cNvPr id="51" name="Gráfico 50" descr="Troféu com preenchimento sólido">
              <a:extLst>
                <a:ext uri="{FF2B5EF4-FFF2-40B4-BE49-F238E27FC236}">
                  <a16:creationId xmlns:a16="http://schemas.microsoft.com/office/drawing/2014/main" id="{47969757-BAD1-9ED9-77CE-9FC95BE055EB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3248025" y="2093595"/>
              <a:ext cx="358140" cy="358140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4F8DE05-3C65-C81E-C9EB-8491A0B0A3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tângulo 24">
            <a:extLst>
              <a:ext uri="{FF2B5EF4-FFF2-40B4-BE49-F238E27FC236}">
                <a16:creationId xmlns:a16="http://schemas.microsoft.com/office/drawing/2014/main" id="{E1E2A4E4-BD9A-2C45-3297-9BA7537D5126}"/>
              </a:ext>
            </a:extLst>
          </p:cNvPr>
          <p:cNvSpPr/>
          <p:nvPr/>
        </p:nvSpPr>
        <p:spPr>
          <a:xfrm>
            <a:off x="360573" y="-115433"/>
            <a:ext cx="1691497" cy="665496"/>
          </a:xfrm>
          <a:prstGeom prst="roundRect">
            <a:avLst/>
          </a:prstGeom>
          <a:solidFill>
            <a:srgbClr val="D5E7EB"/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Text 1">
            <a:extLst>
              <a:ext uri="{FF2B5EF4-FFF2-40B4-BE49-F238E27FC236}">
                <a16:creationId xmlns:a16="http://schemas.microsoft.com/office/drawing/2014/main" id="{D7B702C6-0629-E413-BF41-49C74B6E2286}"/>
              </a:ext>
            </a:extLst>
          </p:cNvPr>
          <p:cNvSpPr/>
          <p:nvPr/>
        </p:nvSpPr>
        <p:spPr>
          <a:xfrm>
            <a:off x="454894" y="141200"/>
            <a:ext cx="1434324" cy="3217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000" b="1" dirty="0">
                <a:solidFill>
                  <a:srgbClr val="1A1A1A"/>
                </a:solidFill>
                <a:latin typeface="Calibri"/>
                <a:ea typeface="Calibri"/>
                <a:cs typeface="Calibri"/>
              </a:rPr>
              <a:t>04  · The Promise of</a:t>
            </a:r>
          </a:p>
          <a:p>
            <a:pPr algn="ctr"/>
            <a:r>
              <a:rPr lang="en-US" sz="1000" b="1" dirty="0">
                <a:solidFill>
                  <a:srgbClr val="1A1A1A"/>
                </a:solidFill>
                <a:latin typeface="Calibri"/>
                <a:ea typeface="Calibri"/>
                <a:cs typeface="Calibri"/>
              </a:rPr>
              <a:t>Whole Performers</a:t>
            </a:r>
            <a:endParaRPr lang="en-US" sz="1000" b="1" dirty="0">
              <a:solidFill>
                <a:srgbClr val="1A1A1A"/>
              </a:solidFill>
              <a:ea typeface="Calibri"/>
              <a:cs typeface="Calibri"/>
            </a:endParaRPr>
          </a:p>
        </p:txBody>
      </p:sp>
      <p:pic>
        <p:nvPicPr>
          <p:cNvPr id="2" name="Imagem 1" descr="Diagrama">
            <a:extLst>
              <a:ext uri="{FF2B5EF4-FFF2-40B4-BE49-F238E27FC236}">
                <a16:creationId xmlns:a16="http://schemas.microsoft.com/office/drawing/2014/main" id="{EE7E8F90-FE41-447E-87A4-AAFC770CDBA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6933" t="-422" r="16557" b="25736"/>
          <a:stretch>
            <a:fillRect/>
          </a:stretch>
        </p:blipFill>
        <p:spPr>
          <a:xfrm>
            <a:off x="3073027" y="259821"/>
            <a:ext cx="4923515" cy="3357360"/>
          </a:xfrm>
          <a:prstGeom prst="rect">
            <a:avLst/>
          </a:prstGeom>
        </p:spPr>
      </p:pic>
      <p:pic>
        <p:nvPicPr>
          <p:cNvPr id="4" name="Imagem 3" descr="Diagrama">
            <a:extLst>
              <a:ext uri="{FF2B5EF4-FFF2-40B4-BE49-F238E27FC236}">
                <a16:creationId xmlns:a16="http://schemas.microsoft.com/office/drawing/2014/main" id="{4A815D13-4342-5C0A-9264-E9EBDC0A892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6209" t="78793" r="7522" b="7430"/>
          <a:stretch>
            <a:fillRect/>
          </a:stretch>
        </p:blipFill>
        <p:spPr>
          <a:xfrm>
            <a:off x="2334258" y="3756567"/>
            <a:ext cx="6386270" cy="619333"/>
          </a:xfrm>
          <a:prstGeom prst="rect">
            <a:avLst/>
          </a:prstGeom>
        </p:spPr>
      </p:pic>
      <p:sp>
        <p:nvSpPr>
          <p:cNvPr id="7" name="Text 2">
            <a:extLst>
              <a:ext uri="{FF2B5EF4-FFF2-40B4-BE49-F238E27FC236}">
                <a16:creationId xmlns:a16="http://schemas.microsoft.com/office/drawing/2014/main" id="{1B646A59-36B8-B9A7-5D51-86C13009B096}"/>
              </a:ext>
            </a:extLst>
          </p:cNvPr>
          <p:cNvSpPr/>
          <p:nvPr/>
        </p:nvSpPr>
        <p:spPr>
          <a:xfrm>
            <a:off x="361279" y="671861"/>
            <a:ext cx="2631795" cy="3794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600" b="1">
                <a:solidFill>
                  <a:srgbClr val="1A1A1A"/>
                </a:solidFill>
                <a:latin typeface="Montserrat"/>
                <a:ea typeface="Trebuchet MS" pitchFamily="34" charset="-122"/>
                <a:cs typeface="Trebuchet MS" pitchFamily="34" charset="-120"/>
              </a:rPr>
              <a:t>The </a:t>
            </a:r>
            <a:endParaRPr lang="en-US" sz="2600">
              <a:solidFill>
                <a:srgbClr val="000000"/>
              </a:solidFill>
              <a:latin typeface="Montserrat"/>
              <a:ea typeface="Calibri" panose="020F0502020204030204"/>
              <a:cs typeface="Calibri" panose="020F0502020204030204"/>
            </a:endParaRPr>
          </a:p>
          <a:p>
            <a:r>
              <a:rPr lang="en-US" sz="2600" b="1">
                <a:solidFill>
                  <a:srgbClr val="1A1A1A"/>
                </a:solidFill>
                <a:latin typeface="Montserrat"/>
                <a:ea typeface="Calibri" panose="020F0502020204030204"/>
                <a:cs typeface="Calibri" panose="020F0502020204030204"/>
              </a:rPr>
              <a:t>Spectrum</a:t>
            </a:r>
            <a:endParaRPr lang="en-US" sz="2600">
              <a:solidFill>
                <a:srgbClr val="000000"/>
              </a:solidFill>
              <a:latin typeface="Montserrat"/>
              <a:ea typeface="Calibri" panose="020F0502020204030204"/>
              <a:cs typeface="Calibri" panose="020F0502020204030204"/>
            </a:endParaRPr>
          </a:p>
          <a:p>
            <a:r>
              <a:rPr lang="en-US" sz="2600" b="1" dirty="0">
                <a:solidFill>
                  <a:srgbClr val="1A1A1A"/>
                </a:solidFill>
                <a:latin typeface="Montserrat"/>
                <a:ea typeface="Trebuchet MS" pitchFamily="34" charset="-122"/>
                <a:cs typeface="Trebuchet MS" pitchFamily="34" charset="-120"/>
              </a:rPr>
              <a:t>of </a:t>
            </a:r>
            <a:r>
              <a:rPr lang="en-US" sz="2600" b="1">
                <a:solidFill>
                  <a:srgbClr val="1A1A1A"/>
                </a:solidFill>
                <a:latin typeface="Montserrat"/>
                <a:ea typeface="Trebuchet MS" pitchFamily="34" charset="-122"/>
                <a:cs typeface="Trebuchet MS" pitchFamily="34" charset="-120"/>
              </a:rPr>
              <a:t>Human</a:t>
            </a:r>
            <a:endParaRPr lang="en-US" sz="2600">
              <a:solidFill>
                <a:srgbClr val="000000"/>
              </a:solidFill>
              <a:latin typeface="Montserrat"/>
              <a:ea typeface="Calibri" panose="020F0502020204030204"/>
              <a:cs typeface="Calibri" panose="020F0502020204030204"/>
            </a:endParaRPr>
          </a:p>
          <a:p>
            <a:r>
              <a:rPr lang="en-US" sz="2600" b="1">
                <a:solidFill>
                  <a:srgbClr val="1A1A1A"/>
                </a:solidFill>
                <a:latin typeface="Montserrat"/>
                <a:ea typeface="Calibri" panose="020F0502020204030204"/>
                <a:cs typeface="Calibri" panose="020F0502020204030204"/>
              </a:rPr>
              <a:t>Intelligence</a:t>
            </a:r>
            <a:endParaRPr lang="en-US" sz="2600">
              <a:latin typeface="Montserrat"/>
              <a:ea typeface="Calibri" panose="020F0502020204030204"/>
              <a:cs typeface="Calibri" panose="020F0502020204030204"/>
            </a:endParaRPr>
          </a:p>
        </p:txBody>
      </p:sp>
      <p:sp>
        <p:nvSpPr>
          <p:cNvPr id="8" name="CaixaDeTexto 6">
            <a:extLst>
              <a:ext uri="{FF2B5EF4-FFF2-40B4-BE49-F238E27FC236}">
                <a16:creationId xmlns:a16="http://schemas.microsoft.com/office/drawing/2014/main" id="{118679F9-1950-05A6-B684-7A6A1CC5AFDE}"/>
              </a:ext>
            </a:extLst>
          </p:cNvPr>
          <p:cNvSpPr txBox="1"/>
          <p:nvPr/>
        </p:nvSpPr>
        <p:spPr>
          <a:xfrm>
            <a:off x="7318982" y="2701885"/>
            <a:ext cx="1243333" cy="261610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1100" b="1" err="1">
                <a:solidFill>
                  <a:srgbClr val="51D4CF"/>
                </a:solidFill>
                <a:latin typeface="Montserrat"/>
                <a:ea typeface="Calibri"/>
                <a:cs typeface="Calibri"/>
              </a:rPr>
              <a:t>Somatic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BA8EBD4B-EDFC-B34E-F3AD-D1D09C50045B}"/>
              </a:ext>
            </a:extLst>
          </p:cNvPr>
          <p:cNvSpPr txBox="1"/>
          <p:nvPr/>
        </p:nvSpPr>
        <p:spPr>
          <a:xfrm>
            <a:off x="2590727" y="2722259"/>
            <a:ext cx="1235713" cy="261610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sz="1100" b="1">
                <a:solidFill>
                  <a:srgbClr val="F1CF2E"/>
                </a:solidFill>
                <a:latin typeface="Montserrat"/>
                <a:ea typeface="Calibri"/>
                <a:cs typeface="Calibri"/>
              </a:rPr>
              <a:t>Systems</a:t>
            </a:r>
          </a:p>
        </p:txBody>
      </p:sp>
      <p:sp>
        <p:nvSpPr>
          <p:cNvPr id="10" name="CaixaDeTexto 10">
            <a:extLst>
              <a:ext uri="{FF2B5EF4-FFF2-40B4-BE49-F238E27FC236}">
                <a16:creationId xmlns:a16="http://schemas.microsoft.com/office/drawing/2014/main" id="{45376881-47D4-A839-B641-90CD84CCE58E}"/>
              </a:ext>
            </a:extLst>
          </p:cNvPr>
          <p:cNvSpPr txBox="1"/>
          <p:nvPr/>
        </p:nvSpPr>
        <p:spPr>
          <a:xfrm>
            <a:off x="7318002" y="483716"/>
            <a:ext cx="1243333" cy="261610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1100" b="1" err="1">
                <a:solidFill>
                  <a:srgbClr val="88B643"/>
                </a:solidFill>
                <a:latin typeface="Montserrat"/>
                <a:ea typeface="Calibri"/>
                <a:cs typeface="Calibri"/>
              </a:rPr>
              <a:t>Emotional</a:t>
            </a:r>
          </a:p>
        </p:txBody>
      </p:sp>
      <p:sp>
        <p:nvSpPr>
          <p:cNvPr id="11" name="CaixaDeTexto 12">
            <a:extLst>
              <a:ext uri="{FF2B5EF4-FFF2-40B4-BE49-F238E27FC236}">
                <a16:creationId xmlns:a16="http://schemas.microsoft.com/office/drawing/2014/main" id="{40D1F969-F0B4-F2FF-0C08-9650C3FB6E7A}"/>
              </a:ext>
            </a:extLst>
          </p:cNvPr>
          <p:cNvSpPr txBox="1"/>
          <p:nvPr/>
        </p:nvSpPr>
        <p:spPr>
          <a:xfrm>
            <a:off x="2645783" y="412692"/>
            <a:ext cx="1235713" cy="261610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sz="1100" b="1" err="1">
                <a:solidFill>
                  <a:srgbClr val="EA8214"/>
                </a:solidFill>
                <a:latin typeface="Montserrat"/>
                <a:ea typeface="Calibri"/>
                <a:cs typeface="Calibri"/>
              </a:rPr>
              <a:t>Cognitive</a:t>
            </a:r>
            <a:endParaRPr lang="pt-BR" sz="1100" b="1">
              <a:solidFill>
                <a:srgbClr val="EA8214"/>
              </a:solidFill>
              <a:latin typeface="Montserrat"/>
              <a:ea typeface="Calibri"/>
              <a:cs typeface="Calibri"/>
            </a:endParaRPr>
          </a:p>
        </p:txBody>
      </p:sp>
      <p:sp>
        <p:nvSpPr>
          <p:cNvPr id="12" name="CaixaDeTexto 14">
            <a:extLst>
              <a:ext uri="{FF2B5EF4-FFF2-40B4-BE49-F238E27FC236}">
                <a16:creationId xmlns:a16="http://schemas.microsoft.com/office/drawing/2014/main" id="{3346B8C4-4982-2AEE-7EE4-A69C554C1246}"/>
              </a:ext>
            </a:extLst>
          </p:cNvPr>
          <p:cNvSpPr txBox="1"/>
          <p:nvPr/>
        </p:nvSpPr>
        <p:spPr>
          <a:xfrm>
            <a:off x="7738178" y="1430607"/>
            <a:ext cx="1235713" cy="261610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1100" b="1" err="1">
                <a:solidFill>
                  <a:srgbClr val="347EC1"/>
                </a:solidFill>
                <a:latin typeface="Montserrat"/>
                <a:ea typeface="Calibri"/>
                <a:cs typeface="Calibri"/>
              </a:rPr>
              <a:t>Relational</a:t>
            </a:r>
          </a:p>
        </p:txBody>
      </p:sp>
      <p:sp>
        <p:nvSpPr>
          <p:cNvPr id="13" name="CaixaDeTexto 16">
            <a:extLst>
              <a:ext uri="{FF2B5EF4-FFF2-40B4-BE49-F238E27FC236}">
                <a16:creationId xmlns:a16="http://schemas.microsoft.com/office/drawing/2014/main" id="{8B190A2D-6C66-79B4-C324-444EDE3FFE99}"/>
              </a:ext>
            </a:extLst>
          </p:cNvPr>
          <p:cNvSpPr txBox="1"/>
          <p:nvPr/>
        </p:nvSpPr>
        <p:spPr>
          <a:xfrm>
            <a:off x="2163217" y="1532480"/>
            <a:ext cx="1235713" cy="261610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sz="1100" b="1">
                <a:solidFill>
                  <a:srgbClr val="7F3E90"/>
                </a:solidFill>
                <a:latin typeface="Montserrat"/>
                <a:ea typeface="Calibri"/>
                <a:cs typeface="Calibri"/>
              </a:rPr>
              <a:t>Intuitive</a:t>
            </a:r>
          </a:p>
        </p:txBody>
      </p:sp>
      <p:sp>
        <p:nvSpPr>
          <p:cNvPr id="15" name="Text 8">
            <a:extLst>
              <a:ext uri="{FF2B5EF4-FFF2-40B4-BE49-F238E27FC236}">
                <a16:creationId xmlns:a16="http://schemas.microsoft.com/office/drawing/2014/main" id="{01986CCC-5CF2-07C0-8EFF-4F00E6FD4A16}"/>
              </a:ext>
            </a:extLst>
          </p:cNvPr>
          <p:cNvSpPr/>
          <p:nvPr/>
        </p:nvSpPr>
        <p:spPr>
          <a:xfrm>
            <a:off x="2923960" y="815508"/>
            <a:ext cx="821846" cy="2057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700" dirty="0">
                <a:solidFill>
                  <a:srgbClr val="6B6B6B"/>
                </a:solidFill>
                <a:latin typeface="Montserrat"/>
                <a:ea typeface="+mn-lt"/>
                <a:cs typeface="+mn-lt"/>
              </a:rPr>
              <a:t>Analytical thinking, learning, reasoning, </a:t>
            </a:r>
            <a:r>
              <a:rPr lang="en-US" sz="700">
                <a:solidFill>
                  <a:srgbClr val="6B6B6B"/>
                </a:solidFill>
                <a:latin typeface="Montserrat"/>
                <a:ea typeface="+mn-lt"/>
                <a:cs typeface="+mn-lt"/>
              </a:rPr>
              <a:t>and problem-solving</a:t>
            </a:r>
            <a:endParaRPr lang="en-US" sz="700">
              <a:solidFill>
                <a:srgbClr val="6B6B6B"/>
              </a:solidFill>
              <a:latin typeface="Montserrat"/>
              <a:ea typeface="Calibri"/>
              <a:cs typeface="Calibri"/>
            </a:endParaRPr>
          </a:p>
        </p:txBody>
      </p:sp>
      <p:sp>
        <p:nvSpPr>
          <p:cNvPr id="17" name="Text 8">
            <a:extLst>
              <a:ext uri="{FF2B5EF4-FFF2-40B4-BE49-F238E27FC236}">
                <a16:creationId xmlns:a16="http://schemas.microsoft.com/office/drawing/2014/main" id="{32454E56-9F8A-0416-7FFD-F94545527881}"/>
              </a:ext>
            </a:extLst>
          </p:cNvPr>
          <p:cNvSpPr/>
          <p:nvPr/>
        </p:nvSpPr>
        <p:spPr>
          <a:xfrm>
            <a:off x="2477911" y="1860935"/>
            <a:ext cx="793968" cy="35906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700" dirty="0">
                <a:solidFill>
                  <a:srgbClr val="6B6B6B"/>
                </a:solidFill>
                <a:latin typeface="Montserrat"/>
                <a:ea typeface="+mn-lt"/>
                <a:cs typeface="+mn-lt"/>
              </a:rPr>
              <a:t>Pattern recognition, insight and inner knowing</a:t>
            </a:r>
            <a:endParaRPr lang="pt-BR" dirty="0">
              <a:latin typeface="Montserrat"/>
            </a:endParaRPr>
          </a:p>
        </p:txBody>
      </p:sp>
      <p:sp>
        <p:nvSpPr>
          <p:cNvPr id="19" name="Text 8">
            <a:extLst>
              <a:ext uri="{FF2B5EF4-FFF2-40B4-BE49-F238E27FC236}">
                <a16:creationId xmlns:a16="http://schemas.microsoft.com/office/drawing/2014/main" id="{D8DF97AA-51EF-47E8-A6C4-0679E174DE05}"/>
              </a:ext>
            </a:extLst>
          </p:cNvPr>
          <p:cNvSpPr/>
          <p:nvPr/>
        </p:nvSpPr>
        <p:spPr>
          <a:xfrm>
            <a:off x="2889113" y="3038782"/>
            <a:ext cx="856693" cy="43573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700">
                <a:solidFill>
                  <a:srgbClr val="6B6B6B"/>
                </a:solidFill>
                <a:latin typeface="Montserrat"/>
                <a:ea typeface="+mn-lt"/>
                <a:cs typeface="+mn-lt"/>
              </a:rPr>
              <a:t>Understanding complexity, connections and how things work together</a:t>
            </a:r>
            <a:endParaRPr lang="pt-BR">
              <a:latin typeface="Montserrat"/>
            </a:endParaRPr>
          </a:p>
        </p:txBody>
      </p:sp>
      <p:sp>
        <p:nvSpPr>
          <p:cNvPr id="20" name="Text 8">
            <a:extLst>
              <a:ext uri="{FF2B5EF4-FFF2-40B4-BE49-F238E27FC236}">
                <a16:creationId xmlns:a16="http://schemas.microsoft.com/office/drawing/2014/main" id="{8F35AA70-744D-4151-F275-95CC46ED143E}"/>
              </a:ext>
            </a:extLst>
          </p:cNvPr>
          <p:cNvSpPr/>
          <p:nvPr/>
        </p:nvSpPr>
        <p:spPr>
          <a:xfrm>
            <a:off x="7405356" y="2969086"/>
            <a:ext cx="856693" cy="43573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700" dirty="0">
                <a:solidFill>
                  <a:srgbClr val="6B6B6B"/>
                </a:solidFill>
                <a:latin typeface="Montserrat"/>
                <a:ea typeface="+mn-lt"/>
                <a:cs typeface="+mn-lt"/>
              </a:rPr>
              <a:t>Body awareness, health, energy and physical well-being</a:t>
            </a:r>
            <a:endParaRPr lang="pt-BR" dirty="0">
              <a:latin typeface="Montserrat"/>
            </a:endParaRPr>
          </a:p>
        </p:txBody>
      </p:sp>
      <p:sp>
        <p:nvSpPr>
          <p:cNvPr id="21" name="Text 8">
            <a:extLst>
              <a:ext uri="{FF2B5EF4-FFF2-40B4-BE49-F238E27FC236}">
                <a16:creationId xmlns:a16="http://schemas.microsoft.com/office/drawing/2014/main" id="{764FC61B-736C-534B-0BDC-68308A1407D3}"/>
              </a:ext>
            </a:extLst>
          </p:cNvPr>
          <p:cNvSpPr/>
          <p:nvPr/>
        </p:nvSpPr>
        <p:spPr>
          <a:xfrm>
            <a:off x="7830497" y="1763361"/>
            <a:ext cx="856693" cy="43573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700" dirty="0">
                <a:solidFill>
                  <a:srgbClr val="6B6B6B"/>
                </a:solidFill>
                <a:latin typeface="Montserrat"/>
                <a:ea typeface="+mn-lt"/>
                <a:cs typeface="+mn-lt"/>
              </a:rPr>
              <a:t>Building trust, collaboration, communication and meaningful relationships</a:t>
            </a:r>
            <a:endParaRPr lang="pt-BR" dirty="0">
              <a:latin typeface="Montserrat"/>
            </a:endParaRPr>
          </a:p>
        </p:txBody>
      </p:sp>
      <p:sp>
        <p:nvSpPr>
          <p:cNvPr id="22" name="Text 8">
            <a:extLst>
              <a:ext uri="{FF2B5EF4-FFF2-40B4-BE49-F238E27FC236}">
                <a16:creationId xmlns:a16="http://schemas.microsoft.com/office/drawing/2014/main" id="{94B45682-1377-C18E-2552-E074FFE7B562}"/>
              </a:ext>
            </a:extLst>
          </p:cNvPr>
          <p:cNvSpPr/>
          <p:nvPr/>
        </p:nvSpPr>
        <p:spPr>
          <a:xfrm>
            <a:off x="7405356" y="752782"/>
            <a:ext cx="856693" cy="43573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700" dirty="0">
                <a:solidFill>
                  <a:srgbClr val="6B6B6B"/>
                </a:solidFill>
                <a:latin typeface="Montserrat"/>
                <a:ea typeface="+mn-lt"/>
                <a:cs typeface="+mn-lt"/>
              </a:rPr>
              <a:t>Self-awareness, empathy and emotional regulation</a:t>
            </a:r>
            <a:endParaRPr lang="pt-BR" dirty="0">
              <a:latin typeface="Montserrat"/>
            </a:endParaRPr>
          </a:p>
        </p:txBody>
      </p:sp>
      <p:sp>
        <p:nvSpPr>
          <p:cNvPr id="23" name="Text 8">
            <a:extLst>
              <a:ext uri="{FF2B5EF4-FFF2-40B4-BE49-F238E27FC236}">
                <a16:creationId xmlns:a16="http://schemas.microsoft.com/office/drawing/2014/main" id="{A90D400E-9EE1-3579-3D9A-1E4AA87E7761}"/>
              </a:ext>
            </a:extLst>
          </p:cNvPr>
          <p:cNvSpPr/>
          <p:nvPr/>
        </p:nvSpPr>
        <p:spPr>
          <a:xfrm>
            <a:off x="2254887" y="4467533"/>
            <a:ext cx="1476978" cy="44967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/>
            <a:r>
              <a:rPr lang="en-US" sz="700">
                <a:solidFill>
                  <a:srgbClr val="6B6B6B"/>
                </a:solidFill>
                <a:latin typeface="Montserrat"/>
                <a:ea typeface="+mn-lt"/>
                <a:cs typeface="+mn-lt"/>
              </a:rPr>
              <a:t>Human intelligence is multidimensional.</a:t>
            </a:r>
            <a:endParaRPr lang="pt-BR">
              <a:latin typeface="Montserrat"/>
            </a:endParaRPr>
          </a:p>
          <a:p>
            <a:pPr algn="ctr"/>
            <a:r>
              <a:rPr lang="en-US" sz="700" dirty="0">
                <a:solidFill>
                  <a:srgbClr val="6B6B6B"/>
                </a:solidFill>
                <a:latin typeface="Montserrat"/>
                <a:ea typeface="+mn-lt"/>
                <a:cs typeface="+mn-lt"/>
              </a:rPr>
              <a:t>When we integrate all domains, we unlock our full </a:t>
            </a:r>
            <a:r>
              <a:rPr lang="en-US" sz="700" dirty="0" err="1">
                <a:solidFill>
                  <a:srgbClr val="6B6B6B"/>
                </a:solidFill>
                <a:latin typeface="Montserrat"/>
                <a:ea typeface="+mn-lt"/>
                <a:cs typeface="+mn-lt"/>
              </a:rPr>
              <a:t>potencial</a:t>
            </a:r>
            <a:r>
              <a:rPr lang="en-US" sz="700" dirty="0">
                <a:solidFill>
                  <a:srgbClr val="6B6B6B"/>
                </a:solidFill>
                <a:latin typeface="Montserrat"/>
                <a:ea typeface="+mn-lt"/>
                <a:cs typeface="+mn-lt"/>
              </a:rPr>
              <a:t>.</a:t>
            </a:r>
            <a:endParaRPr lang="en-US" dirty="0">
              <a:latin typeface="Montserrat"/>
            </a:endParaRPr>
          </a:p>
        </p:txBody>
      </p:sp>
      <p:sp>
        <p:nvSpPr>
          <p:cNvPr id="24" name="Text 8">
            <a:extLst>
              <a:ext uri="{FF2B5EF4-FFF2-40B4-BE49-F238E27FC236}">
                <a16:creationId xmlns:a16="http://schemas.microsoft.com/office/drawing/2014/main" id="{B28D1A5E-AEF4-27E9-62BF-1A3F33A52EB5}"/>
              </a:ext>
            </a:extLst>
          </p:cNvPr>
          <p:cNvSpPr/>
          <p:nvPr/>
        </p:nvSpPr>
        <p:spPr>
          <a:xfrm>
            <a:off x="3774240" y="4362989"/>
            <a:ext cx="898510" cy="22664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700">
                <a:solidFill>
                  <a:srgbClr val="6B6B6B"/>
                </a:solidFill>
                <a:latin typeface="Montserrat"/>
                <a:ea typeface="+mn-lt"/>
                <a:cs typeface="+mn-lt"/>
              </a:rPr>
              <a:t>Better decisions</a:t>
            </a:r>
            <a:endParaRPr lang="pt-BR">
              <a:latin typeface="Montserrat"/>
            </a:endParaRPr>
          </a:p>
        </p:txBody>
      </p:sp>
      <p:sp>
        <p:nvSpPr>
          <p:cNvPr id="25" name="Text 8">
            <a:extLst>
              <a:ext uri="{FF2B5EF4-FFF2-40B4-BE49-F238E27FC236}">
                <a16:creationId xmlns:a16="http://schemas.microsoft.com/office/drawing/2014/main" id="{B1E15A94-27F4-FBC6-EEDF-C90F7E83A415}"/>
              </a:ext>
            </a:extLst>
          </p:cNvPr>
          <p:cNvSpPr/>
          <p:nvPr/>
        </p:nvSpPr>
        <p:spPr>
          <a:xfrm>
            <a:off x="5126326" y="4376928"/>
            <a:ext cx="856693" cy="31028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700">
                <a:solidFill>
                  <a:srgbClr val="6B6B6B"/>
                </a:solidFill>
                <a:latin typeface="Montserrat"/>
                <a:ea typeface="+mn-lt"/>
                <a:cs typeface="+mn-lt"/>
              </a:rPr>
              <a:t>Greater</a:t>
            </a:r>
            <a:endParaRPr lang="pt-BR">
              <a:solidFill>
                <a:srgbClr val="000000"/>
              </a:solidFill>
              <a:latin typeface="Montserrat"/>
              <a:ea typeface="+mn-lt"/>
              <a:cs typeface="+mn-lt"/>
            </a:endParaRPr>
          </a:p>
          <a:p>
            <a:pPr algn="ctr">
              <a:lnSpc>
                <a:spcPct val="120000"/>
              </a:lnSpc>
            </a:pPr>
            <a:r>
              <a:rPr lang="en-US" sz="700">
                <a:solidFill>
                  <a:srgbClr val="6B6B6B"/>
                </a:solidFill>
                <a:latin typeface="Montserrat"/>
                <a:ea typeface="+mn-lt"/>
                <a:cs typeface="+mn-lt"/>
              </a:rPr>
              <a:t>adaptability</a:t>
            </a:r>
            <a:endParaRPr lang="pt-BR">
              <a:latin typeface="Montserrat"/>
              <a:ea typeface="Calibri"/>
              <a:cs typeface="Calibri"/>
            </a:endParaRPr>
          </a:p>
        </p:txBody>
      </p:sp>
      <p:sp>
        <p:nvSpPr>
          <p:cNvPr id="26" name="Text 8">
            <a:extLst>
              <a:ext uri="{FF2B5EF4-FFF2-40B4-BE49-F238E27FC236}">
                <a16:creationId xmlns:a16="http://schemas.microsoft.com/office/drawing/2014/main" id="{E61B8281-FF4F-2572-8A80-7FB862355B56}"/>
              </a:ext>
            </a:extLst>
          </p:cNvPr>
          <p:cNvSpPr/>
          <p:nvPr/>
        </p:nvSpPr>
        <p:spPr>
          <a:xfrm>
            <a:off x="6394776" y="4376927"/>
            <a:ext cx="856693" cy="31028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/>
            <a:r>
              <a:rPr lang="en-US" sz="700">
                <a:solidFill>
                  <a:srgbClr val="6B6B6B"/>
                </a:solidFill>
                <a:latin typeface="Montserrat"/>
                <a:ea typeface="+mn-lt"/>
                <a:cs typeface="+mn-lt"/>
              </a:rPr>
              <a:t>Deeper</a:t>
            </a:r>
            <a:endParaRPr lang="pt-BR">
              <a:latin typeface="Montserrat"/>
            </a:endParaRPr>
          </a:p>
          <a:p>
            <a:pPr algn="ctr"/>
            <a:r>
              <a:rPr lang="en-US" sz="700">
                <a:solidFill>
                  <a:srgbClr val="6B6B6B"/>
                </a:solidFill>
                <a:latin typeface="Montserrat"/>
                <a:ea typeface="+mn-lt"/>
                <a:cs typeface="+mn-lt"/>
              </a:rPr>
              <a:t>connections</a:t>
            </a:r>
            <a:endParaRPr lang="en-US">
              <a:latin typeface="Montserrat"/>
            </a:endParaRPr>
          </a:p>
        </p:txBody>
      </p:sp>
      <p:sp>
        <p:nvSpPr>
          <p:cNvPr id="27" name="Text 8">
            <a:extLst>
              <a:ext uri="{FF2B5EF4-FFF2-40B4-BE49-F238E27FC236}">
                <a16:creationId xmlns:a16="http://schemas.microsoft.com/office/drawing/2014/main" id="{813B1A6D-F8F1-F343-49C3-B7F579570020}"/>
              </a:ext>
            </a:extLst>
          </p:cNvPr>
          <p:cNvSpPr/>
          <p:nvPr/>
        </p:nvSpPr>
        <p:spPr>
          <a:xfrm>
            <a:off x="7635348" y="4376926"/>
            <a:ext cx="856693" cy="310283"/>
          </a:xfrm>
          <a:prstGeom prst="rect">
            <a:avLst/>
          </a:prstGeom>
          <a:noFill/>
          <a:ln>
            <a:noFill/>
            <a:extLst>
              <a:ext uri="{C807C97D-BFC1-408E-A445-0C87EB9F89A2}">
                <ask:lineSketchStyleProps xmlns:ask="http://schemas.microsoft.com/office/drawing/2018/sketchyshapes" sd="3499211612">
                  <a:custGeom>
                    <a:avLst/>
                    <a:gdLst>
                      <a:gd name="csX0" fmla="*/ 0 w 856693"/>
                      <a:gd name="csY0" fmla="*/ 0 h 310283"/>
                      <a:gd name="csX1" fmla="*/ 856693 w 856693"/>
                      <a:gd name="csY1" fmla="*/ 0 h 310283"/>
                      <a:gd name="csX2" fmla="*/ 856693 w 856693"/>
                      <a:gd name="csY2" fmla="*/ 310283 h 310283"/>
                      <a:gd name="csX3" fmla="*/ 0 w 856693"/>
                      <a:gd name="csY3" fmla="*/ 310283 h 310283"/>
                      <a:gd name="csX4" fmla="*/ 0 w 856693"/>
                      <a:gd name="csY4" fmla="*/ 0 h 310283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</a:cxnLst>
                    <a:rect l="l" t="t" r="r" b="b"/>
                    <a:pathLst>
                      <a:path w="856693" h="310283" fill="none" extrusionOk="0">
                        <a:moveTo>
                          <a:pt x="0" y="0"/>
                        </a:moveTo>
                        <a:cubicBezTo>
                          <a:pt x="375190" y="58547"/>
                          <a:pt x="547052" y="-60851"/>
                          <a:pt x="856693" y="0"/>
                        </a:cubicBezTo>
                        <a:cubicBezTo>
                          <a:pt x="872726" y="45501"/>
                          <a:pt x="841261" y="168073"/>
                          <a:pt x="856693" y="310283"/>
                        </a:cubicBezTo>
                        <a:cubicBezTo>
                          <a:pt x="500022" y="305952"/>
                          <a:pt x="388863" y="363935"/>
                          <a:pt x="0" y="310283"/>
                        </a:cubicBezTo>
                        <a:cubicBezTo>
                          <a:pt x="-21106" y="157368"/>
                          <a:pt x="-26152" y="65879"/>
                          <a:pt x="0" y="0"/>
                        </a:cubicBezTo>
                        <a:close/>
                      </a:path>
                      <a:path w="856693" h="310283" stroke="0" extrusionOk="0">
                        <a:moveTo>
                          <a:pt x="0" y="0"/>
                        </a:moveTo>
                        <a:cubicBezTo>
                          <a:pt x="127673" y="40368"/>
                          <a:pt x="561609" y="-20143"/>
                          <a:pt x="856693" y="0"/>
                        </a:cubicBezTo>
                        <a:cubicBezTo>
                          <a:pt x="837304" y="32111"/>
                          <a:pt x="866396" y="218840"/>
                          <a:pt x="856693" y="310283"/>
                        </a:cubicBezTo>
                        <a:cubicBezTo>
                          <a:pt x="695199" y="353934"/>
                          <a:pt x="297342" y="382883"/>
                          <a:pt x="0" y="310283"/>
                        </a:cubicBezTo>
                        <a:cubicBezTo>
                          <a:pt x="8881" y="265772"/>
                          <a:pt x="2069" y="69571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/>
            <a:r>
              <a:rPr lang="en-US" sz="700">
                <a:solidFill>
                  <a:srgbClr val="6B6B6B"/>
                </a:solidFill>
                <a:latin typeface="Montserrat"/>
                <a:ea typeface="+mn-lt"/>
                <a:cs typeface="+mn-lt"/>
              </a:rPr>
              <a:t>Sustainable</a:t>
            </a:r>
            <a:endParaRPr lang="pt-BR">
              <a:latin typeface="Montserrat"/>
            </a:endParaRPr>
          </a:p>
          <a:p>
            <a:pPr algn="ctr">
              <a:lnSpc>
                <a:spcPct val="120000"/>
              </a:lnSpc>
            </a:pPr>
            <a:r>
              <a:rPr lang="en-US" sz="700">
                <a:solidFill>
                  <a:srgbClr val="6B6B6B"/>
                </a:solidFill>
                <a:latin typeface="Montserrat"/>
                <a:ea typeface="+mn-lt"/>
                <a:cs typeface="+mn-lt"/>
              </a:rPr>
              <a:t>Impact</a:t>
            </a:r>
            <a:endParaRPr lang="en-US">
              <a:latin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23237688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AA5E74F-23E6-6807-B083-51EE48D885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 descr="Diagrama&#10;&#10;O conteúdo gerado por IA pode estar incorreto.">
            <a:extLst>
              <a:ext uri="{FF2B5EF4-FFF2-40B4-BE49-F238E27FC236}">
                <a16:creationId xmlns:a16="http://schemas.microsoft.com/office/drawing/2014/main" id="{0F8D0524-D8EC-A233-80F5-5A037B36B4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91418" y="404232"/>
            <a:ext cx="6777467" cy="3798385"/>
          </a:xfrm>
          <a:prstGeom prst="rect">
            <a:avLst/>
          </a:prstGeom>
        </p:spPr>
      </p:pic>
      <p:sp>
        <p:nvSpPr>
          <p:cNvPr id="4" name="Text 2">
            <a:extLst>
              <a:ext uri="{FF2B5EF4-FFF2-40B4-BE49-F238E27FC236}">
                <a16:creationId xmlns:a16="http://schemas.microsoft.com/office/drawing/2014/main" id="{1A47A154-C3EE-C3EE-172F-0436FB3DBA30}"/>
              </a:ext>
            </a:extLst>
          </p:cNvPr>
          <p:cNvSpPr/>
          <p:nvPr/>
        </p:nvSpPr>
        <p:spPr>
          <a:xfrm>
            <a:off x="361279" y="671861"/>
            <a:ext cx="2631795" cy="3794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600" b="1" dirty="0">
                <a:solidFill>
                  <a:srgbClr val="1A1A1A"/>
                </a:solidFill>
                <a:latin typeface="Montserrat"/>
                <a:ea typeface="Trebuchet MS" pitchFamily="34" charset="-122"/>
                <a:cs typeface="Trebuchet MS" pitchFamily="34" charset="-120"/>
              </a:rPr>
              <a:t>The Whole Performer Accesses </a:t>
            </a:r>
            <a:endParaRPr lang="en-US" sz="2600" dirty="0">
              <a:solidFill>
                <a:srgbClr val="000000"/>
              </a:solidFill>
              <a:latin typeface="Montserrat"/>
              <a:ea typeface="Calibri" panose="020F0502020204030204"/>
              <a:cs typeface="Calibri" panose="020F0502020204030204"/>
            </a:endParaRPr>
          </a:p>
          <a:p>
            <a:pPr marL="0" indent="0">
              <a:buNone/>
            </a:pPr>
            <a:r>
              <a:rPr lang="en-US" sz="2600" b="1" dirty="0">
                <a:solidFill>
                  <a:srgbClr val="1A1A1A"/>
                </a:solidFill>
                <a:latin typeface="Montserrat"/>
                <a:ea typeface="Trebuchet MS" pitchFamily="34" charset="-122"/>
                <a:cs typeface="Trebuchet MS" pitchFamily="34" charset="-120"/>
              </a:rPr>
              <a:t>a Full Spectrum of Value Systems</a:t>
            </a:r>
            <a:endParaRPr lang="en-US" sz="2600" dirty="0">
              <a:latin typeface="Montserrat"/>
              <a:ea typeface="Calibri" panose="020F0502020204030204"/>
              <a:cs typeface="Calibri" panose="020F0502020204030204"/>
            </a:endParaRPr>
          </a:p>
        </p:txBody>
      </p:sp>
      <p:sp>
        <p:nvSpPr>
          <p:cNvPr id="30" name="Retângulo 24">
            <a:extLst>
              <a:ext uri="{FF2B5EF4-FFF2-40B4-BE49-F238E27FC236}">
                <a16:creationId xmlns:a16="http://schemas.microsoft.com/office/drawing/2014/main" id="{134FED65-DC2B-55DD-F1CD-E870080CE2CC}"/>
              </a:ext>
            </a:extLst>
          </p:cNvPr>
          <p:cNvSpPr/>
          <p:nvPr/>
        </p:nvSpPr>
        <p:spPr>
          <a:xfrm>
            <a:off x="360573" y="-115433"/>
            <a:ext cx="1691497" cy="665496"/>
          </a:xfrm>
          <a:prstGeom prst="roundRect">
            <a:avLst/>
          </a:prstGeom>
          <a:solidFill>
            <a:srgbClr val="D5E7EB"/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2" name="Text 1">
            <a:extLst>
              <a:ext uri="{FF2B5EF4-FFF2-40B4-BE49-F238E27FC236}">
                <a16:creationId xmlns:a16="http://schemas.microsoft.com/office/drawing/2014/main" id="{A9B0CC55-3CAC-E2FE-13B9-F89AB27BA323}"/>
              </a:ext>
            </a:extLst>
          </p:cNvPr>
          <p:cNvSpPr/>
          <p:nvPr/>
        </p:nvSpPr>
        <p:spPr>
          <a:xfrm>
            <a:off x="454894" y="141200"/>
            <a:ext cx="1434324" cy="3217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000" b="1" dirty="0">
                <a:solidFill>
                  <a:srgbClr val="1A1A1A"/>
                </a:solidFill>
                <a:latin typeface="Calibri"/>
                <a:ea typeface="Calibri"/>
                <a:cs typeface="Calibri"/>
              </a:rPr>
              <a:t>04  · The Promise of</a:t>
            </a:r>
          </a:p>
          <a:p>
            <a:pPr algn="ctr"/>
            <a:r>
              <a:rPr lang="en-US" sz="1000" b="1" dirty="0">
                <a:solidFill>
                  <a:srgbClr val="1A1A1A"/>
                </a:solidFill>
                <a:latin typeface="Calibri"/>
                <a:ea typeface="Calibri"/>
                <a:cs typeface="Calibri"/>
              </a:rPr>
              <a:t>Whole Performers</a:t>
            </a:r>
            <a:endParaRPr lang="en-US" sz="1000" b="1" dirty="0">
              <a:solidFill>
                <a:srgbClr val="1A1A1A"/>
              </a:solidFill>
              <a:ea typeface="Calibri"/>
              <a:cs typeface="Calibri"/>
            </a:endParaRPr>
          </a:p>
        </p:txBody>
      </p:sp>
      <p:pic>
        <p:nvPicPr>
          <p:cNvPr id="5" name="Imagem 1" descr="Uma imagem contendo cassino, quarto&#10;&#10;O conteúdo gerado por IA pode estar incorreto.">
            <a:extLst>
              <a:ext uri="{FF2B5EF4-FFF2-40B4-BE49-F238E27FC236}">
                <a16:creationId xmlns:a16="http://schemas.microsoft.com/office/drawing/2014/main" id="{632F6455-09EB-5228-C324-B03DA5BB05A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10975"/>
          <a:stretch>
            <a:fillRect/>
          </a:stretch>
        </p:blipFill>
        <p:spPr>
          <a:xfrm>
            <a:off x="3169919" y="3996684"/>
            <a:ext cx="590466" cy="800486"/>
          </a:xfrm>
          <a:prstGeom prst="rect">
            <a:avLst/>
          </a:prstGeom>
        </p:spPr>
      </p:pic>
      <p:sp>
        <p:nvSpPr>
          <p:cNvPr id="7" name="CaixaDeTexto 5">
            <a:extLst>
              <a:ext uri="{FF2B5EF4-FFF2-40B4-BE49-F238E27FC236}">
                <a16:creationId xmlns:a16="http://schemas.microsoft.com/office/drawing/2014/main" id="{9BB73822-CDDD-5424-CBC7-319B24B804A7}"/>
              </a:ext>
            </a:extLst>
          </p:cNvPr>
          <p:cNvSpPr txBox="1"/>
          <p:nvPr/>
        </p:nvSpPr>
        <p:spPr>
          <a:xfrm>
            <a:off x="7202359" y="427500"/>
            <a:ext cx="1220473" cy="261610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sz="1100" b="1" err="1">
                <a:solidFill>
                  <a:srgbClr val="51D4CF"/>
                </a:solidFill>
                <a:latin typeface="Montserrat"/>
                <a:ea typeface="Calibri"/>
                <a:cs typeface="Calibri"/>
              </a:rPr>
              <a:t>Wholeness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E801CE23-BD21-E1C5-050F-956DDBFEB616}"/>
              </a:ext>
            </a:extLst>
          </p:cNvPr>
          <p:cNvSpPr txBox="1"/>
          <p:nvPr/>
        </p:nvSpPr>
        <p:spPr>
          <a:xfrm>
            <a:off x="2818026" y="538292"/>
            <a:ext cx="1212853" cy="261610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sz="1100" b="1" err="1">
                <a:solidFill>
                  <a:srgbClr val="F1CF2E"/>
                </a:solidFill>
                <a:latin typeface="Montserrat"/>
                <a:ea typeface="Calibri"/>
                <a:cs typeface="Calibri"/>
              </a:rPr>
              <a:t>Integration</a:t>
            </a:r>
          </a:p>
        </p:txBody>
      </p:sp>
      <p:sp>
        <p:nvSpPr>
          <p:cNvPr id="9" name="CaixaDeTexto 9">
            <a:extLst>
              <a:ext uri="{FF2B5EF4-FFF2-40B4-BE49-F238E27FC236}">
                <a16:creationId xmlns:a16="http://schemas.microsoft.com/office/drawing/2014/main" id="{40A99948-32EC-DB2D-FA4D-6984A7B946ED}"/>
              </a:ext>
            </a:extLst>
          </p:cNvPr>
          <p:cNvSpPr txBox="1"/>
          <p:nvPr/>
        </p:nvSpPr>
        <p:spPr>
          <a:xfrm>
            <a:off x="2587190" y="2077504"/>
            <a:ext cx="1220473" cy="261610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sz="1100" b="1" err="1">
                <a:solidFill>
                  <a:srgbClr val="88B643"/>
                </a:solidFill>
                <a:latin typeface="Montserrat"/>
                <a:ea typeface="Calibri"/>
                <a:cs typeface="Calibri"/>
              </a:rPr>
              <a:t>Care</a:t>
            </a:r>
            <a:endParaRPr lang="pt-BR" err="1"/>
          </a:p>
        </p:txBody>
      </p:sp>
      <p:sp>
        <p:nvSpPr>
          <p:cNvPr id="10" name="CaixaDeTexto 11">
            <a:extLst>
              <a:ext uri="{FF2B5EF4-FFF2-40B4-BE49-F238E27FC236}">
                <a16:creationId xmlns:a16="http://schemas.microsoft.com/office/drawing/2014/main" id="{26430089-FF59-D362-CC63-A17EAEE3602C}"/>
              </a:ext>
            </a:extLst>
          </p:cNvPr>
          <p:cNvSpPr txBox="1"/>
          <p:nvPr/>
        </p:nvSpPr>
        <p:spPr>
          <a:xfrm>
            <a:off x="2909974" y="3045401"/>
            <a:ext cx="1212853" cy="261610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sz="1100" b="1" err="1">
                <a:solidFill>
                  <a:srgbClr val="EA8214"/>
                </a:solidFill>
                <a:latin typeface="Montserrat"/>
                <a:ea typeface="Calibri"/>
                <a:cs typeface="Calibri"/>
              </a:rPr>
              <a:t>Achiement</a:t>
            </a:r>
            <a:endParaRPr lang="pt-BR" err="1"/>
          </a:p>
        </p:txBody>
      </p:sp>
      <p:sp>
        <p:nvSpPr>
          <p:cNvPr id="11" name="CaixaDeTexto 13">
            <a:extLst>
              <a:ext uri="{FF2B5EF4-FFF2-40B4-BE49-F238E27FC236}">
                <a16:creationId xmlns:a16="http://schemas.microsoft.com/office/drawing/2014/main" id="{BEC19C1C-1C6F-000E-1B2F-4B021A8E7302}"/>
              </a:ext>
            </a:extLst>
          </p:cNvPr>
          <p:cNvSpPr txBox="1"/>
          <p:nvPr/>
        </p:nvSpPr>
        <p:spPr>
          <a:xfrm>
            <a:off x="4490757" y="3691609"/>
            <a:ext cx="1212853" cy="261610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sz="1100" b="1" err="1">
                <a:solidFill>
                  <a:srgbClr val="347EC1"/>
                </a:solidFill>
                <a:latin typeface="Montserrat"/>
                <a:ea typeface="Calibri"/>
                <a:cs typeface="Calibri"/>
              </a:rPr>
              <a:t>Order</a:t>
            </a:r>
          </a:p>
        </p:txBody>
      </p:sp>
      <p:sp>
        <p:nvSpPr>
          <p:cNvPr id="12" name="CaixaDeTexto 15">
            <a:extLst>
              <a:ext uri="{FF2B5EF4-FFF2-40B4-BE49-F238E27FC236}">
                <a16:creationId xmlns:a16="http://schemas.microsoft.com/office/drawing/2014/main" id="{72F369FF-A30B-AACE-4134-A441C7DDED88}"/>
              </a:ext>
            </a:extLst>
          </p:cNvPr>
          <p:cNvSpPr txBox="1"/>
          <p:nvPr/>
        </p:nvSpPr>
        <p:spPr>
          <a:xfrm>
            <a:off x="6141694" y="3862561"/>
            <a:ext cx="1212853" cy="261610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sz="1100" b="1">
                <a:solidFill>
                  <a:srgbClr val="DC353A"/>
                </a:solidFill>
                <a:latin typeface="Montserrat"/>
                <a:ea typeface="Calibri"/>
                <a:cs typeface="Calibri"/>
              </a:rPr>
              <a:t>Power</a:t>
            </a:r>
          </a:p>
        </p:txBody>
      </p:sp>
      <p:sp>
        <p:nvSpPr>
          <p:cNvPr id="13" name="CaixaDeTexto 17">
            <a:extLst>
              <a:ext uri="{FF2B5EF4-FFF2-40B4-BE49-F238E27FC236}">
                <a16:creationId xmlns:a16="http://schemas.microsoft.com/office/drawing/2014/main" id="{2BB23C05-F38E-74D3-31E9-4C75F89FD597}"/>
              </a:ext>
            </a:extLst>
          </p:cNvPr>
          <p:cNvSpPr txBox="1"/>
          <p:nvPr/>
        </p:nvSpPr>
        <p:spPr>
          <a:xfrm>
            <a:off x="7251332" y="2845722"/>
            <a:ext cx="1212853" cy="261610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sz="1100" b="1" err="1">
                <a:solidFill>
                  <a:srgbClr val="7F3E90"/>
                </a:solidFill>
                <a:latin typeface="Montserrat"/>
                <a:ea typeface="Calibri"/>
                <a:cs typeface="Calibri"/>
              </a:rPr>
              <a:t>Belongin</a:t>
            </a:r>
          </a:p>
        </p:txBody>
      </p:sp>
      <p:sp>
        <p:nvSpPr>
          <p:cNvPr id="14" name="CaixaDeTexto 19">
            <a:extLst>
              <a:ext uri="{FF2B5EF4-FFF2-40B4-BE49-F238E27FC236}">
                <a16:creationId xmlns:a16="http://schemas.microsoft.com/office/drawing/2014/main" id="{424B2294-78E1-8E3E-B127-860F20C879D3}"/>
              </a:ext>
            </a:extLst>
          </p:cNvPr>
          <p:cNvSpPr txBox="1"/>
          <p:nvPr/>
        </p:nvSpPr>
        <p:spPr>
          <a:xfrm>
            <a:off x="7611144" y="1473881"/>
            <a:ext cx="1212853" cy="261610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sz="1100" b="1" dirty="0" err="1">
                <a:solidFill>
                  <a:srgbClr val="BA5904"/>
                </a:solidFill>
                <a:latin typeface="Montserrat"/>
                <a:ea typeface="Calibri"/>
                <a:cs typeface="Calibri"/>
              </a:rPr>
              <a:t>Survival</a:t>
            </a:r>
            <a:endParaRPr lang="pt-BR" sz="1100" b="1" dirty="0">
              <a:solidFill>
                <a:srgbClr val="BA5904"/>
              </a:solidFill>
              <a:latin typeface="Montserrat"/>
              <a:ea typeface="Calibri"/>
              <a:cs typeface="Calibri"/>
            </a:endParaRPr>
          </a:p>
        </p:txBody>
      </p:sp>
      <p:sp>
        <p:nvSpPr>
          <p:cNvPr id="42" name="Text 8">
            <a:extLst>
              <a:ext uri="{FF2B5EF4-FFF2-40B4-BE49-F238E27FC236}">
                <a16:creationId xmlns:a16="http://schemas.microsoft.com/office/drawing/2014/main" id="{10749925-8AA1-A756-B7EF-AAE15914C1E8}"/>
              </a:ext>
            </a:extLst>
          </p:cNvPr>
          <p:cNvSpPr/>
          <p:nvPr/>
        </p:nvSpPr>
        <p:spPr>
          <a:xfrm>
            <a:off x="3014563" y="885203"/>
            <a:ext cx="821846" cy="2057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700" dirty="0">
                <a:solidFill>
                  <a:srgbClr val="6B6B6B"/>
                </a:solidFill>
                <a:latin typeface="Montserrat"/>
                <a:ea typeface="+mn-lt"/>
                <a:cs typeface="+mn-lt"/>
              </a:rPr>
              <a:t>Bringing ideas, people and system together</a:t>
            </a:r>
            <a:endParaRPr lang="en-US" sz="700" dirty="0">
              <a:solidFill>
                <a:srgbClr val="6B6B6B"/>
              </a:solidFill>
              <a:latin typeface="Montserrat"/>
              <a:ea typeface="Calibri"/>
              <a:cs typeface="Calibri"/>
            </a:endParaRPr>
          </a:p>
        </p:txBody>
      </p:sp>
      <p:sp>
        <p:nvSpPr>
          <p:cNvPr id="43" name="Text 8">
            <a:extLst>
              <a:ext uri="{FF2B5EF4-FFF2-40B4-BE49-F238E27FC236}">
                <a16:creationId xmlns:a16="http://schemas.microsoft.com/office/drawing/2014/main" id="{4832B49B-BF58-539E-215C-472ECF94DF9C}"/>
              </a:ext>
            </a:extLst>
          </p:cNvPr>
          <p:cNvSpPr/>
          <p:nvPr/>
        </p:nvSpPr>
        <p:spPr>
          <a:xfrm>
            <a:off x="3035472" y="2432434"/>
            <a:ext cx="1463040" cy="2057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700" dirty="0">
                <a:solidFill>
                  <a:srgbClr val="6B6B6B"/>
                </a:solidFill>
                <a:latin typeface="Montserrat"/>
                <a:ea typeface="+mn-lt"/>
                <a:cs typeface="+mn-lt"/>
              </a:rPr>
              <a:t>Nurturing, </a:t>
            </a:r>
            <a:r>
              <a:rPr lang="en-US" sz="700" dirty="0" err="1">
                <a:solidFill>
                  <a:srgbClr val="6B6B6B"/>
                </a:solidFill>
                <a:latin typeface="Montserrat"/>
                <a:ea typeface="+mn-lt"/>
                <a:cs typeface="+mn-lt"/>
              </a:rPr>
              <a:t>suporting</a:t>
            </a:r>
            <a:endParaRPr lang="en-US" sz="700">
              <a:solidFill>
                <a:srgbClr val="6B6B6B"/>
              </a:solidFill>
              <a:latin typeface="Montserrat"/>
              <a:ea typeface="+mn-lt"/>
              <a:cs typeface="+mn-lt"/>
            </a:endParaRPr>
          </a:p>
          <a:p>
            <a:pPr>
              <a:lnSpc>
                <a:spcPct val="120000"/>
              </a:lnSpc>
            </a:pPr>
            <a:r>
              <a:rPr lang="en-US" sz="700">
                <a:solidFill>
                  <a:srgbClr val="6B6B6B"/>
                </a:solidFill>
                <a:latin typeface="Montserrat"/>
                <a:ea typeface="Calibri"/>
                <a:cs typeface="Calibri"/>
              </a:rPr>
              <a:t>And promoting</a:t>
            </a:r>
          </a:p>
          <a:p>
            <a:pPr>
              <a:lnSpc>
                <a:spcPct val="120000"/>
              </a:lnSpc>
            </a:pPr>
            <a:r>
              <a:rPr lang="en-US" sz="700" dirty="0" err="1">
                <a:solidFill>
                  <a:srgbClr val="6B6B6B"/>
                </a:solidFill>
                <a:latin typeface="Montserrat"/>
                <a:ea typeface="Calibri"/>
                <a:cs typeface="Calibri"/>
              </a:rPr>
              <a:t>Well</a:t>
            </a:r>
            <a:r>
              <a:rPr lang="en-US" sz="700" dirty="0">
                <a:solidFill>
                  <a:srgbClr val="6B6B6B"/>
                </a:solidFill>
                <a:latin typeface="Montserrat"/>
                <a:ea typeface="Calibri"/>
                <a:cs typeface="Calibri"/>
              </a:rPr>
              <a:t> </a:t>
            </a:r>
            <a:r>
              <a:rPr lang="en-US" sz="700" dirty="0" err="1">
                <a:solidFill>
                  <a:srgbClr val="6B6B6B"/>
                </a:solidFill>
                <a:latin typeface="Montserrat"/>
                <a:ea typeface="Calibri"/>
                <a:cs typeface="Calibri"/>
              </a:rPr>
              <a:t>bein</a:t>
            </a:r>
          </a:p>
        </p:txBody>
      </p:sp>
      <p:sp>
        <p:nvSpPr>
          <p:cNvPr id="44" name="Text 8">
            <a:extLst>
              <a:ext uri="{FF2B5EF4-FFF2-40B4-BE49-F238E27FC236}">
                <a16:creationId xmlns:a16="http://schemas.microsoft.com/office/drawing/2014/main" id="{65979434-ED78-D824-8413-B6EBECC251A1}"/>
              </a:ext>
            </a:extLst>
          </p:cNvPr>
          <p:cNvSpPr/>
          <p:nvPr/>
        </p:nvSpPr>
        <p:spPr>
          <a:xfrm>
            <a:off x="3098198" y="3366350"/>
            <a:ext cx="1030931" cy="2057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700" dirty="0">
                <a:solidFill>
                  <a:srgbClr val="6B6B6B"/>
                </a:solidFill>
                <a:latin typeface="Montserrat"/>
                <a:ea typeface="+mn-lt"/>
                <a:cs typeface="+mn-lt"/>
              </a:rPr>
              <a:t>Setting goals, striving, and accomplishing meaningful results.</a:t>
            </a:r>
            <a:endParaRPr lang="en-US" sz="700" dirty="0">
              <a:solidFill>
                <a:srgbClr val="6B6B6B"/>
              </a:solidFill>
              <a:latin typeface="Montserrat"/>
              <a:ea typeface="Calibri"/>
              <a:cs typeface="Calibri"/>
            </a:endParaRPr>
          </a:p>
        </p:txBody>
      </p:sp>
      <p:sp>
        <p:nvSpPr>
          <p:cNvPr id="45" name="Text 8">
            <a:extLst>
              <a:ext uri="{FF2B5EF4-FFF2-40B4-BE49-F238E27FC236}">
                <a16:creationId xmlns:a16="http://schemas.microsoft.com/office/drawing/2014/main" id="{5F3CFB5D-439F-284C-30D2-33D1A1E52474}"/>
              </a:ext>
            </a:extLst>
          </p:cNvPr>
          <p:cNvSpPr/>
          <p:nvPr/>
        </p:nvSpPr>
        <p:spPr>
          <a:xfrm>
            <a:off x="4889363" y="3979667"/>
            <a:ext cx="919419" cy="24058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700" dirty="0">
                <a:solidFill>
                  <a:srgbClr val="6B6B6B"/>
                </a:solidFill>
                <a:latin typeface="Montserrat"/>
                <a:ea typeface="+mn-lt"/>
                <a:cs typeface="+mn-lt"/>
              </a:rPr>
              <a:t>Creating structure, rules and stability in systems.</a:t>
            </a:r>
            <a:endParaRPr lang="pt-BR" sz="700" dirty="0">
              <a:latin typeface="Montserrat"/>
            </a:endParaRPr>
          </a:p>
        </p:txBody>
      </p:sp>
      <p:sp>
        <p:nvSpPr>
          <p:cNvPr id="46" name="Text 8">
            <a:extLst>
              <a:ext uri="{FF2B5EF4-FFF2-40B4-BE49-F238E27FC236}">
                <a16:creationId xmlns:a16="http://schemas.microsoft.com/office/drawing/2014/main" id="{30924CA2-E8D7-C74B-067D-E014ACF2534A}"/>
              </a:ext>
            </a:extLst>
          </p:cNvPr>
          <p:cNvSpPr/>
          <p:nvPr/>
        </p:nvSpPr>
        <p:spPr>
          <a:xfrm>
            <a:off x="7426265" y="766722"/>
            <a:ext cx="1463040" cy="2057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700" dirty="0">
                <a:solidFill>
                  <a:srgbClr val="6B6B6B"/>
                </a:solidFill>
                <a:latin typeface="Montserrat"/>
                <a:ea typeface="+mn-lt"/>
                <a:cs typeface="+mn-lt"/>
              </a:rPr>
              <a:t>Living in alignment with purpose, values and inner harmony.</a:t>
            </a:r>
            <a:endParaRPr lang="pt-BR" sz="700" dirty="0">
              <a:latin typeface="Montserrat"/>
            </a:endParaRPr>
          </a:p>
        </p:txBody>
      </p:sp>
      <p:sp>
        <p:nvSpPr>
          <p:cNvPr id="47" name="Text 8">
            <a:extLst>
              <a:ext uri="{FF2B5EF4-FFF2-40B4-BE49-F238E27FC236}">
                <a16:creationId xmlns:a16="http://schemas.microsoft.com/office/drawing/2014/main" id="{495BC093-DEA8-6116-9EBD-130CDFE5E0D6}"/>
              </a:ext>
            </a:extLst>
          </p:cNvPr>
          <p:cNvSpPr/>
          <p:nvPr/>
        </p:nvSpPr>
        <p:spPr>
          <a:xfrm>
            <a:off x="7921099" y="1763361"/>
            <a:ext cx="912449" cy="2057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700" dirty="0">
                <a:solidFill>
                  <a:srgbClr val="6B6B6B"/>
                </a:solidFill>
                <a:latin typeface="Montserrat"/>
                <a:ea typeface="+mn-lt"/>
                <a:cs typeface="+mn-lt"/>
              </a:rPr>
              <a:t>Meeting basic needs, staying safe and enduring.</a:t>
            </a:r>
            <a:endParaRPr lang="pt-BR" sz="700" dirty="0">
              <a:latin typeface="Montserrat"/>
            </a:endParaRPr>
          </a:p>
        </p:txBody>
      </p:sp>
      <p:sp>
        <p:nvSpPr>
          <p:cNvPr id="48" name="Text 8">
            <a:extLst>
              <a:ext uri="{FF2B5EF4-FFF2-40B4-BE49-F238E27FC236}">
                <a16:creationId xmlns:a16="http://schemas.microsoft.com/office/drawing/2014/main" id="{4BB9BF1F-754A-CEB4-C358-48BA0F0B0E1C}"/>
              </a:ext>
            </a:extLst>
          </p:cNvPr>
          <p:cNvSpPr/>
          <p:nvPr/>
        </p:nvSpPr>
        <p:spPr>
          <a:xfrm>
            <a:off x="7523838" y="3206051"/>
            <a:ext cx="912449" cy="191801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700">
                <a:solidFill>
                  <a:srgbClr val="6B6B6B"/>
                </a:solidFill>
                <a:latin typeface="Montserrat"/>
                <a:ea typeface="+mn-lt"/>
                <a:cs typeface="+mn-lt"/>
              </a:rPr>
              <a:t>Connecting, being, accepted and contributing.</a:t>
            </a:r>
            <a:endParaRPr lang="pt-BR" sz="700">
              <a:latin typeface="Montserrat"/>
            </a:endParaRPr>
          </a:p>
        </p:txBody>
      </p:sp>
      <p:sp>
        <p:nvSpPr>
          <p:cNvPr id="49" name="Text 8">
            <a:extLst>
              <a:ext uri="{FF2B5EF4-FFF2-40B4-BE49-F238E27FC236}">
                <a16:creationId xmlns:a16="http://schemas.microsoft.com/office/drawing/2014/main" id="{00A79496-63C8-0EEB-CCC0-C7A96FD054FF}"/>
              </a:ext>
            </a:extLst>
          </p:cNvPr>
          <p:cNvSpPr/>
          <p:nvPr/>
        </p:nvSpPr>
        <p:spPr>
          <a:xfrm>
            <a:off x="6520228" y="4119057"/>
            <a:ext cx="1463040" cy="2057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700" dirty="0">
                <a:solidFill>
                  <a:srgbClr val="6B6B6B"/>
                </a:solidFill>
                <a:latin typeface="Montserrat"/>
                <a:ea typeface="+mn-lt"/>
                <a:cs typeface="+mn-lt"/>
              </a:rPr>
              <a:t>Influencing, leading and creating positive impact.</a:t>
            </a:r>
            <a:endParaRPr lang="pt-BR" sz="700" dirty="0">
              <a:latin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154630374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8D4F5E1-803A-D7CA-4195-90E9D93B08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 descr="Diagrama&#10;&#10;O conteúdo gerado por IA pode estar incorreto.">
            <a:extLst>
              <a:ext uri="{FF2B5EF4-FFF2-40B4-BE49-F238E27FC236}">
                <a16:creationId xmlns:a16="http://schemas.microsoft.com/office/drawing/2014/main" id="{A072D384-61F9-9E95-1807-8B72D36F4F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61484" y="1233604"/>
            <a:ext cx="6414062" cy="3610208"/>
          </a:xfrm>
          <a:prstGeom prst="rect">
            <a:avLst/>
          </a:prstGeom>
        </p:spPr>
      </p:pic>
      <p:sp>
        <p:nvSpPr>
          <p:cNvPr id="4" name="Text 2">
            <a:extLst>
              <a:ext uri="{FF2B5EF4-FFF2-40B4-BE49-F238E27FC236}">
                <a16:creationId xmlns:a16="http://schemas.microsoft.com/office/drawing/2014/main" id="{42D4F694-1B8D-6020-8EC9-F8E875B73A55}"/>
              </a:ext>
            </a:extLst>
          </p:cNvPr>
          <p:cNvSpPr/>
          <p:nvPr/>
        </p:nvSpPr>
        <p:spPr>
          <a:xfrm>
            <a:off x="457200" y="685800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000" b="1">
                <a:solidFill>
                  <a:srgbClr val="1A1A1A"/>
                </a:solidFill>
                <a:latin typeface="Montserrat"/>
                <a:ea typeface="Trebuchet MS" pitchFamily="34" charset="-122"/>
                <a:cs typeface="Trebuchet MS" pitchFamily="34" charset="-120"/>
              </a:rPr>
              <a:t>The Whole Performer Index</a:t>
            </a:r>
            <a:endParaRPr lang="en-US" sz="3000">
              <a:latin typeface="Montserrat"/>
              <a:ea typeface="Calibri" panose="020F0502020204030204"/>
              <a:cs typeface="Calibri" panose="020F0502020204030204"/>
            </a:endParaRPr>
          </a:p>
        </p:txBody>
      </p:sp>
      <p:sp>
        <p:nvSpPr>
          <p:cNvPr id="26" name="Retângulo 24">
            <a:extLst>
              <a:ext uri="{FF2B5EF4-FFF2-40B4-BE49-F238E27FC236}">
                <a16:creationId xmlns:a16="http://schemas.microsoft.com/office/drawing/2014/main" id="{A659D91D-AC6C-DE0F-F2C7-103A6BC10FB6}"/>
              </a:ext>
            </a:extLst>
          </p:cNvPr>
          <p:cNvSpPr/>
          <p:nvPr/>
        </p:nvSpPr>
        <p:spPr>
          <a:xfrm>
            <a:off x="360573" y="-115433"/>
            <a:ext cx="1691497" cy="665496"/>
          </a:xfrm>
          <a:prstGeom prst="roundRect">
            <a:avLst/>
          </a:prstGeom>
          <a:solidFill>
            <a:srgbClr val="D5E7EB"/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932CD656-5C40-0D91-A9F0-FA7FC518DF64}"/>
              </a:ext>
            </a:extLst>
          </p:cNvPr>
          <p:cNvSpPr txBox="1"/>
          <p:nvPr/>
        </p:nvSpPr>
        <p:spPr>
          <a:xfrm>
            <a:off x="1260246" y="2438716"/>
            <a:ext cx="1631953" cy="2616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pt-BR" sz="1100" b="1">
                <a:solidFill>
                  <a:srgbClr val="51D4CF"/>
                </a:solidFill>
                <a:latin typeface="Montserrat"/>
                <a:ea typeface="Calibri"/>
                <a:cs typeface="Calibri"/>
              </a:rPr>
              <a:t>Flow-</a:t>
            </a:r>
            <a:r>
              <a:rPr lang="pt-BR" sz="1100" b="1" err="1">
                <a:solidFill>
                  <a:srgbClr val="51D4CF"/>
                </a:solidFill>
                <a:latin typeface="Montserrat"/>
                <a:ea typeface="Calibri"/>
                <a:cs typeface="Calibri"/>
              </a:rPr>
              <a:t>Based</a:t>
            </a:r>
            <a:r>
              <a:rPr lang="pt-BR" sz="1100" b="1">
                <a:solidFill>
                  <a:srgbClr val="51D4CF"/>
                </a:solidFill>
                <a:latin typeface="Montserrat"/>
                <a:ea typeface="Calibri"/>
                <a:cs typeface="Calibri"/>
              </a:rPr>
              <a:t> </a:t>
            </a:r>
            <a:r>
              <a:rPr lang="pt-BR" sz="1100" b="1" err="1">
                <a:solidFill>
                  <a:srgbClr val="51D4CF"/>
                </a:solidFill>
                <a:latin typeface="Montserrat"/>
                <a:ea typeface="Calibri"/>
                <a:cs typeface="Calibri"/>
              </a:rPr>
              <a:t>Action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D7D47A7E-B6C8-C7C0-A75C-383E9B077310}"/>
              </a:ext>
            </a:extLst>
          </p:cNvPr>
          <p:cNvSpPr txBox="1"/>
          <p:nvPr/>
        </p:nvSpPr>
        <p:spPr>
          <a:xfrm>
            <a:off x="1451630" y="3980208"/>
            <a:ext cx="1967233" cy="2616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pt-BR" sz="1100" b="1">
                <a:solidFill>
                  <a:srgbClr val="F1CF2E"/>
                </a:solidFill>
                <a:latin typeface="Montserrat"/>
                <a:ea typeface="Calibri"/>
                <a:cs typeface="Calibri"/>
              </a:rPr>
              <a:t>Systems </a:t>
            </a:r>
            <a:r>
              <a:rPr lang="pt-BR" sz="1100" b="1" err="1">
                <a:solidFill>
                  <a:srgbClr val="F1CF2E"/>
                </a:solidFill>
                <a:latin typeface="Montserrat"/>
                <a:ea typeface="Calibri"/>
                <a:cs typeface="Calibri"/>
              </a:rPr>
              <a:t>Integration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F3235111-ED66-08C9-44FA-481F0D0C3AEF}"/>
              </a:ext>
            </a:extLst>
          </p:cNvPr>
          <p:cNvSpPr txBox="1"/>
          <p:nvPr/>
        </p:nvSpPr>
        <p:spPr>
          <a:xfrm>
            <a:off x="5512341" y="3906025"/>
            <a:ext cx="2599693" cy="2616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pt-BR" sz="1100" b="1" dirty="0" err="1">
                <a:solidFill>
                  <a:srgbClr val="88B643"/>
                </a:solidFill>
                <a:latin typeface="Montserrat"/>
                <a:ea typeface="Calibri"/>
                <a:cs typeface="Calibri"/>
              </a:rPr>
              <a:t>Empathic</a:t>
            </a:r>
            <a:r>
              <a:rPr lang="pt-BR" sz="1100" b="1" dirty="0">
                <a:solidFill>
                  <a:srgbClr val="88B643"/>
                </a:solidFill>
                <a:latin typeface="Montserrat"/>
                <a:ea typeface="Calibri"/>
                <a:cs typeface="Calibri"/>
              </a:rPr>
              <a:t> </a:t>
            </a:r>
            <a:r>
              <a:rPr lang="pt-BR" sz="1100" b="1" dirty="0" err="1">
                <a:solidFill>
                  <a:srgbClr val="88B643"/>
                </a:solidFill>
                <a:latin typeface="Montserrat"/>
                <a:ea typeface="Calibri"/>
                <a:cs typeface="Calibri"/>
              </a:rPr>
              <a:t>Collaboration</a:t>
            </a:r>
            <a:endParaRPr lang="pt-BR" dirty="0"/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4EDEEA3E-B168-3229-878F-4A0BCB23B31D}"/>
              </a:ext>
            </a:extLst>
          </p:cNvPr>
          <p:cNvSpPr txBox="1"/>
          <p:nvPr/>
        </p:nvSpPr>
        <p:spPr>
          <a:xfrm>
            <a:off x="6147545" y="2555770"/>
            <a:ext cx="1532893" cy="2616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pt-BR" sz="1100" b="1" dirty="0" err="1">
                <a:solidFill>
                  <a:srgbClr val="EA8214"/>
                </a:solidFill>
                <a:latin typeface="Montserrat"/>
                <a:ea typeface="Calibri"/>
                <a:cs typeface="Calibri"/>
              </a:rPr>
              <a:t>Strategic</a:t>
            </a:r>
            <a:r>
              <a:rPr lang="pt-BR" sz="1100" b="1" dirty="0">
                <a:solidFill>
                  <a:srgbClr val="EA8214"/>
                </a:solidFill>
                <a:latin typeface="Montserrat"/>
                <a:ea typeface="Calibri"/>
                <a:cs typeface="Calibri"/>
              </a:rPr>
              <a:t> Drive</a:t>
            </a:r>
            <a:endParaRPr lang="pt-BR" dirty="0"/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DDA0263A-081E-886A-7A54-5EF3B3EE1D02}"/>
              </a:ext>
            </a:extLst>
          </p:cNvPr>
          <p:cNvSpPr txBox="1"/>
          <p:nvPr/>
        </p:nvSpPr>
        <p:spPr>
          <a:xfrm>
            <a:off x="4694638" y="1456161"/>
            <a:ext cx="1822453" cy="2616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pt-BR" sz="1100" b="1" err="1">
                <a:solidFill>
                  <a:srgbClr val="347EC1"/>
                </a:solidFill>
                <a:latin typeface="Montserrat"/>
                <a:ea typeface="Calibri"/>
                <a:cs typeface="Calibri"/>
              </a:rPr>
              <a:t>Structural</a:t>
            </a:r>
            <a:r>
              <a:rPr lang="pt-BR" sz="1100" b="1">
                <a:solidFill>
                  <a:srgbClr val="347EC1"/>
                </a:solidFill>
                <a:latin typeface="Montserrat"/>
                <a:ea typeface="Calibri"/>
                <a:cs typeface="Calibri"/>
              </a:rPr>
              <a:t> </a:t>
            </a:r>
            <a:r>
              <a:rPr lang="pt-BR" sz="1100" b="1" err="1">
                <a:solidFill>
                  <a:srgbClr val="347EC1"/>
                </a:solidFill>
                <a:latin typeface="Montserrat"/>
                <a:ea typeface="Calibri"/>
                <a:cs typeface="Calibri"/>
              </a:rPr>
              <a:t>Clarity</a:t>
            </a:r>
          </a:p>
        </p:txBody>
      </p:sp>
      <p:sp>
        <p:nvSpPr>
          <p:cNvPr id="15" name="Text 8">
            <a:extLst>
              <a:ext uri="{FF2B5EF4-FFF2-40B4-BE49-F238E27FC236}">
                <a16:creationId xmlns:a16="http://schemas.microsoft.com/office/drawing/2014/main" id="{F75AE331-18BF-F9B5-1A9B-7B5CB4F5BB19}"/>
              </a:ext>
            </a:extLst>
          </p:cNvPr>
          <p:cNvSpPr/>
          <p:nvPr/>
        </p:nvSpPr>
        <p:spPr>
          <a:xfrm>
            <a:off x="4993906" y="1644880"/>
            <a:ext cx="1463040" cy="2057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800">
                <a:solidFill>
                  <a:srgbClr val="6B6B6B"/>
                </a:solidFill>
                <a:latin typeface="Montserrat"/>
                <a:ea typeface="+mn-lt"/>
                <a:cs typeface="+mn-lt"/>
              </a:rPr>
              <a:t>Form · Roles · Reliability</a:t>
            </a:r>
            <a:endParaRPr lang="en-US" sz="800">
              <a:solidFill>
                <a:srgbClr val="6B6B6B"/>
              </a:solidFill>
              <a:latin typeface="Montserrat"/>
              <a:ea typeface="Calibri"/>
              <a:cs typeface="Calibri"/>
            </a:endParaRPr>
          </a:p>
        </p:txBody>
      </p:sp>
      <p:sp>
        <p:nvSpPr>
          <p:cNvPr id="16" name="Text 8">
            <a:extLst>
              <a:ext uri="{FF2B5EF4-FFF2-40B4-BE49-F238E27FC236}">
                <a16:creationId xmlns:a16="http://schemas.microsoft.com/office/drawing/2014/main" id="{7EB0736A-9274-FE02-EA8A-F4F3E68DD775}"/>
              </a:ext>
            </a:extLst>
          </p:cNvPr>
          <p:cNvSpPr/>
          <p:nvPr/>
        </p:nvSpPr>
        <p:spPr>
          <a:xfrm>
            <a:off x="6288841" y="2818638"/>
            <a:ext cx="1463040" cy="2057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/>
            <a:r>
              <a:rPr lang="en-US" sz="800">
                <a:solidFill>
                  <a:srgbClr val="6B6B6B"/>
                </a:solidFill>
                <a:latin typeface="Montserrat"/>
                <a:ea typeface="Calibri"/>
                <a:cs typeface="Calibri"/>
              </a:rPr>
              <a:t>Goals · Initiative · Delivery</a:t>
            </a:r>
            <a:endParaRPr lang="en-US" sz="800">
              <a:solidFill>
                <a:srgbClr val="000000"/>
              </a:solidFill>
              <a:latin typeface="Montserrat"/>
              <a:ea typeface="Calibri"/>
              <a:cs typeface="Calibri"/>
            </a:endParaRPr>
          </a:p>
          <a:p>
            <a:pPr>
              <a:lnSpc>
                <a:spcPct val="120000"/>
              </a:lnSpc>
            </a:pPr>
            <a:endParaRPr lang="en-US" sz="800">
              <a:solidFill>
                <a:srgbClr val="6B6B6B"/>
              </a:solidFill>
              <a:latin typeface="Montserrat"/>
              <a:ea typeface="Calibri"/>
              <a:cs typeface="Calibri"/>
            </a:endParaRPr>
          </a:p>
        </p:txBody>
      </p:sp>
      <p:sp>
        <p:nvSpPr>
          <p:cNvPr id="17" name="Text 8">
            <a:extLst>
              <a:ext uri="{FF2B5EF4-FFF2-40B4-BE49-F238E27FC236}">
                <a16:creationId xmlns:a16="http://schemas.microsoft.com/office/drawing/2014/main" id="{806897C3-FD6F-903E-497A-33BB5D7FB249}"/>
              </a:ext>
            </a:extLst>
          </p:cNvPr>
          <p:cNvSpPr/>
          <p:nvPr/>
        </p:nvSpPr>
        <p:spPr>
          <a:xfrm>
            <a:off x="5875410" y="4113109"/>
            <a:ext cx="2052828" cy="21234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/>
            <a:r>
              <a:rPr lang="en-US" sz="800" dirty="0">
                <a:solidFill>
                  <a:srgbClr val="6B6B6B"/>
                </a:solidFill>
                <a:latin typeface="Montserrat"/>
                <a:ea typeface="+mn-lt"/>
                <a:cs typeface="+mn-lt"/>
              </a:rPr>
              <a:t>Trust · Conflict · Collective Intelligence</a:t>
            </a:r>
            <a:endParaRPr lang="en-US" sz="800" dirty="0">
              <a:solidFill>
                <a:srgbClr val="000000"/>
              </a:solidFill>
              <a:latin typeface="Montserrat"/>
              <a:ea typeface="+mn-lt"/>
              <a:cs typeface="+mn-lt"/>
            </a:endParaRPr>
          </a:p>
        </p:txBody>
      </p:sp>
      <p:sp>
        <p:nvSpPr>
          <p:cNvPr id="18" name="Text 8">
            <a:extLst>
              <a:ext uri="{FF2B5EF4-FFF2-40B4-BE49-F238E27FC236}">
                <a16:creationId xmlns:a16="http://schemas.microsoft.com/office/drawing/2014/main" id="{DEB911C1-B1A8-760C-C8AD-CBF93FFFADFA}"/>
              </a:ext>
            </a:extLst>
          </p:cNvPr>
          <p:cNvSpPr/>
          <p:nvPr/>
        </p:nvSpPr>
        <p:spPr>
          <a:xfrm>
            <a:off x="1487311" y="4242834"/>
            <a:ext cx="2682240" cy="990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800">
                <a:solidFill>
                  <a:srgbClr val="6B6B6B"/>
                </a:solidFill>
                <a:latin typeface="Montserrat"/>
                <a:ea typeface="Calibri"/>
                <a:cs typeface="Calibri"/>
              </a:rPr>
              <a:t>Patterns · Polarities · Root Causes</a:t>
            </a:r>
            <a:endParaRPr lang="pt-BR" sz="800">
              <a:latin typeface="Montserrat"/>
            </a:endParaRPr>
          </a:p>
        </p:txBody>
      </p:sp>
      <p:sp>
        <p:nvSpPr>
          <p:cNvPr id="19" name="Text 8">
            <a:extLst>
              <a:ext uri="{FF2B5EF4-FFF2-40B4-BE49-F238E27FC236}">
                <a16:creationId xmlns:a16="http://schemas.microsoft.com/office/drawing/2014/main" id="{A0076E9D-00D1-EE17-9D36-069F39057469}"/>
              </a:ext>
            </a:extLst>
          </p:cNvPr>
          <p:cNvSpPr/>
          <p:nvPr/>
        </p:nvSpPr>
        <p:spPr>
          <a:xfrm>
            <a:off x="1170431" y="2654436"/>
            <a:ext cx="1965960" cy="2057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800">
                <a:solidFill>
                  <a:srgbClr val="6B6B6B"/>
                </a:solidFill>
                <a:latin typeface="Montserrat"/>
                <a:ea typeface="Calibri"/>
                <a:cs typeface="Calibri"/>
              </a:rPr>
              <a:t>Timing · Emergence · Presence</a:t>
            </a:r>
            <a:endParaRPr lang="en-US" sz="800">
              <a:solidFill>
                <a:srgbClr val="000000"/>
              </a:solidFill>
              <a:latin typeface="Montserrat"/>
              <a:ea typeface="Calibri"/>
              <a:cs typeface="Calibri"/>
            </a:endParaRPr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A8233247-C72F-55BD-FCFB-EF54E172394B}"/>
              </a:ext>
            </a:extLst>
          </p:cNvPr>
          <p:cNvSpPr/>
          <p:nvPr/>
        </p:nvSpPr>
        <p:spPr>
          <a:xfrm>
            <a:off x="454894" y="141200"/>
            <a:ext cx="1434324" cy="3217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000" b="1" dirty="0">
                <a:solidFill>
                  <a:srgbClr val="1A1A1A"/>
                </a:solidFill>
                <a:latin typeface="Calibri"/>
                <a:ea typeface="Calibri"/>
                <a:cs typeface="Calibri"/>
              </a:rPr>
              <a:t>04  · The Promise of</a:t>
            </a:r>
          </a:p>
          <a:p>
            <a:pPr algn="ctr"/>
            <a:r>
              <a:rPr lang="en-US" sz="1000" b="1" dirty="0">
                <a:solidFill>
                  <a:srgbClr val="1A1A1A"/>
                </a:solidFill>
                <a:latin typeface="Calibri"/>
                <a:ea typeface="Calibri"/>
                <a:cs typeface="Calibri"/>
              </a:rPr>
              <a:t>Whole Performers</a:t>
            </a:r>
            <a:endParaRPr lang="en-US" sz="1000" b="1" dirty="0">
              <a:solidFill>
                <a:srgbClr val="1A1A1A"/>
              </a:solidFill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70510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016564F-B992-E77C-B34E-D4B1E39B48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Diagrama&#10;&#10;O conteúdo gerado por IA pode estar incorreto.">
            <a:extLst>
              <a:ext uri="{FF2B5EF4-FFF2-40B4-BE49-F238E27FC236}">
                <a16:creationId xmlns:a16="http://schemas.microsoft.com/office/drawing/2014/main" id="{AE379F0D-DE1F-0DD8-9C84-11D6FB7AF7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6648" y="641195"/>
            <a:ext cx="7821902" cy="4418671"/>
          </a:xfrm>
          <a:prstGeom prst="rect">
            <a:avLst/>
          </a:prstGeom>
        </p:spPr>
      </p:pic>
      <p:sp>
        <p:nvSpPr>
          <p:cNvPr id="4" name="Text 2">
            <a:extLst>
              <a:ext uri="{FF2B5EF4-FFF2-40B4-BE49-F238E27FC236}">
                <a16:creationId xmlns:a16="http://schemas.microsoft.com/office/drawing/2014/main" id="{2527E634-5E8D-B1EE-D516-276B40E9C031}"/>
              </a:ext>
            </a:extLst>
          </p:cNvPr>
          <p:cNvSpPr/>
          <p:nvPr/>
        </p:nvSpPr>
        <p:spPr>
          <a:xfrm>
            <a:off x="990694" y="126030"/>
            <a:ext cx="1882140" cy="24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A1A1A"/>
                </a:solidFill>
                <a:latin typeface="Montserrat"/>
                <a:ea typeface="Trebuchet MS" pitchFamily="34" charset="-122"/>
                <a:cs typeface="Trebuchet MS" pitchFamily="34" charset="-120"/>
              </a:rPr>
              <a:t>Whole Teams</a:t>
            </a:r>
            <a:endParaRPr lang="en-US" sz="3200" dirty="0">
              <a:latin typeface="Montserrat"/>
            </a:endParaRPr>
          </a:p>
        </p:txBody>
      </p:sp>
      <p:sp>
        <p:nvSpPr>
          <p:cNvPr id="26" name="Retângulo 24">
            <a:extLst>
              <a:ext uri="{FF2B5EF4-FFF2-40B4-BE49-F238E27FC236}">
                <a16:creationId xmlns:a16="http://schemas.microsoft.com/office/drawing/2014/main" id="{93DD0633-9B30-90A1-28D7-67B696D5FA03}"/>
              </a:ext>
            </a:extLst>
          </p:cNvPr>
          <p:cNvSpPr/>
          <p:nvPr/>
        </p:nvSpPr>
        <p:spPr>
          <a:xfrm>
            <a:off x="360573" y="-115433"/>
            <a:ext cx="1691497" cy="665496"/>
          </a:xfrm>
          <a:prstGeom prst="roundRect">
            <a:avLst/>
          </a:prstGeom>
          <a:solidFill>
            <a:srgbClr val="D5E7EB"/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87C5B529-3B42-96DB-4FCB-4772D6068727}"/>
              </a:ext>
            </a:extLst>
          </p:cNvPr>
          <p:cNvSpPr txBox="1"/>
          <p:nvPr/>
        </p:nvSpPr>
        <p:spPr>
          <a:xfrm>
            <a:off x="5153410" y="928227"/>
            <a:ext cx="1973459" cy="2616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pt-BR" sz="1100" b="1" dirty="0" err="1">
                <a:solidFill>
                  <a:srgbClr val="7F3E90"/>
                </a:solidFill>
                <a:latin typeface="Montserrat"/>
                <a:ea typeface="Calibri"/>
                <a:cs typeface="Calibri"/>
              </a:rPr>
              <a:t>Developmental</a:t>
            </a:r>
            <a:r>
              <a:rPr lang="pt-BR" sz="1100" b="1" dirty="0">
                <a:solidFill>
                  <a:srgbClr val="7F3E90"/>
                </a:solidFill>
                <a:latin typeface="Montserrat"/>
                <a:ea typeface="Calibri"/>
                <a:cs typeface="Calibri"/>
              </a:rPr>
              <a:t> </a:t>
            </a:r>
            <a:r>
              <a:rPr lang="pt-BR" sz="1100" b="1" dirty="0" err="1">
                <a:solidFill>
                  <a:srgbClr val="7F3E90"/>
                </a:solidFill>
                <a:latin typeface="Montserrat"/>
                <a:ea typeface="Calibri"/>
                <a:cs typeface="Calibri"/>
              </a:rPr>
              <a:t>Fluency</a:t>
            </a:r>
            <a:endParaRPr lang="pt-BR" sz="1100" b="1" dirty="0">
              <a:solidFill>
                <a:srgbClr val="7F3E90"/>
              </a:solidFill>
              <a:latin typeface="Montserrat"/>
              <a:ea typeface="Calibri"/>
              <a:cs typeface="Calibri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B2995483-0E56-D32E-89F6-433DD41036CD}"/>
              </a:ext>
            </a:extLst>
          </p:cNvPr>
          <p:cNvSpPr txBox="1"/>
          <p:nvPr/>
        </p:nvSpPr>
        <p:spPr>
          <a:xfrm>
            <a:off x="905601" y="2799638"/>
            <a:ext cx="1967233" cy="2616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pt-BR" sz="1100" b="1" dirty="0" err="1">
                <a:solidFill>
                  <a:srgbClr val="DC353A"/>
                </a:solidFill>
                <a:latin typeface="Montserrat"/>
                <a:ea typeface="Calibri"/>
                <a:cs typeface="Calibri"/>
              </a:rPr>
              <a:t>Generative</a:t>
            </a:r>
            <a:r>
              <a:rPr lang="pt-BR" sz="1100" b="1" dirty="0">
                <a:solidFill>
                  <a:srgbClr val="DC353A"/>
                </a:solidFill>
                <a:latin typeface="Montserrat"/>
                <a:ea typeface="Calibri"/>
                <a:cs typeface="Calibri"/>
              </a:rPr>
              <a:t> </a:t>
            </a:r>
            <a:r>
              <a:rPr lang="pt-BR" sz="1100" b="1" dirty="0" err="1">
                <a:solidFill>
                  <a:srgbClr val="DC353A"/>
                </a:solidFill>
                <a:latin typeface="Montserrat"/>
                <a:ea typeface="Calibri"/>
                <a:cs typeface="Calibri"/>
              </a:rPr>
              <a:t>Conflict</a:t>
            </a:r>
            <a:r>
              <a:rPr lang="pt-BR" sz="1100" b="1" dirty="0">
                <a:solidFill>
                  <a:srgbClr val="DC353A"/>
                </a:solidFill>
                <a:latin typeface="Montserrat"/>
                <a:ea typeface="Calibri"/>
                <a:cs typeface="Calibri"/>
              </a:rPr>
              <a:t> 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16E0E7C5-319E-3896-F797-1A72C7F198A1}"/>
              </a:ext>
            </a:extLst>
          </p:cNvPr>
          <p:cNvSpPr txBox="1"/>
          <p:nvPr/>
        </p:nvSpPr>
        <p:spPr>
          <a:xfrm>
            <a:off x="905601" y="3984148"/>
            <a:ext cx="2599693" cy="2616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pt-BR" sz="1100" b="1" dirty="0">
                <a:solidFill>
                  <a:srgbClr val="88B643"/>
                </a:solidFill>
                <a:latin typeface="Montserrat"/>
                <a:ea typeface="Calibri"/>
                <a:cs typeface="Calibri"/>
              </a:rPr>
              <a:t>Collective </a:t>
            </a:r>
            <a:r>
              <a:rPr lang="pt-BR" sz="1100" b="1" dirty="0" err="1">
                <a:solidFill>
                  <a:srgbClr val="88B643"/>
                </a:solidFill>
                <a:latin typeface="Montserrat"/>
                <a:ea typeface="Calibri"/>
                <a:cs typeface="Calibri"/>
              </a:rPr>
              <a:t>Intelligence</a:t>
            </a:r>
            <a:endParaRPr lang="pt-BR" sz="1100" b="1" dirty="0">
              <a:solidFill>
                <a:srgbClr val="88B643"/>
              </a:solidFill>
              <a:latin typeface="Montserrat"/>
              <a:ea typeface="Calibri"/>
              <a:cs typeface="Calibri"/>
            </a:endParaRP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A7F6CFE4-339F-3BE5-BBAF-016812BE0074}"/>
              </a:ext>
            </a:extLst>
          </p:cNvPr>
          <p:cNvSpPr txBox="1"/>
          <p:nvPr/>
        </p:nvSpPr>
        <p:spPr>
          <a:xfrm>
            <a:off x="6256226" y="3912753"/>
            <a:ext cx="1532893" cy="2616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pt-BR" sz="1100" b="1" dirty="0" err="1">
                <a:solidFill>
                  <a:srgbClr val="ED7D31"/>
                </a:solidFill>
                <a:latin typeface="Montserrat"/>
                <a:ea typeface="Calibri"/>
                <a:cs typeface="Calibri"/>
              </a:rPr>
              <a:t>Coherent</a:t>
            </a:r>
            <a:r>
              <a:rPr lang="pt-BR" sz="1100" b="1" dirty="0">
                <a:solidFill>
                  <a:srgbClr val="ED7D31"/>
                </a:solidFill>
                <a:latin typeface="Montserrat"/>
                <a:ea typeface="Calibri"/>
                <a:cs typeface="Calibri"/>
              </a:rPr>
              <a:t> </a:t>
            </a:r>
            <a:r>
              <a:rPr lang="pt-BR" sz="1100" b="1" dirty="0" err="1">
                <a:solidFill>
                  <a:srgbClr val="ED7D31"/>
                </a:solidFill>
                <a:latin typeface="Montserrat"/>
                <a:ea typeface="Calibri"/>
                <a:cs typeface="Calibri"/>
              </a:rPr>
              <a:t>Action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31A121F5-C004-0E0E-137D-1269EF148390}"/>
              </a:ext>
            </a:extLst>
          </p:cNvPr>
          <p:cNvSpPr txBox="1"/>
          <p:nvPr/>
        </p:nvSpPr>
        <p:spPr>
          <a:xfrm>
            <a:off x="6640512" y="2457126"/>
            <a:ext cx="1822453" cy="2616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pt-BR" sz="1100" b="1" dirty="0">
                <a:solidFill>
                  <a:srgbClr val="347EC1"/>
                </a:solidFill>
                <a:latin typeface="Montserrat"/>
                <a:ea typeface="Calibri"/>
                <a:cs typeface="Calibri"/>
              </a:rPr>
              <a:t>Safe &amp; </a:t>
            </a:r>
            <a:r>
              <a:rPr lang="pt-BR" sz="1100" b="1" dirty="0" err="1">
                <a:solidFill>
                  <a:srgbClr val="347EC1"/>
                </a:solidFill>
                <a:latin typeface="Montserrat"/>
                <a:ea typeface="Calibri"/>
                <a:cs typeface="Calibri"/>
              </a:rPr>
              <a:t>Decisive</a:t>
            </a:r>
          </a:p>
        </p:txBody>
      </p:sp>
      <p:sp>
        <p:nvSpPr>
          <p:cNvPr id="15" name="Text 8">
            <a:extLst>
              <a:ext uri="{FF2B5EF4-FFF2-40B4-BE49-F238E27FC236}">
                <a16:creationId xmlns:a16="http://schemas.microsoft.com/office/drawing/2014/main" id="{7B619339-D953-0F37-3416-0603180EC581}"/>
              </a:ext>
            </a:extLst>
          </p:cNvPr>
          <p:cNvSpPr/>
          <p:nvPr/>
        </p:nvSpPr>
        <p:spPr>
          <a:xfrm>
            <a:off x="6877054" y="2645845"/>
            <a:ext cx="1463040" cy="2057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/>
            <a:r>
              <a:rPr lang="en-US" sz="800">
                <a:solidFill>
                  <a:srgbClr val="6B6B6B"/>
                </a:solidFill>
                <a:latin typeface="Montserrat"/>
                <a:ea typeface="+mn-lt"/>
                <a:cs typeface="+mn-lt"/>
              </a:rPr>
              <a:t>Trust · Clarity · Decisions</a:t>
            </a:r>
            <a:endParaRPr lang="en-US" sz="800">
              <a:solidFill>
                <a:srgbClr val="000000"/>
              </a:solidFill>
              <a:latin typeface="Montserrat"/>
              <a:ea typeface="+mn-lt"/>
              <a:cs typeface="+mn-lt"/>
            </a:endParaRPr>
          </a:p>
        </p:txBody>
      </p:sp>
      <p:sp>
        <p:nvSpPr>
          <p:cNvPr id="17" name="Text 8">
            <a:extLst>
              <a:ext uri="{FF2B5EF4-FFF2-40B4-BE49-F238E27FC236}">
                <a16:creationId xmlns:a16="http://schemas.microsoft.com/office/drawing/2014/main" id="{F7027F71-2DB5-7366-F29E-095ECA61511C}"/>
              </a:ext>
            </a:extLst>
          </p:cNvPr>
          <p:cNvSpPr/>
          <p:nvPr/>
        </p:nvSpPr>
        <p:spPr>
          <a:xfrm>
            <a:off x="6327827" y="4224408"/>
            <a:ext cx="1463040" cy="2057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/>
            <a:r>
              <a:rPr lang="en-US" sz="800">
                <a:solidFill>
                  <a:srgbClr val="6B6B6B"/>
                </a:solidFill>
                <a:latin typeface="Montserrat"/>
                <a:ea typeface="Calibri"/>
                <a:cs typeface="Calibri"/>
              </a:rPr>
              <a:t>Alignment · Accountability ·Adaptation</a:t>
            </a:r>
            <a:endParaRPr lang="en-US" sz="800">
              <a:solidFill>
                <a:srgbClr val="000000"/>
              </a:solidFill>
              <a:latin typeface="Montserrat"/>
              <a:ea typeface="Calibri"/>
              <a:cs typeface="Calibri"/>
            </a:endParaRPr>
          </a:p>
          <a:p>
            <a:pPr algn="ctr">
              <a:lnSpc>
                <a:spcPct val="120000"/>
              </a:lnSpc>
            </a:pPr>
            <a:endParaRPr lang="en-US" sz="800">
              <a:solidFill>
                <a:srgbClr val="6B6B6B"/>
              </a:solidFill>
              <a:latin typeface="Montserrat"/>
              <a:ea typeface="Calibri"/>
              <a:cs typeface="Calibri"/>
            </a:endParaRPr>
          </a:p>
        </p:txBody>
      </p:sp>
      <p:sp>
        <p:nvSpPr>
          <p:cNvPr id="19" name="Text 8">
            <a:extLst>
              <a:ext uri="{FF2B5EF4-FFF2-40B4-BE49-F238E27FC236}">
                <a16:creationId xmlns:a16="http://schemas.microsoft.com/office/drawing/2014/main" id="{D66A4A2A-3B1E-6188-F6E4-7DC52736E9CF}"/>
              </a:ext>
            </a:extLst>
          </p:cNvPr>
          <p:cNvSpPr/>
          <p:nvPr/>
        </p:nvSpPr>
        <p:spPr>
          <a:xfrm>
            <a:off x="1470786" y="4260928"/>
            <a:ext cx="1463040" cy="2057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/>
            <a:r>
              <a:rPr lang="en-US" sz="800" dirty="0">
                <a:solidFill>
                  <a:srgbClr val="6B6B6B"/>
                </a:solidFill>
                <a:latin typeface="Montserrat"/>
                <a:ea typeface="+mn-lt"/>
                <a:cs typeface="+mn-lt"/>
              </a:rPr>
              <a:t>Inquiry · Shared Insight ·Reflexivity</a:t>
            </a:r>
            <a:endParaRPr lang="pt-BR" sz="800" dirty="0">
              <a:latin typeface="Montserrat"/>
            </a:endParaRPr>
          </a:p>
        </p:txBody>
      </p:sp>
      <p:sp>
        <p:nvSpPr>
          <p:cNvPr id="21" name="Text 8">
            <a:extLst>
              <a:ext uri="{FF2B5EF4-FFF2-40B4-BE49-F238E27FC236}">
                <a16:creationId xmlns:a16="http://schemas.microsoft.com/office/drawing/2014/main" id="{12CCCE3F-7049-A472-66F8-E384D5D0439C}"/>
              </a:ext>
            </a:extLst>
          </p:cNvPr>
          <p:cNvSpPr/>
          <p:nvPr/>
        </p:nvSpPr>
        <p:spPr>
          <a:xfrm>
            <a:off x="544020" y="3055294"/>
            <a:ext cx="2682240" cy="990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800">
                <a:solidFill>
                  <a:srgbClr val="6B6B6B"/>
                </a:solidFill>
                <a:latin typeface="Montserrat"/>
                <a:ea typeface="Calibri"/>
                <a:cs typeface="Calibri"/>
              </a:rPr>
              <a:t>Difference · Truth · Learning</a:t>
            </a:r>
            <a:endParaRPr lang="pt-BR" sz="800">
              <a:latin typeface="Montserrat"/>
            </a:endParaRPr>
          </a:p>
        </p:txBody>
      </p:sp>
      <p:sp>
        <p:nvSpPr>
          <p:cNvPr id="23" name="Text 8">
            <a:extLst>
              <a:ext uri="{FF2B5EF4-FFF2-40B4-BE49-F238E27FC236}">
                <a16:creationId xmlns:a16="http://schemas.microsoft.com/office/drawing/2014/main" id="{8175669F-BF2F-44EC-B141-50DBDF9B18AE}"/>
              </a:ext>
            </a:extLst>
          </p:cNvPr>
          <p:cNvSpPr/>
          <p:nvPr/>
        </p:nvSpPr>
        <p:spPr>
          <a:xfrm>
            <a:off x="5154199" y="1136977"/>
            <a:ext cx="1965960" cy="2057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800">
                <a:solidFill>
                  <a:srgbClr val="6B6B6B"/>
                </a:solidFill>
                <a:latin typeface="Montserrat"/>
                <a:ea typeface="Calibri"/>
                <a:cs typeface="Calibri"/>
              </a:rPr>
              <a:t>Mixed Values · Translation ·Range</a:t>
            </a:r>
            <a:endParaRPr lang="pt-BR" sz="800">
              <a:latin typeface="Montserrat"/>
            </a:endParaRPr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939FDA00-C1A1-8408-B214-DD9C86B9D5FB}"/>
              </a:ext>
            </a:extLst>
          </p:cNvPr>
          <p:cNvSpPr/>
          <p:nvPr/>
        </p:nvSpPr>
        <p:spPr>
          <a:xfrm>
            <a:off x="454894" y="141200"/>
            <a:ext cx="1434324" cy="3217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000" b="1" dirty="0">
                <a:solidFill>
                  <a:srgbClr val="1A1A1A"/>
                </a:solidFill>
                <a:latin typeface="Calibri"/>
                <a:ea typeface="Calibri"/>
                <a:cs typeface="Calibri"/>
              </a:rPr>
              <a:t>04  · The Promise of</a:t>
            </a:r>
          </a:p>
          <a:p>
            <a:pPr algn="ctr"/>
            <a:r>
              <a:rPr lang="en-US" sz="1000" b="1" dirty="0">
                <a:solidFill>
                  <a:srgbClr val="1A1A1A"/>
                </a:solidFill>
                <a:latin typeface="Calibri"/>
                <a:ea typeface="Calibri"/>
                <a:cs typeface="Calibri"/>
              </a:rPr>
              <a:t>Whole Performers</a:t>
            </a:r>
            <a:endParaRPr lang="en-US" sz="1000" b="1" dirty="0">
              <a:solidFill>
                <a:srgbClr val="1A1A1A"/>
              </a:solidFill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300238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2"/>
          <p:cNvSpPr/>
          <p:nvPr/>
        </p:nvSpPr>
        <p:spPr>
          <a:xfrm>
            <a:off x="457200" y="287795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1A1A1A"/>
                </a:solidFill>
                <a:latin typeface="Montserrat"/>
                <a:ea typeface="Trebuchet MS" pitchFamily="34" charset="-122"/>
                <a:cs typeface="Trebuchet MS" pitchFamily="34" charset="-120"/>
              </a:rPr>
              <a:t>Whole </a:t>
            </a:r>
            <a:r>
              <a:rPr lang="en-US" sz="3000" b="1" dirty="0" err="1">
                <a:solidFill>
                  <a:srgbClr val="1A1A1A"/>
                </a:solidFill>
                <a:latin typeface="Montserrat"/>
                <a:ea typeface="Trebuchet MS" pitchFamily="34" charset="-122"/>
                <a:cs typeface="Trebuchet MS" pitchFamily="34" charset="-120"/>
              </a:rPr>
              <a:t>Organisations</a:t>
            </a:r>
            <a:endParaRPr lang="en-US" sz="3000" dirty="0">
              <a:latin typeface="Montserrat"/>
            </a:endParaRPr>
          </a:p>
        </p:txBody>
      </p:sp>
      <p:sp>
        <p:nvSpPr>
          <p:cNvPr id="5" name="Text 3"/>
          <p:cNvSpPr/>
          <p:nvPr/>
        </p:nvSpPr>
        <p:spPr>
          <a:xfrm>
            <a:off x="2199578" y="884776"/>
            <a:ext cx="4744844" cy="347472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pPr marL="0" indent="0" algn="ctr">
              <a:buNone/>
            </a:pPr>
            <a:r>
              <a:rPr lang="en-US" sz="1300" i="1" dirty="0">
                <a:solidFill>
                  <a:srgbClr val="6B6B6B"/>
                </a:solidFill>
                <a:latin typeface="Montserrat" pitchFamily="2" charset="77"/>
                <a:ea typeface="Calibri" pitchFamily="34" charset="-122"/>
                <a:cs typeface="Calibri" pitchFamily="34" charset="-120"/>
              </a:rPr>
              <a:t>From machine for performance to living architecture for human contribution</a:t>
            </a:r>
            <a:endParaRPr lang="en-US" sz="1300" dirty="0">
              <a:latin typeface="Montserrat" pitchFamily="2" charset="77"/>
            </a:endParaRPr>
          </a:p>
        </p:txBody>
      </p:sp>
      <p:sp>
        <p:nvSpPr>
          <p:cNvPr id="6" name="Shape 4"/>
          <p:cNvSpPr/>
          <p:nvPr/>
        </p:nvSpPr>
        <p:spPr>
          <a:xfrm>
            <a:off x="2129047" y="1419724"/>
            <a:ext cx="2216584" cy="2331720"/>
          </a:xfrm>
          <a:prstGeom prst="roundRect">
            <a:avLst/>
          </a:prstGeom>
          <a:solidFill>
            <a:srgbClr val="FEF5F0"/>
          </a:solidFill>
          <a:ln w="12700">
            <a:solidFill>
              <a:srgbClr val="E8E0D8"/>
            </a:solidFill>
            <a:prstDash val="solid"/>
          </a:ln>
          <a:effectLst>
            <a:outerShdw blurRad="101600" dist="25400" dir="8100000" algn="bl" rotWithShape="0">
              <a:srgbClr val="000000">
                <a:alpha val="7000"/>
              </a:srgbClr>
            </a:outerShdw>
          </a:effectLst>
        </p:spPr>
        <p:txBody>
          <a:bodyPr/>
          <a:lstStyle/>
          <a:p>
            <a:endParaRPr lang="en-NL"/>
          </a:p>
        </p:txBody>
      </p:sp>
      <p:sp>
        <p:nvSpPr>
          <p:cNvPr id="7" name="Text 5"/>
          <p:cNvSpPr/>
          <p:nvPr/>
        </p:nvSpPr>
        <p:spPr>
          <a:xfrm>
            <a:off x="2235262" y="1793847"/>
            <a:ext cx="2011123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A06030"/>
                </a:solidFill>
                <a:latin typeface="Montserrat"/>
                <a:ea typeface="Calibri" pitchFamily="34" charset="-122"/>
                <a:cs typeface="Calibri" pitchFamily="34" charset="-120"/>
              </a:rPr>
              <a:t>OLD PARADIGM</a:t>
            </a:r>
            <a:endParaRPr lang="en-US" sz="1400" dirty="0">
              <a:latin typeface="Montserrat"/>
            </a:endParaRPr>
          </a:p>
        </p:txBody>
      </p:sp>
      <p:sp>
        <p:nvSpPr>
          <p:cNvPr id="8" name="Shape 6"/>
          <p:cNvSpPr/>
          <p:nvPr/>
        </p:nvSpPr>
        <p:spPr>
          <a:xfrm>
            <a:off x="2455220" y="2255397"/>
            <a:ext cx="118872" cy="118872"/>
          </a:xfrm>
          <a:prstGeom prst="ellipse">
            <a:avLst/>
          </a:prstGeom>
          <a:solidFill>
            <a:srgbClr val="C07040"/>
          </a:solidFill>
          <a:ln w="12700">
            <a:solidFill>
              <a:srgbClr val="C07040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NL"/>
          </a:p>
        </p:txBody>
      </p:sp>
      <p:sp>
        <p:nvSpPr>
          <p:cNvPr id="9" name="Text 7"/>
          <p:cNvSpPr/>
          <p:nvPr/>
        </p:nvSpPr>
        <p:spPr>
          <a:xfrm>
            <a:off x="2638100" y="2135633"/>
            <a:ext cx="13125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3D3D3D"/>
                </a:solidFill>
                <a:latin typeface="Montserrat"/>
                <a:ea typeface="Calibri" pitchFamily="34" charset="-122"/>
                <a:cs typeface="Calibri" pitchFamily="34" charset="-120"/>
              </a:rPr>
              <a:t>Control</a:t>
            </a:r>
            <a:endParaRPr lang="en-US" sz="1200" dirty="0">
              <a:latin typeface="Montserrat"/>
            </a:endParaRPr>
          </a:p>
        </p:txBody>
      </p:sp>
      <p:sp>
        <p:nvSpPr>
          <p:cNvPr id="10" name="Shape 8"/>
          <p:cNvSpPr/>
          <p:nvPr/>
        </p:nvSpPr>
        <p:spPr>
          <a:xfrm>
            <a:off x="2455220" y="2557539"/>
            <a:ext cx="118872" cy="118872"/>
          </a:xfrm>
          <a:prstGeom prst="ellipse">
            <a:avLst/>
          </a:prstGeom>
          <a:solidFill>
            <a:srgbClr val="C07040"/>
          </a:solidFill>
          <a:ln w="12700">
            <a:solidFill>
              <a:srgbClr val="C07040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NL"/>
          </a:p>
        </p:txBody>
      </p:sp>
      <p:sp>
        <p:nvSpPr>
          <p:cNvPr id="11" name="Text 9"/>
          <p:cNvSpPr/>
          <p:nvPr/>
        </p:nvSpPr>
        <p:spPr>
          <a:xfrm>
            <a:off x="2638100" y="2437775"/>
            <a:ext cx="13125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>
                <a:solidFill>
                  <a:srgbClr val="3D3D3D"/>
                </a:solidFill>
                <a:latin typeface="Montserrat"/>
                <a:ea typeface="Calibri" pitchFamily="34" charset="-122"/>
                <a:cs typeface="Calibri" pitchFamily="34" charset="-120"/>
              </a:rPr>
              <a:t>Fragmentation</a:t>
            </a:r>
            <a:endParaRPr lang="en-US" sz="1200">
              <a:latin typeface="Montserrat"/>
            </a:endParaRPr>
          </a:p>
        </p:txBody>
      </p:sp>
      <p:sp>
        <p:nvSpPr>
          <p:cNvPr id="12" name="Shape 10"/>
          <p:cNvSpPr/>
          <p:nvPr/>
        </p:nvSpPr>
        <p:spPr>
          <a:xfrm>
            <a:off x="2455220" y="2845742"/>
            <a:ext cx="118872" cy="118872"/>
          </a:xfrm>
          <a:prstGeom prst="ellipse">
            <a:avLst/>
          </a:prstGeom>
          <a:solidFill>
            <a:srgbClr val="C07040"/>
          </a:solidFill>
          <a:ln w="12700">
            <a:solidFill>
              <a:srgbClr val="C07040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NL"/>
          </a:p>
        </p:txBody>
      </p:sp>
      <p:sp>
        <p:nvSpPr>
          <p:cNvPr id="13" name="Text 11"/>
          <p:cNvSpPr/>
          <p:nvPr/>
        </p:nvSpPr>
        <p:spPr>
          <a:xfrm>
            <a:off x="2638100" y="2725978"/>
            <a:ext cx="13125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3D3D3D"/>
                </a:solidFill>
                <a:latin typeface="Montserrat"/>
                <a:ea typeface="Calibri" pitchFamily="34" charset="-122"/>
                <a:cs typeface="Calibri" pitchFamily="34" charset="-120"/>
              </a:rPr>
              <a:t>Short-term focus</a:t>
            </a:r>
            <a:endParaRPr lang="en-US" sz="1200" dirty="0">
              <a:latin typeface="Montserrat"/>
            </a:endParaRPr>
          </a:p>
        </p:txBody>
      </p:sp>
      <p:sp>
        <p:nvSpPr>
          <p:cNvPr id="14" name="Shape 12"/>
          <p:cNvSpPr/>
          <p:nvPr/>
        </p:nvSpPr>
        <p:spPr>
          <a:xfrm>
            <a:off x="2455220" y="3120006"/>
            <a:ext cx="118872" cy="118872"/>
          </a:xfrm>
          <a:prstGeom prst="ellipse">
            <a:avLst/>
          </a:prstGeom>
          <a:solidFill>
            <a:srgbClr val="C07040"/>
          </a:solidFill>
          <a:ln w="12700">
            <a:solidFill>
              <a:srgbClr val="C07040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NL"/>
          </a:p>
        </p:txBody>
      </p:sp>
      <p:sp>
        <p:nvSpPr>
          <p:cNvPr id="15" name="Text 13"/>
          <p:cNvSpPr/>
          <p:nvPr/>
        </p:nvSpPr>
        <p:spPr>
          <a:xfrm>
            <a:off x="2638100" y="3100826"/>
            <a:ext cx="13125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3D3D3D"/>
                </a:solidFill>
                <a:latin typeface="Montserrat"/>
                <a:ea typeface="Calibri" pitchFamily="34" charset="-122"/>
                <a:cs typeface="Calibri" pitchFamily="34" charset="-120"/>
              </a:rPr>
              <a:t>People as resources</a:t>
            </a:r>
            <a:endParaRPr lang="en-US" sz="1200" dirty="0">
              <a:latin typeface="Montserrat"/>
            </a:endParaRPr>
          </a:p>
        </p:txBody>
      </p:sp>
      <p:sp>
        <p:nvSpPr>
          <p:cNvPr id="16" name="Text 14"/>
          <p:cNvSpPr/>
          <p:nvPr/>
        </p:nvSpPr>
        <p:spPr>
          <a:xfrm>
            <a:off x="4114800" y="2242684"/>
            <a:ext cx="914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200" b="1">
                <a:solidFill>
                  <a:srgbClr val="7EC8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3200"/>
          </a:p>
        </p:txBody>
      </p:sp>
      <p:sp>
        <p:nvSpPr>
          <p:cNvPr id="17" name="Shape 15"/>
          <p:cNvSpPr/>
          <p:nvPr/>
        </p:nvSpPr>
        <p:spPr>
          <a:xfrm>
            <a:off x="5035333" y="1419724"/>
            <a:ext cx="2209615" cy="2331720"/>
          </a:xfrm>
          <a:prstGeom prst="roundRect">
            <a:avLst/>
          </a:prstGeom>
          <a:solidFill>
            <a:srgbClr val="EDF6F6"/>
          </a:solidFill>
          <a:ln w="12700">
            <a:solidFill>
              <a:srgbClr val="B0D8D8"/>
            </a:solidFill>
            <a:prstDash val="solid"/>
          </a:ln>
          <a:effectLst>
            <a:outerShdw blurRad="101600" dist="25400" dir="8100000" algn="bl" rotWithShape="0">
              <a:srgbClr val="000000">
                <a:alpha val="7000"/>
              </a:srgbClr>
            </a:outerShdw>
          </a:effectLst>
        </p:spPr>
        <p:txBody>
          <a:bodyPr/>
          <a:lstStyle/>
          <a:p>
            <a:endParaRPr lang="en-NL"/>
          </a:p>
        </p:txBody>
      </p:sp>
      <p:sp>
        <p:nvSpPr>
          <p:cNvPr id="18" name="Text 16"/>
          <p:cNvSpPr/>
          <p:nvPr/>
        </p:nvSpPr>
        <p:spPr>
          <a:xfrm>
            <a:off x="5120640" y="1556884"/>
            <a:ext cx="2004153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>
                <a:solidFill>
                  <a:srgbClr val="207070"/>
                </a:solidFill>
                <a:latin typeface="Montserrat"/>
                <a:ea typeface="Calibri" pitchFamily="34" charset="-122"/>
                <a:cs typeface="Calibri" pitchFamily="34" charset="-120"/>
              </a:rPr>
              <a:t>WHOLE ORGANISATION</a:t>
            </a:r>
            <a:endParaRPr lang="en-US" sz="1400">
              <a:latin typeface="Montserrat"/>
            </a:endParaRPr>
          </a:p>
        </p:txBody>
      </p:sp>
      <p:sp>
        <p:nvSpPr>
          <p:cNvPr id="19" name="Shape 17"/>
          <p:cNvSpPr/>
          <p:nvPr/>
        </p:nvSpPr>
        <p:spPr>
          <a:xfrm>
            <a:off x="5486958" y="2060250"/>
            <a:ext cx="118872" cy="118872"/>
          </a:xfrm>
          <a:prstGeom prst="ellipse">
            <a:avLst/>
          </a:prstGeom>
          <a:solidFill>
            <a:srgbClr val="7EC8C8"/>
          </a:solidFill>
          <a:ln w="12700">
            <a:solidFill>
              <a:srgbClr val="7EC8C8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NL"/>
          </a:p>
        </p:txBody>
      </p:sp>
      <p:sp>
        <p:nvSpPr>
          <p:cNvPr id="20" name="Text 18"/>
          <p:cNvSpPr/>
          <p:nvPr/>
        </p:nvSpPr>
        <p:spPr>
          <a:xfrm>
            <a:off x="5669838" y="1968364"/>
            <a:ext cx="1054628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>
                <a:solidFill>
                  <a:srgbClr val="3D3D3D"/>
                </a:solidFill>
                <a:latin typeface="Montserrat"/>
                <a:ea typeface="Calibri" pitchFamily="34" charset="-122"/>
                <a:cs typeface="Calibri" pitchFamily="34" charset="-120"/>
              </a:rPr>
              <a:t>Purposeful</a:t>
            </a:r>
            <a:endParaRPr lang="en-US" sz="1200">
              <a:latin typeface="Montserrat"/>
            </a:endParaRPr>
          </a:p>
        </p:txBody>
      </p:sp>
      <p:sp>
        <p:nvSpPr>
          <p:cNvPr id="21" name="Shape 19"/>
          <p:cNvSpPr/>
          <p:nvPr/>
        </p:nvSpPr>
        <p:spPr>
          <a:xfrm>
            <a:off x="5486958" y="2398578"/>
            <a:ext cx="118872" cy="118872"/>
          </a:xfrm>
          <a:prstGeom prst="ellipse">
            <a:avLst/>
          </a:prstGeom>
          <a:solidFill>
            <a:srgbClr val="7EC8C8"/>
          </a:solidFill>
          <a:ln w="12700">
            <a:solidFill>
              <a:srgbClr val="7EC8C8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NL"/>
          </a:p>
        </p:txBody>
      </p:sp>
      <p:sp>
        <p:nvSpPr>
          <p:cNvPr id="22" name="Text 20"/>
          <p:cNvSpPr/>
          <p:nvPr/>
        </p:nvSpPr>
        <p:spPr>
          <a:xfrm>
            <a:off x="5669838" y="2306692"/>
            <a:ext cx="1054628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>
                <a:solidFill>
                  <a:srgbClr val="3D3D3D"/>
                </a:solidFill>
                <a:latin typeface="Montserrat"/>
                <a:ea typeface="Calibri" pitchFamily="34" charset="-122"/>
                <a:cs typeface="Calibri" pitchFamily="34" charset="-120"/>
              </a:rPr>
              <a:t>Coherent</a:t>
            </a:r>
            <a:endParaRPr lang="en-US" sz="1200">
              <a:latin typeface="Montserrat"/>
            </a:endParaRPr>
          </a:p>
        </p:txBody>
      </p:sp>
      <p:sp>
        <p:nvSpPr>
          <p:cNvPr id="23" name="Shape 21"/>
          <p:cNvSpPr/>
          <p:nvPr/>
        </p:nvSpPr>
        <p:spPr>
          <a:xfrm>
            <a:off x="5486958" y="2736906"/>
            <a:ext cx="118872" cy="118872"/>
          </a:xfrm>
          <a:prstGeom prst="ellipse">
            <a:avLst/>
          </a:prstGeom>
          <a:solidFill>
            <a:srgbClr val="7EC8C8"/>
          </a:solidFill>
          <a:ln w="12700">
            <a:solidFill>
              <a:srgbClr val="7EC8C8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NL"/>
          </a:p>
        </p:txBody>
      </p:sp>
      <p:sp>
        <p:nvSpPr>
          <p:cNvPr id="24" name="Text 22"/>
          <p:cNvSpPr/>
          <p:nvPr/>
        </p:nvSpPr>
        <p:spPr>
          <a:xfrm>
            <a:off x="5669838" y="2645020"/>
            <a:ext cx="1054628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>
                <a:solidFill>
                  <a:srgbClr val="3D3D3D"/>
                </a:solidFill>
                <a:latin typeface="Montserrat"/>
                <a:ea typeface="Calibri" pitchFamily="34" charset="-122"/>
                <a:cs typeface="Calibri" pitchFamily="34" charset="-120"/>
              </a:rPr>
              <a:t>Adaptive</a:t>
            </a:r>
            <a:endParaRPr lang="en-US" sz="1200">
              <a:latin typeface="Montserrat"/>
            </a:endParaRPr>
          </a:p>
        </p:txBody>
      </p:sp>
      <p:sp>
        <p:nvSpPr>
          <p:cNvPr id="25" name="Shape 23"/>
          <p:cNvSpPr/>
          <p:nvPr/>
        </p:nvSpPr>
        <p:spPr>
          <a:xfrm>
            <a:off x="5486958" y="3075234"/>
            <a:ext cx="118872" cy="118872"/>
          </a:xfrm>
          <a:prstGeom prst="ellipse">
            <a:avLst/>
          </a:prstGeom>
          <a:solidFill>
            <a:srgbClr val="7EC8C8"/>
          </a:solidFill>
          <a:ln w="12700">
            <a:solidFill>
              <a:srgbClr val="7EC8C8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NL"/>
          </a:p>
        </p:txBody>
      </p:sp>
      <p:sp>
        <p:nvSpPr>
          <p:cNvPr id="26" name="Text 24"/>
          <p:cNvSpPr/>
          <p:nvPr/>
        </p:nvSpPr>
        <p:spPr>
          <a:xfrm>
            <a:off x="5669838" y="2976379"/>
            <a:ext cx="1424012" cy="3435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>
                <a:solidFill>
                  <a:srgbClr val="3D3D3D"/>
                </a:solidFill>
                <a:latin typeface="Montserrat"/>
                <a:ea typeface="Calibri" pitchFamily="34" charset="-122"/>
                <a:cs typeface="Calibri" pitchFamily="34" charset="-120"/>
              </a:rPr>
              <a:t>Developmental</a:t>
            </a:r>
            <a:endParaRPr lang="en-US" sz="1200">
              <a:latin typeface="Montserrat"/>
            </a:endParaRPr>
          </a:p>
        </p:txBody>
      </p:sp>
      <p:sp>
        <p:nvSpPr>
          <p:cNvPr id="27" name="Shape 25"/>
          <p:cNvSpPr/>
          <p:nvPr/>
        </p:nvSpPr>
        <p:spPr>
          <a:xfrm>
            <a:off x="5486958" y="3413562"/>
            <a:ext cx="118872" cy="118872"/>
          </a:xfrm>
          <a:prstGeom prst="ellipse">
            <a:avLst/>
          </a:prstGeom>
          <a:solidFill>
            <a:srgbClr val="7EC8C8"/>
          </a:solidFill>
          <a:ln w="12700">
            <a:solidFill>
              <a:srgbClr val="7EC8C8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NL"/>
          </a:p>
        </p:txBody>
      </p:sp>
      <p:sp>
        <p:nvSpPr>
          <p:cNvPr id="28" name="Text 26"/>
          <p:cNvSpPr/>
          <p:nvPr/>
        </p:nvSpPr>
        <p:spPr>
          <a:xfrm>
            <a:off x="5669838" y="3321676"/>
            <a:ext cx="1054628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>
                <a:solidFill>
                  <a:srgbClr val="3D3D3D"/>
                </a:solidFill>
                <a:latin typeface="Montserrat"/>
                <a:ea typeface="Calibri" pitchFamily="34" charset="-122"/>
                <a:cs typeface="Calibri" pitchFamily="34" charset="-120"/>
              </a:rPr>
              <a:t>Regenerative</a:t>
            </a:r>
            <a:endParaRPr lang="en-US" sz="1200">
              <a:latin typeface="Montserrat"/>
            </a:endParaRPr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5F3EF147-95F0-B451-F8B5-8061F52F7FC8}"/>
              </a:ext>
            </a:extLst>
          </p:cNvPr>
          <p:cNvGrpSpPr/>
          <p:nvPr/>
        </p:nvGrpSpPr>
        <p:grpSpPr>
          <a:xfrm>
            <a:off x="365760" y="4052235"/>
            <a:ext cx="1920240" cy="898286"/>
            <a:chOff x="365760" y="4052235"/>
            <a:chExt cx="1920240" cy="898286"/>
          </a:xfrm>
        </p:grpSpPr>
        <p:sp>
          <p:nvSpPr>
            <p:cNvPr id="29" name="Shape 27"/>
            <p:cNvSpPr/>
            <p:nvPr/>
          </p:nvSpPr>
          <p:spPr>
            <a:xfrm>
              <a:off x="365760" y="4052235"/>
              <a:ext cx="1920240" cy="898286"/>
            </a:xfrm>
            <a:prstGeom prst="roundRect">
              <a:avLst/>
            </a:prstGeom>
            <a:solidFill>
              <a:srgbClr val="F8F8F8"/>
            </a:solidFill>
            <a:ln w="12700">
              <a:solidFill>
                <a:srgbClr val="E0E0E0"/>
              </a:solidFill>
              <a:prstDash val="solid"/>
            </a:ln>
            <a:effectLst>
              <a:outerShdw blurRad="101600" dist="25400" dir="8100000" algn="bl" rotWithShape="0">
                <a:srgbClr val="000000">
                  <a:alpha val="7000"/>
                </a:srgbClr>
              </a:outerShdw>
            </a:effectLst>
          </p:spPr>
          <p:txBody>
            <a:bodyPr/>
            <a:lstStyle/>
            <a:p>
              <a:endParaRPr lang="en-NL"/>
            </a:p>
          </p:txBody>
        </p:sp>
        <p:sp>
          <p:nvSpPr>
            <p:cNvPr id="30" name="Text 28"/>
            <p:cNvSpPr/>
            <p:nvPr/>
          </p:nvSpPr>
          <p:spPr>
            <a:xfrm>
              <a:off x="475488" y="4097955"/>
              <a:ext cx="1719072" cy="29260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100" b="1">
                  <a:solidFill>
                    <a:srgbClr val="1A1A1A"/>
                  </a:solidFill>
                  <a:latin typeface="Montserrat"/>
                  <a:ea typeface="Calibri" pitchFamily="34" charset="-122"/>
                  <a:cs typeface="Calibri" pitchFamily="34" charset="-120"/>
                </a:rPr>
                <a:t>Culture</a:t>
              </a:r>
              <a:endParaRPr lang="en-US" sz="1100">
                <a:latin typeface="Montserrat"/>
              </a:endParaRPr>
            </a:p>
          </p:txBody>
        </p:sp>
        <p:sp>
          <p:nvSpPr>
            <p:cNvPr id="31" name="Text 29"/>
            <p:cNvSpPr/>
            <p:nvPr/>
          </p:nvSpPr>
          <p:spPr>
            <a:xfrm>
              <a:off x="475488" y="4421452"/>
              <a:ext cx="1719072" cy="285193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endParaRPr lang="en-US" sz="1200" i="1" dirty="0">
                <a:solidFill>
                  <a:srgbClr val="6B6B6B"/>
                </a:solidFill>
                <a:latin typeface="Montserrat"/>
                <a:ea typeface="Calibri" pitchFamily="34" charset="-122"/>
                <a:cs typeface="Calibri" pitchFamily="34" charset="-120"/>
              </a:endParaRPr>
            </a:p>
            <a:p>
              <a:pPr marL="0" indent="0">
                <a:buNone/>
              </a:pPr>
              <a:r>
                <a:rPr lang="en-US" sz="1200" i="1" dirty="0">
                  <a:solidFill>
                    <a:srgbClr val="6B6B6B"/>
                  </a:solidFill>
                  <a:latin typeface="Montserrat"/>
                  <a:ea typeface="Calibri" pitchFamily="34" charset="-122"/>
                  <a:cs typeface="Calibri" pitchFamily="34" charset="-120"/>
                </a:rPr>
                <a:t>Trust, honesty, psychological safety</a:t>
              </a:r>
              <a:endParaRPr lang="en-US" sz="1200" dirty="0">
                <a:latin typeface="Montserrat"/>
              </a:endParaRP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8D1073DB-E390-4318-AA2C-FF01B48F99B7}"/>
              </a:ext>
            </a:extLst>
          </p:cNvPr>
          <p:cNvGrpSpPr/>
          <p:nvPr/>
        </p:nvGrpSpPr>
        <p:grpSpPr>
          <a:xfrm>
            <a:off x="2468880" y="4052234"/>
            <a:ext cx="1920240" cy="898287"/>
            <a:chOff x="2468880" y="4052234"/>
            <a:chExt cx="1920240" cy="898287"/>
          </a:xfrm>
        </p:grpSpPr>
        <p:sp>
          <p:nvSpPr>
            <p:cNvPr id="32" name="Shape 30"/>
            <p:cNvSpPr/>
            <p:nvPr/>
          </p:nvSpPr>
          <p:spPr>
            <a:xfrm>
              <a:off x="2468880" y="4052234"/>
              <a:ext cx="1920240" cy="898287"/>
            </a:xfrm>
            <a:prstGeom prst="roundRect">
              <a:avLst/>
            </a:prstGeom>
            <a:solidFill>
              <a:srgbClr val="F8F8F8"/>
            </a:solidFill>
            <a:ln w="12700">
              <a:solidFill>
                <a:srgbClr val="E0E0E0"/>
              </a:solidFill>
              <a:prstDash val="solid"/>
            </a:ln>
            <a:effectLst>
              <a:outerShdw blurRad="101600" dist="25400" dir="8100000" algn="bl" rotWithShape="0">
                <a:srgbClr val="000000">
                  <a:alpha val="7000"/>
                </a:srgbClr>
              </a:outerShdw>
            </a:effectLst>
          </p:spPr>
          <p:txBody>
            <a:bodyPr/>
            <a:lstStyle/>
            <a:p>
              <a:endParaRPr lang="en-NL"/>
            </a:p>
          </p:txBody>
        </p:sp>
        <p:sp>
          <p:nvSpPr>
            <p:cNvPr id="33" name="Text 31"/>
            <p:cNvSpPr/>
            <p:nvPr/>
          </p:nvSpPr>
          <p:spPr>
            <a:xfrm>
              <a:off x="2578608" y="4121930"/>
              <a:ext cx="1719072" cy="29260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100" b="1" dirty="0">
                  <a:solidFill>
                    <a:srgbClr val="1A1A1A"/>
                  </a:solidFill>
                  <a:latin typeface="Montserrat"/>
                  <a:ea typeface="Calibri" pitchFamily="34" charset="-122"/>
                  <a:cs typeface="Calibri" pitchFamily="34" charset="-120"/>
                </a:rPr>
                <a:t>Role Architecture</a:t>
              </a:r>
              <a:endParaRPr lang="en-US" sz="1100" dirty="0">
                <a:latin typeface="Montserrat"/>
              </a:endParaRPr>
            </a:p>
          </p:txBody>
        </p:sp>
        <p:sp>
          <p:nvSpPr>
            <p:cNvPr id="34" name="Text 32"/>
            <p:cNvSpPr/>
            <p:nvPr/>
          </p:nvSpPr>
          <p:spPr>
            <a:xfrm>
              <a:off x="2578608" y="4421452"/>
              <a:ext cx="1719072" cy="285193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endParaRPr lang="en-US" sz="1200" i="1" dirty="0">
                <a:solidFill>
                  <a:srgbClr val="6B6B6B"/>
                </a:solidFill>
                <a:latin typeface="Montserrat"/>
                <a:ea typeface="Calibri" pitchFamily="34" charset="-122"/>
                <a:cs typeface="Calibri" pitchFamily="34" charset="-120"/>
              </a:endParaRPr>
            </a:p>
            <a:p>
              <a:pPr marL="0" indent="0">
                <a:buNone/>
              </a:pPr>
              <a:r>
                <a:rPr lang="en-US" sz="1200" i="1" dirty="0">
                  <a:solidFill>
                    <a:srgbClr val="6B6B6B"/>
                  </a:solidFill>
                  <a:latin typeface="Montserrat"/>
                  <a:ea typeface="Calibri" pitchFamily="34" charset="-122"/>
                  <a:cs typeface="Calibri" pitchFamily="34" charset="-120"/>
                </a:rPr>
                <a:t>Clear contribution, flexible fit</a:t>
              </a:r>
              <a:endParaRPr lang="en-US" sz="1200" dirty="0">
                <a:latin typeface="Montserrat"/>
              </a:endParaRP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62D7DCF7-3013-C04D-F59D-640FDD7BAFFA}"/>
              </a:ext>
            </a:extLst>
          </p:cNvPr>
          <p:cNvGrpSpPr/>
          <p:nvPr/>
        </p:nvGrpSpPr>
        <p:grpSpPr>
          <a:xfrm>
            <a:off x="4572000" y="4052234"/>
            <a:ext cx="1920240" cy="898287"/>
            <a:chOff x="4572000" y="4052234"/>
            <a:chExt cx="1920240" cy="898287"/>
          </a:xfrm>
        </p:grpSpPr>
        <p:sp>
          <p:nvSpPr>
            <p:cNvPr id="35" name="Shape 33"/>
            <p:cNvSpPr/>
            <p:nvPr/>
          </p:nvSpPr>
          <p:spPr>
            <a:xfrm>
              <a:off x="4572000" y="4052234"/>
              <a:ext cx="1920240" cy="898287"/>
            </a:xfrm>
            <a:prstGeom prst="roundRect">
              <a:avLst/>
            </a:prstGeom>
            <a:solidFill>
              <a:srgbClr val="F8F8F8"/>
            </a:solidFill>
            <a:ln w="12700">
              <a:solidFill>
                <a:srgbClr val="E0E0E0"/>
              </a:solidFill>
              <a:prstDash val="solid"/>
            </a:ln>
            <a:effectLst>
              <a:outerShdw blurRad="101600" dist="25400" dir="8100000" algn="bl" rotWithShape="0">
                <a:srgbClr val="000000">
                  <a:alpha val="7000"/>
                </a:srgbClr>
              </a:outerShdw>
            </a:effectLst>
          </p:spPr>
          <p:txBody>
            <a:bodyPr/>
            <a:lstStyle/>
            <a:p>
              <a:endParaRPr lang="en-NL"/>
            </a:p>
          </p:txBody>
        </p:sp>
        <p:sp>
          <p:nvSpPr>
            <p:cNvPr id="36" name="Text 34"/>
            <p:cNvSpPr/>
            <p:nvPr/>
          </p:nvSpPr>
          <p:spPr>
            <a:xfrm>
              <a:off x="4681728" y="4097955"/>
              <a:ext cx="1719072" cy="29260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100" b="1">
                  <a:solidFill>
                    <a:srgbClr val="1A1A1A"/>
                  </a:solidFill>
                  <a:latin typeface="Montserrat"/>
                  <a:ea typeface="Calibri" pitchFamily="34" charset="-122"/>
                  <a:cs typeface="Calibri" pitchFamily="34" charset="-120"/>
                </a:rPr>
                <a:t>Decision Structures</a:t>
              </a:r>
              <a:endParaRPr lang="en-US" sz="1100">
                <a:latin typeface="Montserrat"/>
              </a:endParaRPr>
            </a:p>
          </p:txBody>
        </p:sp>
        <p:sp>
          <p:nvSpPr>
            <p:cNvPr id="37" name="Text 35"/>
            <p:cNvSpPr/>
            <p:nvPr/>
          </p:nvSpPr>
          <p:spPr>
            <a:xfrm>
              <a:off x="4681728" y="4485460"/>
              <a:ext cx="1719072" cy="285193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200" i="1" dirty="0">
                  <a:solidFill>
                    <a:srgbClr val="6B6B6B"/>
                  </a:solidFill>
                  <a:latin typeface="Montserrat"/>
                  <a:ea typeface="Calibri" pitchFamily="34" charset="-122"/>
                  <a:cs typeface="Calibri" pitchFamily="34" charset="-120"/>
                </a:rPr>
                <a:t>Distributed intelligence, clear accountability</a:t>
              </a:r>
              <a:endParaRPr lang="en-US" sz="1200" dirty="0">
                <a:latin typeface="Montserrat"/>
              </a:endParaRP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6E9E358A-133F-52A8-4C4F-67C7596434F4}"/>
              </a:ext>
            </a:extLst>
          </p:cNvPr>
          <p:cNvGrpSpPr/>
          <p:nvPr/>
        </p:nvGrpSpPr>
        <p:grpSpPr>
          <a:xfrm>
            <a:off x="6675120" y="4052235"/>
            <a:ext cx="1920240" cy="898286"/>
            <a:chOff x="6675120" y="4052235"/>
            <a:chExt cx="1920240" cy="898286"/>
          </a:xfrm>
        </p:grpSpPr>
        <p:sp>
          <p:nvSpPr>
            <p:cNvPr id="38" name="Shape 36"/>
            <p:cNvSpPr/>
            <p:nvPr/>
          </p:nvSpPr>
          <p:spPr>
            <a:xfrm>
              <a:off x="6675120" y="4052235"/>
              <a:ext cx="1920240" cy="898286"/>
            </a:xfrm>
            <a:prstGeom prst="roundRect">
              <a:avLst/>
            </a:prstGeom>
            <a:solidFill>
              <a:srgbClr val="F8F8F8"/>
            </a:solidFill>
            <a:ln w="12700">
              <a:solidFill>
                <a:srgbClr val="E0E0E0"/>
              </a:solidFill>
              <a:prstDash val="solid"/>
            </a:ln>
            <a:effectLst>
              <a:outerShdw blurRad="101600" dist="25400" dir="8100000" algn="bl" rotWithShape="0">
                <a:srgbClr val="000000">
                  <a:alpha val="7000"/>
                </a:srgbClr>
              </a:outerShdw>
            </a:effectLst>
          </p:spPr>
          <p:txBody>
            <a:bodyPr/>
            <a:lstStyle/>
            <a:p>
              <a:endParaRPr lang="en-NL"/>
            </a:p>
          </p:txBody>
        </p:sp>
        <p:sp>
          <p:nvSpPr>
            <p:cNvPr id="39" name="Text 37"/>
            <p:cNvSpPr/>
            <p:nvPr/>
          </p:nvSpPr>
          <p:spPr>
            <a:xfrm>
              <a:off x="6784848" y="4103642"/>
              <a:ext cx="1719072" cy="29260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100" b="1" dirty="0">
                  <a:solidFill>
                    <a:srgbClr val="1A1A1A"/>
                  </a:solidFill>
                  <a:latin typeface="Montserrat"/>
                  <a:ea typeface="Calibri" pitchFamily="34" charset="-122"/>
                  <a:cs typeface="Calibri" pitchFamily="34" charset="-120"/>
                </a:rPr>
                <a:t>Development</a:t>
              </a:r>
              <a:endParaRPr lang="en-US" sz="1100" dirty="0">
                <a:latin typeface="Montserrat"/>
              </a:endParaRPr>
            </a:p>
          </p:txBody>
        </p:sp>
        <p:sp>
          <p:nvSpPr>
            <p:cNvPr id="40" name="Text 38"/>
            <p:cNvSpPr/>
            <p:nvPr/>
          </p:nvSpPr>
          <p:spPr>
            <a:xfrm>
              <a:off x="6784848" y="4494604"/>
              <a:ext cx="1719072" cy="285193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200" i="1" dirty="0">
                  <a:solidFill>
                    <a:srgbClr val="6B6B6B"/>
                  </a:solidFill>
                  <a:latin typeface="Montserrat"/>
                  <a:ea typeface="Calibri" pitchFamily="34" charset="-122"/>
                  <a:cs typeface="Calibri" pitchFamily="34" charset="-120"/>
                </a:rPr>
                <a:t>Change and growth tracked &amp; supported</a:t>
              </a:r>
              <a:endParaRPr lang="en-US" sz="1200" dirty="0">
                <a:latin typeface="Montserrat"/>
              </a:endParaRPr>
            </a:p>
          </p:txBody>
        </p:sp>
      </p:grpSp>
      <p:sp>
        <p:nvSpPr>
          <p:cNvPr id="42" name="Retângulo 24">
            <a:extLst>
              <a:ext uri="{FF2B5EF4-FFF2-40B4-BE49-F238E27FC236}">
                <a16:creationId xmlns:a16="http://schemas.microsoft.com/office/drawing/2014/main" id="{4F37816F-BA97-30E0-C23F-7D90684A7B01}"/>
              </a:ext>
            </a:extLst>
          </p:cNvPr>
          <p:cNvSpPr/>
          <p:nvPr/>
        </p:nvSpPr>
        <p:spPr>
          <a:xfrm>
            <a:off x="360573" y="-115433"/>
            <a:ext cx="1691497" cy="665496"/>
          </a:xfrm>
          <a:prstGeom prst="roundRect">
            <a:avLst/>
          </a:prstGeom>
          <a:solidFill>
            <a:srgbClr val="D5E7EB"/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D54C70D-2D0B-0DB5-C2D8-3F601A4D43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447" y="1864741"/>
            <a:ext cx="1903760" cy="10238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6CE397B-9336-904D-1C3C-A97E064B7BA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58971" y="2203474"/>
            <a:ext cx="1719222" cy="816197"/>
          </a:xfrm>
          <a:prstGeom prst="rect">
            <a:avLst/>
          </a:prstGeom>
        </p:spPr>
      </p:pic>
      <p:sp>
        <p:nvSpPr>
          <p:cNvPr id="41" name="Text 1">
            <a:extLst>
              <a:ext uri="{FF2B5EF4-FFF2-40B4-BE49-F238E27FC236}">
                <a16:creationId xmlns:a16="http://schemas.microsoft.com/office/drawing/2014/main" id="{71301710-6BFF-C6CE-D52A-49C599E4B136}"/>
              </a:ext>
            </a:extLst>
          </p:cNvPr>
          <p:cNvSpPr/>
          <p:nvPr/>
        </p:nvSpPr>
        <p:spPr>
          <a:xfrm>
            <a:off x="454894" y="141200"/>
            <a:ext cx="1434324" cy="3217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000" b="1" dirty="0">
                <a:solidFill>
                  <a:srgbClr val="1A1A1A"/>
                </a:solidFill>
                <a:latin typeface="Calibri"/>
                <a:ea typeface="Calibri"/>
                <a:cs typeface="Calibri"/>
              </a:rPr>
              <a:t>04  · The Promise of</a:t>
            </a:r>
          </a:p>
          <a:p>
            <a:pPr algn="ctr"/>
            <a:r>
              <a:rPr lang="en-US" sz="1000" b="1" dirty="0">
                <a:solidFill>
                  <a:srgbClr val="1A1A1A"/>
                </a:solidFill>
                <a:latin typeface="Calibri"/>
                <a:ea typeface="Calibri"/>
                <a:cs typeface="Calibri"/>
              </a:rPr>
              <a:t>Whole Performers</a:t>
            </a:r>
            <a:endParaRPr lang="en-US" sz="1000" b="1" dirty="0">
              <a:solidFill>
                <a:srgbClr val="1A1A1A"/>
              </a:solidFill>
              <a:ea typeface="Calibri"/>
              <a:cs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Picture 32">
            <a:extLst>
              <a:ext uri="{FF2B5EF4-FFF2-40B4-BE49-F238E27FC236}">
                <a16:creationId xmlns:a16="http://schemas.microsoft.com/office/drawing/2014/main" id="{8AD172C5-F38E-1C6E-6095-FA3A3CCB52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66347" y="253229"/>
            <a:ext cx="4131945" cy="1026931"/>
          </a:xfrm>
          <a:prstGeom prst="rect">
            <a:avLst/>
          </a:prstGeom>
        </p:spPr>
      </p:pic>
      <p:sp>
        <p:nvSpPr>
          <p:cNvPr id="4" name="Text 2"/>
          <p:cNvSpPr/>
          <p:nvPr/>
        </p:nvSpPr>
        <p:spPr>
          <a:xfrm>
            <a:off x="457200" y="685800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A1A1A"/>
                </a:solidFill>
                <a:latin typeface="Montserrat"/>
                <a:ea typeface="Trebuchet MS" pitchFamily="34" charset="-122"/>
                <a:cs typeface="Trebuchet MS" pitchFamily="34" charset="-120"/>
              </a:rPr>
              <a:t>Implications for Society</a:t>
            </a:r>
            <a:endParaRPr lang="en-US" sz="3000" dirty="0">
              <a:latin typeface="Montserrat"/>
            </a:endParaRPr>
          </a:p>
        </p:txBody>
      </p:sp>
      <p:sp>
        <p:nvSpPr>
          <p:cNvPr id="5" name="Text 3"/>
          <p:cNvSpPr/>
          <p:nvPr/>
        </p:nvSpPr>
        <p:spPr>
          <a:xfrm>
            <a:off x="457200" y="1261872"/>
            <a:ext cx="8229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30000"/>
              </a:lnSpc>
              <a:buNone/>
            </a:pPr>
            <a:r>
              <a:rPr lang="en-US" sz="1300" i="1" dirty="0">
                <a:solidFill>
                  <a:srgbClr val="6B6B6B"/>
                </a:solidFill>
                <a:latin typeface="futura"/>
                <a:ea typeface="Calibri" pitchFamily="34" charset="-122"/>
                <a:cs typeface="Calibri" pitchFamily="34" charset="-120"/>
              </a:rPr>
              <a:t>When whole people, teams, and </a:t>
            </a:r>
            <a:r>
              <a:rPr lang="en-US" sz="1300" i="1" dirty="0" err="1">
                <a:solidFill>
                  <a:srgbClr val="6B6B6B"/>
                </a:solidFill>
                <a:latin typeface="futura"/>
                <a:ea typeface="Calibri" pitchFamily="34" charset="-122"/>
                <a:cs typeface="Calibri" pitchFamily="34" charset="-120"/>
              </a:rPr>
              <a:t>organisations</a:t>
            </a:r>
            <a:r>
              <a:rPr lang="en-US" sz="1300" i="1" dirty="0">
                <a:solidFill>
                  <a:srgbClr val="6B6B6B"/>
                </a:solidFill>
                <a:latin typeface="futura"/>
                <a:ea typeface="Calibri" pitchFamily="34" charset="-122"/>
                <a:cs typeface="Calibri" pitchFamily="34" charset="-120"/>
              </a:rPr>
              <a:t> become more common, society itself begins to evolve.</a:t>
            </a:r>
            <a:endParaRPr lang="en-US" sz="1300" dirty="0">
              <a:latin typeface="futura"/>
            </a:endParaRPr>
          </a:p>
        </p:txBody>
      </p:sp>
      <p:sp>
        <p:nvSpPr>
          <p:cNvPr id="6" name="Shape 4"/>
          <p:cNvSpPr/>
          <p:nvPr/>
        </p:nvSpPr>
        <p:spPr>
          <a:xfrm>
            <a:off x="365760" y="1874520"/>
            <a:ext cx="1508760" cy="2110740"/>
          </a:xfrm>
          <a:prstGeom prst="roundRect">
            <a:avLst/>
          </a:prstGeom>
          <a:solidFill>
            <a:srgbClr val="FAFAFA"/>
          </a:solidFill>
          <a:ln w="12700">
            <a:solidFill>
              <a:srgbClr val="E5E5E5"/>
            </a:solidFill>
            <a:prstDash val="solid"/>
          </a:ln>
          <a:effectLst>
            <a:outerShdw blurRad="101600" dist="25400" dir="8100000" algn="bl" rotWithShape="0">
              <a:srgbClr val="000000">
                <a:alpha val="7000"/>
              </a:srgbClr>
            </a:outerShdw>
          </a:effectLst>
        </p:spPr>
        <p:txBody>
          <a:bodyPr/>
          <a:lstStyle/>
          <a:p>
            <a:endParaRPr lang="en-NL"/>
          </a:p>
        </p:txBody>
      </p:sp>
      <p:sp>
        <p:nvSpPr>
          <p:cNvPr id="7" name="Shape 5"/>
          <p:cNvSpPr/>
          <p:nvPr/>
        </p:nvSpPr>
        <p:spPr>
          <a:xfrm>
            <a:off x="795528" y="2011680"/>
            <a:ext cx="640080" cy="640080"/>
          </a:xfrm>
          <a:prstGeom prst="ellipse">
            <a:avLst/>
          </a:prstGeom>
          <a:solidFill>
            <a:srgbClr val="EFA1B2"/>
          </a:solidFill>
          <a:ln w="12700">
            <a:solidFill>
              <a:srgbClr val="EFA1B2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NL"/>
          </a:p>
        </p:txBody>
      </p:sp>
      <p:sp>
        <p:nvSpPr>
          <p:cNvPr id="8" name="Text 6"/>
          <p:cNvSpPr/>
          <p:nvPr/>
        </p:nvSpPr>
        <p:spPr>
          <a:xfrm>
            <a:off x="457200" y="2788920"/>
            <a:ext cx="1325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0000"/>
              </a:lnSpc>
              <a:buNone/>
            </a:pPr>
            <a:r>
              <a:rPr lang="en-US" sz="1100" b="1">
                <a:solidFill>
                  <a:srgbClr val="1A1A1A"/>
                </a:solidFill>
                <a:latin typeface="Montserrat"/>
                <a:ea typeface="Calibri" pitchFamily="34" charset="-122"/>
                <a:cs typeface="Calibri" pitchFamily="34" charset="-120"/>
              </a:rPr>
              <a:t>Healthier People</a:t>
            </a:r>
            <a:endParaRPr lang="en-US" sz="1100">
              <a:latin typeface="Montserrat"/>
            </a:endParaRPr>
          </a:p>
        </p:txBody>
      </p:sp>
      <p:sp>
        <p:nvSpPr>
          <p:cNvPr id="9" name="Text 7"/>
          <p:cNvSpPr/>
          <p:nvPr/>
        </p:nvSpPr>
        <p:spPr>
          <a:xfrm>
            <a:off x="457200" y="3028188"/>
            <a:ext cx="13258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30000"/>
              </a:lnSpc>
              <a:buNone/>
            </a:pPr>
            <a:r>
              <a:rPr lang="en-US" sz="1000">
                <a:solidFill>
                  <a:srgbClr val="6B6B6B"/>
                </a:solidFill>
                <a:latin typeface="Montserrat"/>
                <a:ea typeface="Calibri" pitchFamily="34" charset="-122"/>
                <a:cs typeface="Calibri" pitchFamily="34" charset="-120"/>
              </a:rPr>
              <a:t>More wellbeing, less burnout</a:t>
            </a:r>
            <a:endParaRPr lang="en-US" sz="1000">
              <a:latin typeface="Montserrat"/>
            </a:endParaRPr>
          </a:p>
        </p:txBody>
      </p:sp>
      <p:sp>
        <p:nvSpPr>
          <p:cNvPr id="10" name="Shape 8"/>
          <p:cNvSpPr/>
          <p:nvPr/>
        </p:nvSpPr>
        <p:spPr>
          <a:xfrm>
            <a:off x="2057400" y="1874520"/>
            <a:ext cx="1508760" cy="2110740"/>
          </a:xfrm>
          <a:prstGeom prst="roundRect">
            <a:avLst/>
          </a:prstGeom>
          <a:solidFill>
            <a:srgbClr val="FAFAFA"/>
          </a:solidFill>
          <a:ln w="12700">
            <a:solidFill>
              <a:srgbClr val="E5E5E5"/>
            </a:solidFill>
            <a:prstDash val="solid"/>
          </a:ln>
          <a:effectLst>
            <a:outerShdw blurRad="101600" dist="25400" dir="8100000" algn="bl" rotWithShape="0">
              <a:srgbClr val="000000">
                <a:alpha val="7000"/>
              </a:srgbClr>
            </a:outerShdw>
          </a:effectLst>
        </p:spPr>
        <p:txBody>
          <a:bodyPr/>
          <a:lstStyle/>
          <a:p>
            <a:endParaRPr lang="en-NL"/>
          </a:p>
        </p:txBody>
      </p:sp>
      <p:sp>
        <p:nvSpPr>
          <p:cNvPr id="11" name="Shape 9"/>
          <p:cNvSpPr/>
          <p:nvPr/>
        </p:nvSpPr>
        <p:spPr>
          <a:xfrm>
            <a:off x="2487168" y="2011680"/>
            <a:ext cx="640080" cy="640080"/>
          </a:xfrm>
          <a:prstGeom prst="ellipse">
            <a:avLst/>
          </a:prstGeom>
          <a:solidFill>
            <a:srgbClr val="F4C99A"/>
          </a:solidFill>
          <a:ln w="12700">
            <a:solidFill>
              <a:srgbClr val="F4C99A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NL"/>
          </a:p>
        </p:txBody>
      </p:sp>
      <p:sp>
        <p:nvSpPr>
          <p:cNvPr id="12" name="Text 10"/>
          <p:cNvSpPr/>
          <p:nvPr/>
        </p:nvSpPr>
        <p:spPr>
          <a:xfrm>
            <a:off x="2148840" y="2743200"/>
            <a:ext cx="1325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0000"/>
              </a:lnSpc>
              <a:buNone/>
            </a:pPr>
            <a:r>
              <a:rPr lang="en-US" sz="1100" b="1" dirty="0">
                <a:solidFill>
                  <a:srgbClr val="1A1A1A"/>
                </a:solidFill>
                <a:latin typeface="Montserrat"/>
                <a:ea typeface="Calibri" pitchFamily="34" charset="-122"/>
                <a:cs typeface="Calibri" pitchFamily="34" charset="-120"/>
              </a:rPr>
              <a:t>Stronger Communities</a:t>
            </a:r>
            <a:endParaRPr lang="en-US" sz="1100" dirty="0">
              <a:latin typeface="Montserrat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2148840" y="3028188"/>
            <a:ext cx="13258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30000"/>
              </a:lnSpc>
              <a:buNone/>
            </a:pPr>
            <a:r>
              <a:rPr lang="en-US" sz="1000">
                <a:solidFill>
                  <a:srgbClr val="6B6B6B"/>
                </a:solidFill>
                <a:latin typeface="Montserrat"/>
                <a:ea typeface="Calibri" pitchFamily="34" charset="-122"/>
                <a:cs typeface="Calibri" pitchFamily="34" charset="-120"/>
              </a:rPr>
              <a:t>More trust, belonging, participation</a:t>
            </a:r>
            <a:endParaRPr lang="en-US" sz="1000">
              <a:latin typeface="Montserrat"/>
            </a:endParaRPr>
          </a:p>
        </p:txBody>
      </p:sp>
      <p:sp>
        <p:nvSpPr>
          <p:cNvPr id="14" name="Shape 12"/>
          <p:cNvSpPr/>
          <p:nvPr/>
        </p:nvSpPr>
        <p:spPr>
          <a:xfrm>
            <a:off x="3749040" y="1874520"/>
            <a:ext cx="1508760" cy="2110740"/>
          </a:xfrm>
          <a:prstGeom prst="roundRect">
            <a:avLst/>
          </a:prstGeom>
          <a:solidFill>
            <a:srgbClr val="FAFAFA"/>
          </a:solidFill>
          <a:ln w="12700">
            <a:solidFill>
              <a:srgbClr val="E5E5E5"/>
            </a:solidFill>
            <a:prstDash val="solid"/>
          </a:ln>
          <a:effectLst>
            <a:outerShdw blurRad="101600" dist="25400" dir="8100000" algn="bl" rotWithShape="0">
              <a:srgbClr val="000000">
                <a:alpha val="7000"/>
              </a:srgbClr>
            </a:outerShdw>
          </a:effectLst>
        </p:spPr>
        <p:txBody>
          <a:bodyPr/>
          <a:lstStyle/>
          <a:p>
            <a:endParaRPr lang="en-NL"/>
          </a:p>
        </p:txBody>
      </p:sp>
      <p:sp>
        <p:nvSpPr>
          <p:cNvPr id="15" name="Shape 13"/>
          <p:cNvSpPr/>
          <p:nvPr/>
        </p:nvSpPr>
        <p:spPr>
          <a:xfrm>
            <a:off x="4178808" y="2011680"/>
            <a:ext cx="640080" cy="640080"/>
          </a:xfrm>
          <a:prstGeom prst="ellipse">
            <a:avLst/>
          </a:prstGeom>
          <a:solidFill>
            <a:srgbClr val="CFE3E5"/>
          </a:solidFill>
          <a:ln w="12700">
            <a:solidFill>
              <a:srgbClr val="CFE3E5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NL"/>
          </a:p>
        </p:txBody>
      </p:sp>
      <p:sp>
        <p:nvSpPr>
          <p:cNvPr id="16" name="Text 14"/>
          <p:cNvSpPr/>
          <p:nvPr/>
        </p:nvSpPr>
        <p:spPr>
          <a:xfrm>
            <a:off x="3840480" y="2752344"/>
            <a:ext cx="1325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0000"/>
              </a:lnSpc>
              <a:buNone/>
            </a:pPr>
            <a:r>
              <a:rPr lang="en-US" sz="1100" b="1" dirty="0">
                <a:solidFill>
                  <a:srgbClr val="1A1A1A"/>
                </a:solidFill>
                <a:latin typeface="Montserrat"/>
                <a:ea typeface="Calibri" pitchFamily="34" charset="-122"/>
                <a:cs typeface="Calibri" pitchFamily="34" charset="-120"/>
              </a:rPr>
              <a:t>Wiser Institutions</a:t>
            </a:r>
            <a:endParaRPr lang="en-US" sz="1100" dirty="0">
              <a:latin typeface="Montserrat"/>
            </a:endParaRPr>
          </a:p>
        </p:txBody>
      </p:sp>
      <p:sp>
        <p:nvSpPr>
          <p:cNvPr id="17" name="Text 15"/>
          <p:cNvSpPr/>
          <p:nvPr/>
        </p:nvSpPr>
        <p:spPr>
          <a:xfrm>
            <a:off x="3840480" y="3028188"/>
            <a:ext cx="13258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30000"/>
              </a:lnSpc>
              <a:buNone/>
            </a:pPr>
            <a:r>
              <a:rPr lang="en-US" sz="1000">
                <a:solidFill>
                  <a:srgbClr val="6B6B6B"/>
                </a:solidFill>
                <a:latin typeface="Montserrat"/>
                <a:ea typeface="Calibri" pitchFamily="34" charset="-122"/>
                <a:cs typeface="Calibri" pitchFamily="34" charset="-120"/>
              </a:rPr>
              <a:t>More adaptive, human-centred systems</a:t>
            </a:r>
            <a:endParaRPr lang="en-US" sz="1000">
              <a:latin typeface="Montserrat"/>
            </a:endParaRPr>
          </a:p>
        </p:txBody>
      </p:sp>
      <p:sp>
        <p:nvSpPr>
          <p:cNvPr id="18" name="Shape 16"/>
          <p:cNvSpPr/>
          <p:nvPr/>
        </p:nvSpPr>
        <p:spPr>
          <a:xfrm>
            <a:off x="5440680" y="1874520"/>
            <a:ext cx="1508760" cy="2110740"/>
          </a:xfrm>
          <a:prstGeom prst="roundRect">
            <a:avLst/>
          </a:prstGeom>
          <a:solidFill>
            <a:srgbClr val="FAFAFA"/>
          </a:solidFill>
          <a:ln w="12700">
            <a:solidFill>
              <a:srgbClr val="E5E5E5"/>
            </a:solidFill>
            <a:prstDash val="solid"/>
          </a:ln>
          <a:effectLst>
            <a:outerShdw blurRad="101600" dist="25400" dir="8100000" algn="bl" rotWithShape="0">
              <a:srgbClr val="000000">
                <a:alpha val="7000"/>
              </a:srgbClr>
            </a:outerShdw>
          </a:effectLst>
        </p:spPr>
        <p:txBody>
          <a:bodyPr/>
          <a:lstStyle/>
          <a:p>
            <a:endParaRPr lang="en-NL"/>
          </a:p>
        </p:txBody>
      </p:sp>
      <p:sp>
        <p:nvSpPr>
          <p:cNvPr id="19" name="Shape 17"/>
          <p:cNvSpPr/>
          <p:nvPr/>
        </p:nvSpPr>
        <p:spPr>
          <a:xfrm>
            <a:off x="5870448" y="2011680"/>
            <a:ext cx="640080" cy="640080"/>
          </a:xfrm>
          <a:prstGeom prst="ellipse">
            <a:avLst/>
          </a:prstGeom>
          <a:solidFill>
            <a:srgbClr val="7AAD7A"/>
          </a:solidFill>
          <a:ln w="12700">
            <a:solidFill>
              <a:srgbClr val="7AAD7A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NL"/>
          </a:p>
        </p:txBody>
      </p:sp>
      <p:sp>
        <p:nvSpPr>
          <p:cNvPr id="20" name="Text 18"/>
          <p:cNvSpPr/>
          <p:nvPr/>
        </p:nvSpPr>
        <p:spPr>
          <a:xfrm>
            <a:off x="5532120" y="2734056"/>
            <a:ext cx="1325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0000"/>
              </a:lnSpc>
              <a:buNone/>
            </a:pPr>
            <a:r>
              <a:rPr lang="en-US" sz="1100" b="1" dirty="0">
                <a:solidFill>
                  <a:srgbClr val="1A1A1A"/>
                </a:solidFill>
                <a:latin typeface="Montserrat"/>
                <a:ea typeface="Calibri" pitchFamily="34" charset="-122"/>
                <a:cs typeface="Calibri" pitchFamily="34" charset="-120"/>
              </a:rPr>
              <a:t>Regenerative Economy</a:t>
            </a:r>
            <a:endParaRPr lang="en-US" sz="1100" dirty="0">
              <a:latin typeface="Montserrat"/>
            </a:endParaRPr>
          </a:p>
        </p:txBody>
      </p:sp>
      <p:sp>
        <p:nvSpPr>
          <p:cNvPr id="21" name="Text 19"/>
          <p:cNvSpPr/>
          <p:nvPr/>
        </p:nvSpPr>
        <p:spPr>
          <a:xfrm>
            <a:off x="5532120" y="3028188"/>
            <a:ext cx="13258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30000"/>
              </a:lnSpc>
              <a:buNone/>
            </a:pPr>
            <a:r>
              <a:rPr lang="en-US" sz="1000">
                <a:solidFill>
                  <a:srgbClr val="6B6B6B"/>
                </a:solidFill>
                <a:latin typeface="Montserrat"/>
                <a:ea typeface="Calibri" pitchFamily="34" charset="-122"/>
                <a:cs typeface="Calibri" pitchFamily="34" charset="-120"/>
              </a:rPr>
              <a:t>Value creation with long-term stewardship</a:t>
            </a:r>
            <a:endParaRPr lang="en-US" sz="1000">
              <a:latin typeface="Montserrat"/>
            </a:endParaRPr>
          </a:p>
        </p:txBody>
      </p:sp>
      <p:sp>
        <p:nvSpPr>
          <p:cNvPr id="22" name="Shape 20"/>
          <p:cNvSpPr/>
          <p:nvPr/>
        </p:nvSpPr>
        <p:spPr>
          <a:xfrm>
            <a:off x="7132320" y="1874520"/>
            <a:ext cx="1508760" cy="2110740"/>
          </a:xfrm>
          <a:prstGeom prst="roundRect">
            <a:avLst/>
          </a:prstGeom>
          <a:solidFill>
            <a:srgbClr val="FAFAFA"/>
          </a:solidFill>
          <a:ln w="12700">
            <a:solidFill>
              <a:srgbClr val="E5E5E5"/>
            </a:solidFill>
            <a:prstDash val="solid"/>
          </a:ln>
          <a:effectLst>
            <a:outerShdw blurRad="101600" dist="25400" dir="8100000" algn="bl" rotWithShape="0">
              <a:srgbClr val="000000">
                <a:alpha val="7000"/>
              </a:srgbClr>
            </a:outerShdw>
          </a:effectLst>
        </p:spPr>
        <p:txBody>
          <a:bodyPr/>
          <a:lstStyle/>
          <a:p>
            <a:endParaRPr lang="en-NL"/>
          </a:p>
        </p:txBody>
      </p:sp>
      <p:sp>
        <p:nvSpPr>
          <p:cNvPr id="23" name="Shape 21"/>
          <p:cNvSpPr/>
          <p:nvPr/>
        </p:nvSpPr>
        <p:spPr>
          <a:xfrm>
            <a:off x="7562088" y="2011680"/>
            <a:ext cx="640080" cy="640080"/>
          </a:xfrm>
          <a:prstGeom prst="ellipse">
            <a:avLst/>
          </a:prstGeom>
          <a:solidFill>
            <a:srgbClr val="7EC8C8"/>
          </a:solidFill>
          <a:ln w="12700">
            <a:solidFill>
              <a:srgbClr val="7EC8C8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NL"/>
          </a:p>
        </p:txBody>
      </p:sp>
      <p:sp>
        <p:nvSpPr>
          <p:cNvPr id="24" name="Text 22"/>
          <p:cNvSpPr/>
          <p:nvPr/>
        </p:nvSpPr>
        <p:spPr>
          <a:xfrm>
            <a:off x="7223760" y="2788920"/>
            <a:ext cx="1325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0000"/>
              </a:lnSpc>
              <a:buNone/>
            </a:pPr>
            <a:r>
              <a:rPr lang="en-US" sz="1100" b="1">
                <a:solidFill>
                  <a:srgbClr val="1A1A1A"/>
                </a:solidFill>
                <a:latin typeface="Montserrat"/>
                <a:ea typeface="Calibri" pitchFamily="34" charset="-122"/>
                <a:cs typeface="Calibri" pitchFamily="34" charset="-120"/>
              </a:rPr>
              <a:t>Living Planet</a:t>
            </a:r>
            <a:endParaRPr lang="en-US" sz="1100">
              <a:latin typeface="Montserrat"/>
            </a:endParaRPr>
          </a:p>
        </p:txBody>
      </p:sp>
      <p:sp>
        <p:nvSpPr>
          <p:cNvPr id="25" name="Text 23"/>
          <p:cNvSpPr/>
          <p:nvPr/>
        </p:nvSpPr>
        <p:spPr>
          <a:xfrm>
            <a:off x="7223760" y="3028188"/>
            <a:ext cx="13258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30000"/>
              </a:lnSpc>
              <a:buNone/>
            </a:pPr>
            <a:r>
              <a:rPr lang="en-US" sz="1000">
                <a:solidFill>
                  <a:srgbClr val="6B6B6B"/>
                </a:solidFill>
                <a:latin typeface="Montserrat"/>
                <a:ea typeface="Calibri" pitchFamily="34" charset="-122"/>
                <a:cs typeface="Calibri" pitchFamily="34" charset="-120"/>
              </a:rPr>
              <a:t>Work and society aligned with ecology</a:t>
            </a:r>
            <a:endParaRPr lang="en-US" sz="1000">
              <a:latin typeface="Montserrat"/>
            </a:endParaRPr>
          </a:p>
        </p:txBody>
      </p:sp>
      <p:sp>
        <p:nvSpPr>
          <p:cNvPr id="26" name="Shape 24"/>
          <p:cNvSpPr/>
          <p:nvPr/>
        </p:nvSpPr>
        <p:spPr>
          <a:xfrm>
            <a:off x="365760" y="4526280"/>
            <a:ext cx="6858000" cy="411480"/>
          </a:xfrm>
          <a:prstGeom prst="round2DiagRect">
            <a:avLst/>
          </a:prstGeom>
          <a:solidFill>
            <a:srgbClr val="EDF8F5"/>
          </a:solidFill>
          <a:ln w="12700">
            <a:solidFill>
              <a:srgbClr val="7EC8C8"/>
            </a:solidFill>
            <a:prstDash val="solid"/>
          </a:ln>
          <a:effectLst>
            <a:outerShdw blurRad="101600" dist="25400" dir="8100000" algn="bl" rotWithShape="0">
              <a:srgbClr val="000000">
                <a:alpha val="7000"/>
              </a:srgbClr>
            </a:outerShdw>
          </a:effectLst>
        </p:spPr>
        <p:txBody>
          <a:bodyPr/>
          <a:lstStyle/>
          <a:p>
            <a:endParaRPr lang="en-NL"/>
          </a:p>
        </p:txBody>
      </p:sp>
      <p:sp>
        <p:nvSpPr>
          <p:cNvPr id="27" name="Text 25"/>
          <p:cNvSpPr/>
          <p:nvPr/>
        </p:nvSpPr>
        <p:spPr>
          <a:xfrm>
            <a:off x="502920" y="4544568"/>
            <a:ext cx="6830568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107060"/>
                </a:solidFill>
                <a:latin typeface="futura"/>
                <a:ea typeface="Calibri" pitchFamily="34" charset="-122"/>
                <a:cs typeface="Calibri" pitchFamily="34" charset="-120"/>
              </a:rPr>
              <a:t>The journey toward Whole Performers may become part of the journey toward a whole society.</a:t>
            </a:r>
            <a:endParaRPr lang="en-US" sz="1200" dirty="0">
              <a:latin typeface="futura"/>
            </a:endParaRPr>
          </a:p>
        </p:txBody>
      </p:sp>
      <p:sp>
        <p:nvSpPr>
          <p:cNvPr id="29" name="Retângulo 24">
            <a:extLst>
              <a:ext uri="{FF2B5EF4-FFF2-40B4-BE49-F238E27FC236}">
                <a16:creationId xmlns:a16="http://schemas.microsoft.com/office/drawing/2014/main" id="{1AEAE465-1C91-4D2F-66A8-776CAD02A53F}"/>
              </a:ext>
            </a:extLst>
          </p:cNvPr>
          <p:cNvSpPr/>
          <p:nvPr/>
        </p:nvSpPr>
        <p:spPr>
          <a:xfrm>
            <a:off x="360573" y="-115433"/>
            <a:ext cx="1691497" cy="665496"/>
          </a:xfrm>
          <a:prstGeom prst="roundRect">
            <a:avLst/>
          </a:prstGeom>
          <a:solidFill>
            <a:srgbClr val="D5E7EB"/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2" name="Gráfico 1" descr="Gráfico de barras com tendência ascendente com preenchimento sólido">
            <a:extLst>
              <a:ext uri="{FF2B5EF4-FFF2-40B4-BE49-F238E27FC236}">
                <a16:creationId xmlns:a16="http://schemas.microsoft.com/office/drawing/2014/main" id="{2A5DC90A-3913-0F83-3555-AC9003ACF0C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019800" y="2152650"/>
            <a:ext cx="342900" cy="342900"/>
          </a:xfrm>
          <a:prstGeom prst="rect">
            <a:avLst/>
          </a:prstGeom>
        </p:spPr>
      </p:pic>
      <p:pic>
        <p:nvPicPr>
          <p:cNvPr id="3" name="Gráfico 2" descr="Maleta com preenchimento sólido">
            <a:extLst>
              <a:ext uri="{FF2B5EF4-FFF2-40B4-BE49-F238E27FC236}">
                <a16:creationId xmlns:a16="http://schemas.microsoft.com/office/drawing/2014/main" id="{09516C51-52AC-EC2B-9DBF-52CFCEDECDC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326255" y="2158365"/>
            <a:ext cx="342900" cy="342900"/>
          </a:xfrm>
          <a:prstGeom prst="rect">
            <a:avLst/>
          </a:prstGeom>
        </p:spPr>
      </p:pic>
      <p:pic>
        <p:nvPicPr>
          <p:cNvPr id="28" name="Gráfico 27" descr="Globo terrestre: Américas com preenchimento sólido">
            <a:extLst>
              <a:ext uri="{FF2B5EF4-FFF2-40B4-BE49-F238E27FC236}">
                <a16:creationId xmlns:a16="http://schemas.microsoft.com/office/drawing/2014/main" id="{91DA2B32-C24A-0EBA-C271-E3984C3B230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715250" y="2164080"/>
            <a:ext cx="342900" cy="342900"/>
          </a:xfrm>
          <a:prstGeom prst="rect">
            <a:avLst/>
          </a:prstGeom>
        </p:spPr>
      </p:pic>
      <p:pic>
        <p:nvPicPr>
          <p:cNvPr id="30" name="Gráfico 29" descr="Grupo de mulheres com preenchimento sólido">
            <a:extLst>
              <a:ext uri="{FF2B5EF4-FFF2-40B4-BE49-F238E27FC236}">
                <a16:creationId xmlns:a16="http://schemas.microsoft.com/office/drawing/2014/main" id="{612CE81A-2E43-6C19-A7E9-7BC1637FC82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638425" y="2162175"/>
            <a:ext cx="342900" cy="342900"/>
          </a:xfrm>
          <a:prstGeom prst="rect">
            <a:avLst/>
          </a:prstGeom>
        </p:spPr>
      </p:pic>
      <p:pic>
        <p:nvPicPr>
          <p:cNvPr id="32" name="Gráfico 31" descr="Coração com preenchimento sólido">
            <a:extLst>
              <a:ext uri="{FF2B5EF4-FFF2-40B4-BE49-F238E27FC236}">
                <a16:creationId xmlns:a16="http://schemas.microsoft.com/office/drawing/2014/main" id="{46638FCB-1711-0293-FB12-F54A0982712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44880" y="2160270"/>
            <a:ext cx="342900" cy="342900"/>
          </a:xfrm>
          <a:prstGeom prst="rect">
            <a:avLst/>
          </a:prstGeom>
        </p:spPr>
      </p:pic>
      <p:sp>
        <p:nvSpPr>
          <p:cNvPr id="34" name="Text 1">
            <a:extLst>
              <a:ext uri="{FF2B5EF4-FFF2-40B4-BE49-F238E27FC236}">
                <a16:creationId xmlns:a16="http://schemas.microsoft.com/office/drawing/2014/main" id="{1F8C7829-4859-3F85-54AD-FFF402386859}"/>
              </a:ext>
            </a:extLst>
          </p:cNvPr>
          <p:cNvSpPr/>
          <p:nvPr/>
        </p:nvSpPr>
        <p:spPr>
          <a:xfrm>
            <a:off x="454894" y="141200"/>
            <a:ext cx="1434324" cy="3217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000" b="1" dirty="0">
                <a:solidFill>
                  <a:srgbClr val="1A1A1A"/>
                </a:solidFill>
                <a:latin typeface="Calibri"/>
                <a:ea typeface="Calibri"/>
                <a:cs typeface="Calibri"/>
              </a:rPr>
              <a:t>04  · The Promise of</a:t>
            </a:r>
          </a:p>
          <a:p>
            <a:pPr algn="ctr"/>
            <a:r>
              <a:rPr lang="en-US" sz="1000" b="1" dirty="0">
                <a:solidFill>
                  <a:srgbClr val="1A1A1A"/>
                </a:solidFill>
                <a:latin typeface="Calibri"/>
                <a:ea typeface="Calibri"/>
                <a:cs typeface="Calibri"/>
              </a:rPr>
              <a:t>Whole Performers</a:t>
            </a:r>
            <a:endParaRPr lang="en-US" sz="1000" b="1" dirty="0">
              <a:solidFill>
                <a:srgbClr val="1A1A1A"/>
              </a:solidFill>
              <a:ea typeface="Calibri"/>
              <a:cs typeface="Calibri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: Cantos Arredondados 3">
            <a:extLst>
              <a:ext uri="{FF2B5EF4-FFF2-40B4-BE49-F238E27FC236}">
                <a16:creationId xmlns:a16="http://schemas.microsoft.com/office/drawing/2014/main" id="{F393A95D-A193-2530-0D15-9B4835EEBD02}"/>
              </a:ext>
            </a:extLst>
          </p:cNvPr>
          <p:cNvSpPr/>
          <p:nvPr/>
        </p:nvSpPr>
        <p:spPr>
          <a:xfrm>
            <a:off x="4105655" y="1008888"/>
            <a:ext cx="4709159" cy="3008693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Text 4">
            <a:extLst>
              <a:ext uri="{FF2B5EF4-FFF2-40B4-BE49-F238E27FC236}">
                <a16:creationId xmlns:a16="http://schemas.microsoft.com/office/drawing/2014/main" id="{8E9A7BD2-C2D7-4B3B-A7DD-7B479FF7AA40}"/>
              </a:ext>
            </a:extLst>
          </p:cNvPr>
          <p:cNvSpPr/>
          <p:nvPr/>
        </p:nvSpPr>
        <p:spPr>
          <a:xfrm>
            <a:off x="5295053" y="1184910"/>
            <a:ext cx="3162640" cy="2773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100" dirty="0">
                <a:solidFill>
                  <a:srgbClr val="3D3D3D"/>
                </a:solidFill>
                <a:latin typeface="Montserrat" pitchFamily="2" charset="77"/>
                <a:ea typeface="Calibri"/>
                <a:cs typeface="Calibri"/>
              </a:rPr>
              <a:t>“No more prizes for predicting the rain. Only prizes for building the arks.”</a:t>
            </a:r>
            <a:endParaRPr lang="pt-BR" sz="2100" dirty="0">
              <a:latin typeface="Montserrat" pitchFamily="2" charset="77"/>
            </a:endParaRPr>
          </a:p>
          <a:p>
            <a:pPr marL="0" indent="0" algn="r">
              <a:lnSpc>
                <a:spcPct val="150000"/>
              </a:lnSpc>
              <a:buNone/>
            </a:pPr>
            <a:r>
              <a:rPr lang="en-US" sz="2100" b="1" dirty="0">
                <a:solidFill>
                  <a:srgbClr val="3D3D3D"/>
                </a:solidFill>
                <a:latin typeface="Montserrat" pitchFamily="2" charset="77"/>
                <a:ea typeface="Calibri"/>
                <a:cs typeface="Calibri"/>
              </a:rPr>
              <a:t>DR DON BECK</a:t>
            </a:r>
          </a:p>
        </p:txBody>
      </p:sp>
      <p:pic>
        <p:nvPicPr>
          <p:cNvPr id="3" name="Imagem 2" descr="Homem e mulher em pé sorrindo&#10;&#10;O conteúdo gerado por IA pode estar incorreto.">
            <a:extLst>
              <a:ext uri="{FF2B5EF4-FFF2-40B4-BE49-F238E27FC236}">
                <a16:creationId xmlns:a16="http://schemas.microsoft.com/office/drawing/2014/main" id="{0AD505E4-1887-1197-FA4C-FF8FCD05C7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789432"/>
            <a:ext cx="4457700" cy="3345180"/>
          </a:xfrm>
          <a:prstGeom prst="roundRect">
            <a:avLst/>
          </a:prstGeom>
          <a:ln w="57150">
            <a:solidFill>
              <a:srgbClr val="DCC4D4"/>
            </a:solidFill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1BE8D31-B3A3-59C7-6854-A5FEA324A276}"/>
              </a:ext>
            </a:extLst>
          </p:cNvPr>
          <p:cNvSpPr txBox="1"/>
          <p:nvPr/>
        </p:nvSpPr>
        <p:spPr>
          <a:xfrm>
            <a:off x="1351075" y="4237037"/>
            <a:ext cx="2898550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L" sz="1300" dirty="0">
                <a:latin typeface="Montserrat" pitchFamily="2" charset="77"/>
                <a:ea typeface="Inter" panose="020B0502030000000004" pitchFamily="34" charset="0"/>
              </a:rPr>
              <a:t>Peter Merry and Don Beck, 2008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 t="-76000" b="-76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69FC1AA-068E-D46E-B826-916213F170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3">
            <a:extLst>
              <a:ext uri="{FF2B5EF4-FFF2-40B4-BE49-F238E27FC236}">
                <a16:creationId xmlns:a16="http://schemas.microsoft.com/office/drawing/2014/main" id="{412FF52E-11EE-1C20-9EA8-969EA1DEE756}"/>
              </a:ext>
            </a:extLst>
          </p:cNvPr>
          <p:cNvSpPr/>
          <p:nvPr/>
        </p:nvSpPr>
        <p:spPr>
          <a:xfrm>
            <a:off x="499853" y="1565910"/>
            <a:ext cx="777240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14999"/>
              </a:lnSpc>
            </a:pPr>
            <a:r>
              <a:rPr lang="en-US" sz="4400">
                <a:solidFill>
                  <a:srgbClr val="1A1A1A"/>
                </a:solidFill>
                <a:latin typeface="Montserrat"/>
              </a:rPr>
              <a:t>Are you</a:t>
            </a:r>
          </a:p>
          <a:p>
            <a:pPr algn="ctr">
              <a:lnSpc>
                <a:spcPct val="114999"/>
              </a:lnSpc>
            </a:pPr>
            <a:r>
              <a:rPr lang="en-US" sz="4400">
                <a:solidFill>
                  <a:srgbClr val="1A1A1A"/>
                </a:solidFill>
                <a:latin typeface="Montserrat"/>
              </a:rPr>
              <a:t>Ready?</a:t>
            </a:r>
          </a:p>
        </p:txBody>
      </p:sp>
    </p:spTree>
    <p:extLst>
      <p:ext uri="{BB962C8B-B14F-4D97-AF65-F5344CB8AC3E}">
        <p14:creationId xmlns:p14="http://schemas.microsoft.com/office/powerpoint/2010/main" val="340691647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3990F1F-D562-28F9-07B6-0666A60361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3">
            <a:extLst>
              <a:ext uri="{FF2B5EF4-FFF2-40B4-BE49-F238E27FC236}">
                <a16:creationId xmlns:a16="http://schemas.microsoft.com/office/drawing/2014/main" id="{B5F2CB14-D7C2-1FFC-41FE-DB96FEB1CFD1}"/>
              </a:ext>
            </a:extLst>
          </p:cNvPr>
          <p:cNvSpPr/>
          <p:nvPr/>
        </p:nvSpPr>
        <p:spPr>
          <a:xfrm>
            <a:off x="534701" y="722600"/>
            <a:ext cx="7772400" cy="370527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1400" dirty="0">
                <a:latin typeface="Montserrat"/>
              </a:rPr>
              <a:t>Are you ready?</a:t>
            </a:r>
          </a:p>
          <a:p>
            <a:pPr algn="ctr"/>
            <a:r>
              <a:rPr lang="en-GB" sz="1400" dirty="0">
                <a:latin typeface="Montserrat"/>
              </a:rPr>
              <a:t>To let go of this</a:t>
            </a:r>
          </a:p>
          <a:p>
            <a:pPr algn="ctr"/>
            <a:r>
              <a:rPr lang="en-GB" sz="1400" dirty="0" err="1">
                <a:latin typeface="Montserrat"/>
              </a:rPr>
              <a:t>20,000 year</a:t>
            </a:r>
            <a:r>
              <a:rPr lang="en-GB" sz="1400" dirty="0">
                <a:latin typeface="Montserrat"/>
              </a:rPr>
              <a:t> eddy,</a:t>
            </a:r>
          </a:p>
          <a:p>
            <a:pPr algn="ctr"/>
            <a:r>
              <a:rPr lang="en-GB" sz="1400" dirty="0">
                <a:latin typeface="Montserrat"/>
              </a:rPr>
              <a:t>which we know is just an undertow.</a:t>
            </a:r>
          </a:p>
          <a:p>
            <a:pPr algn="ctr"/>
            <a:endParaRPr lang="en-GB" sz="1400" dirty="0">
              <a:latin typeface="Montserrat"/>
            </a:endParaRPr>
          </a:p>
          <a:p>
            <a:pPr algn="ctr"/>
            <a:r>
              <a:rPr lang="en-GB" sz="1400" dirty="0">
                <a:latin typeface="Montserrat"/>
              </a:rPr>
              <a:t>We be tuning into</a:t>
            </a:r>
          </a:p>
          <a:p>
            <a:pPr algn="ctr"/>
            <a:r>
              <a:rPr lang="en-GB" sz="1400" dirty="0">
                <a:latin typeface="Montserrat"/>
              </a:rPr>
              <a:t>The Real Flow</a:t>
            </a:r>
          </a:p>
          <a:p>
            <a:pPr algn="ctr"/>
            <a:r>
              <a:rPr lang="en-GB" sz="1400" dirty="0">
                <a:latin typeface="Montserrat"/>
              </a:rPr>
              <a:t>Here Now</a:t>
            </a:r>
          </a:p>
          <a:p>
            <a:pPr algn="ctr"/>
            <a:r>
              <a:rPr lang="en-GB" sz="1400" dirty="0">
                <a:latin typeface="Montserrat"/>
              </a:rPr>
              <a:t>You can’t compute</a:t>
            </a:r>
          </a:p>
          <a:p>
            <a:pPr algn="ctr"/>
            <a:r>
              <a:rPr lang="en-GB" sz="1400" dirty="0">
                <a:latin typeface="Montserrat"/>
              </a:rPr>
              <a:t>The impact of</a:t>
            </a:r>
          </a:p>
          <a:p>
            <a:pPr algn="ctr"/>
            <a:r>
              <a:rPr lang="en-GB" sz="1400" dirty="0">
                <a:latin typeface="Montserrat"/>
              </a:rPr>
              <a:t>this </a:t>
            </a:r>
            <a:r>
              <a:rPr lang="en-GB" sz="1400" dirty="0" err="1">
                <a:latin typeface="Montserrat"/>
              </a:rPr>
              <a:t>Swile</a:t>
            </a:r>
            <a:r>
              <a:rPr lang="en-GB" sz="1400" dirty="0">
                <a:latin typeface="Montserrat"/>
              </a:rPr>
              <a:t> Experience institute.</a:t>
            </a:r>
          </a:p>
          <a:p>
            <a:pPr algn="ctr"/>
            <a:endParaRPr lang="en-GB" sz="1400" dirty="0">
              <a:latin typeface="Montserrat"/>
            </a:endParaRPr>
          </a:p>
          <a:p>
            <a:pPr algn="ctr"/>
            <a:r>
              <a:rPr lang="en-GB" sz="1400" dirty="0">
                <a:latin typeface="Montserrat"/>
              </a:rPr>
              <a:t>It’s like taking off</a:t>
            </a:r>
          </a:p>
          <a:p>
            <a:pPr algn="ctr"/>
            <a:r>
              <a:rPr lang="en-GB" sz="1400" dirty="0">
                <a:latin typeface="Montserrat"/>
              </a:rPr>
              <a:t>The Mute</a:t>
            </a:r>
          </a:p>
          <a:p>
            <a:pPr algn="ctr"/>
            <a:r>
              <a:rPr lang="en-GB" sz="1400" dirty="0">
                <a:latin typeface="Montserrat"/>
              </a:rPr>
              <a:t>On the voice of life,</a:t>
            </a:r>
          </a:p>
          <a:p>
            <a:pPr algn="ctr"/>
            <a:r>
              <a:rPr lang="en-GB" sz="1400" dirty="0">
                <a:latin typeface="Montserrat"/>
              </a:rPr>
              <a:t>Stepping onto the </a:t>
            </a:r>
          </a:p>
          <a:p>
            <a:pPr algn="ctr"/>
            <a:r>
              <a:rPr lang="en-GB" sz="1400" dirty="0">
                <a:latin typeface="Montserrat"/>
              </a:rPr>
              <a:t>Edge of the knife</a:t>
            </a:r>
          </a:p>
          <a:p>
            <a:pPr algn="ctr"/>
            <a:r>
              <a:rPr lang="en-GB" sz="1400" dirty="0">
                <a:latin typeface="Montserrat"/>
              </a:rPr>
              <a:t>A slice</a:t>
            </a:r>
          </a:p>
          <a:p>
            <a:pPr algn="ctr"/>
            <a:r>
              <a:rPr lang="en-GB" sz="1400" dirty="0">
                <a:latin typeface="Montserrat"/>
              </a:rPr>
              <a:t>Of how humans might be.</a:t>
            </a:r>
          </a:p>
        </p:txBody>
      </p:sp>
    </p:spTree>
    <p:extLst>
      <p:ext uri="{BB962C8B-B14F-4D97-AF65-F5344CB8AC3E}">
        <p14:creationId xmlns:p14="http://schemas.microsoft.com/office/powerpoint/2010/main" val="381920867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52338A2-77FE-D2A5-80F9-F788B8D9EC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3">
            <a:extLst>
              <a:ext uri="{FF2B5EF4-FFF2-40B4-BE49-F238E27FC236}">
                <a16:creationId xmlns:a16="http://schemas.microsoft.com/office/drawing/2014/main" id="{89E6F5DD-8A10-3E41-4A46-E07F4531E9F0}"/>
              </a:ext>
            </a:extLst>
          </p:cNvPr>
          <p:cNvSpPr/>
          <p:nvPr/>
        </p:nvSpPr>
        <p:spPr>
          <a:xfrm>
            <a:off x="499853" y="1565910"/>
            <a:ext cx="777240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1400" dirty="0">
                <a:latin typeface="Montserrat" pitchFamily="2" charset="77"/>
              </a:rPr>
              <a:t>Can you see</a:t>
            </a:r>
          </a:p>
          <a:p>
            <a:pPr algn="ctr"/>
            <a:r>
              <a:rPr lang="en-GB" sz="1400" dirty="0">
                <a:latin typeface="Montserrat"/>
              </a:rPr>
              <a:t>What </a:t>
            </a:r>
            <a:r>
              <a:rPr lang="en-GB" sz="1400" dirty="0" err="1">
                <a:latin typeface="Montserrat"/>
              </a:rPr>
              <a:t>we have</a:t>
            </a:r>
            <a:r>
              <a:rPr lang="en-GB" sz="1400" dirty="0">
                <a:latin typeface="Montserrat"/>
              </a:rPr>
              <a:t> done?</a:t>
            </a:r>
          </a:p>
          <a:p>
            <a:pPr algn="ctr"/>
            <a:r>
              <a:rPr lang="en-GB" sz="1400" dirty="0">
                <a:latin typeface="Montserrat" pitchFamily="2" charset="77"/>
              </a:rPr>
              <a:t>Can you see</a:t>
            </a:r>
          </a:p>
          <a:p>
            <a:pPr algn="ctr"/>
            <a:r>
              <a:rPr lang="en-GB" sz="1400" dirty="0">
                <a:latin typeface="Montserrat"/>
              </a:rPr>
              <a:t>What </a:t>
            </a:r>
            <a:r>
              <a:rPr lang="en-GB" sz="1400" dirty="0" err="1">
                <a:latin typeface="Montserrat"/>
              </a:rPr>
              <a:t>we have</a:t>
            </a:r>
            <a:r>
              <a:rPr lang="en-GB" sz="1400" dirty="0">
                <a:latin typeface="Montserrat"/>
              </a:rPr>
              <a:t> begun?</a:t>
            </a:r>
            <a:br>
              <a:rPr lang="en-GB" sz="1400" dirty="0">
                <a:latin typeface="Montserrat" pitchFamily="2" charset="77"/>
              </a:rPr>
            </a:br>
            <a:endParaRPr lang="en-GB" sz="1400" dirty="0">
              <a:latin typeface="Montserrat" pitchFamily="2" charset="77"/>
            </a:endParaRPr>
          </a:p>
          <a:p>
            <a:pPr algn="ctr"/>
            <a:r>
              <a:rPr lang="en-GB" sz="1400" dirty="0">
                <a:latin typeface="Montserrat" pitchFamily="2" charset="77"/>
              </a:rPr>
              <a:t>This the form</a:t>
            </a:r>
          </a:p>
          <a:p>
            <a:pPr algn="ctr"/>
            <a:r>
              <a:rPr lang="en-GB" sz="1400" dirty="0">
                <a:latin typeface="Montserrat" pitchFamily="2" charset="77"/>
              </a:rPr>
              <a:t>Which holds the storm.</a:t>
            </a:r>
          </a:p>
          <a:p>
            <a:pPr algn="ctr"/>
            <a:endParaRPr lang="en-GB" sz="1400" dirty="0">
              <a:latin typeface="Montserrat"/>
            </a:endParaRPr>
          </a:p>
          <a:p>
            <a:pPr algn="ctr"/>
            <a:r>
              <a:rPr lang="en-GB" sz="1400" dirty="0">
                <a:latin typeface="Montserrat" pitchFamily="2" charset="77"/>
              </a:rPr>
              <a:t>We feel the creature of </a:t>
            </a:r>
          </a:p>
          <a:p>
            <a:pPr algn="ctr"/>
            <a:r>
              <a:rPr lang="en-GB" sz="1400" dirty="0">
                <a:latin typeface="Montserrat" pitchFamily="2" charset="77"/>
              </a:rPr>
              <a:t>Learning</a:t>
            </a:r>
          </a:p>
          <a:p>
            <a:pPr algn="ctr"/>
            <a:r>
              <a:rPr lang="en-GB" sz="1400" dirty="0">
                <a:latin typeface="Montserrat" pitchFamily="2" charset="77"/>
              </a:rPr>
              <a:t>Burning</a:t>
            </a:r>
          </a:p>
          <a:p>
            <a:pPr algn="ctr"/>
            <a:r>
              <a:rPr lang="en-GB" sz="1400" dirty="0">
                <a:latin typeface="Montserrat" pitchFamily="2" charset="77"/>
              </a:rPr>
              <a:t>Invite the world in</a:t>
            </a:r>
          </a:p>
          <a:p>
            <a:pPr algn="ctr"/>
            <a:r>
              <a:rPr lang="en-GB" sz="1400" dirty="0">
                <a:latin typeface="Montserrat" pitchFamily="2" charset="77"/>
              </a:rPr>
              <a:t>It </a:t>
            </a:r>
            <a:r>
              <a:rPr lang="en-GB" sz="1400" dirty="0" err="1">
                <a:latin typeface="Montserrat" pitchFamily="2" charset="77"/>
              </a:rPr>
              <a:t>ain’t</a:t>
            </a:r>
            <a:r>
              <a:rPr lang="en-GB" sz="1400" dirty="0">
                <a:latin typeface="Montserrat" pitchFamily="2" charset="77"/>
              </a:rPr>
              <a:t> no sin</a:t>
            </a:r>
          </a:p>
          <a:p>
            <a:pPr algn="ctr"/>
            <a:r>
              <a:rPr lang="en-GB" sz="1400" dirty="0">
                <a:latin typeface="Montserrat" pitchFamily="2" charset="77"/>
              </a:rPr>
              <a:t>She is turning at</a:t>
            </a:r>
          </a:p>
          <a:p>
            <a:pPr algn="ctr"/>
            <a:r>
              <a:rPr lang="en-GB" sz="1400" dirty="0">
                <a:latin typeface="Montserrat" pitchFamily="2" charset="77"/>
              </a:rPr>
              <a:t>40000 miles an hour,</a:t>
            </a:r>
          </a:p>
          <a:p>
            <a:pPr algn="ctr"/>
            <a:r>
              <a:rPr lang="en-GB" sz="1400" dirty="0">
                <a:latin typeface="Montserrat"/>
              </a:rPr>
              <a:t>That’s a fact.</a:t>
            </a:r>
          </a:p>
          <a:p>
            <a:pPr algn="ctr"/>
            <a:r>
              <a:rPr lang="en-GB" sz="1400" dirty="0">
                <a:latin typeface="Montserrat"/>
              </a:rPr>
              <a:t>That’s power.</a:t>
            </a:r>
          </a:p>
        </p:txBody>
      </p:sp>
    </p:spTree>
    <p:extLst>
      <p:ext uri="{BB962C8B-B14F-4D97-AF65-F5344CB8AC3E}">
        <p14:creationId xmlns:p14="http://schemas.microsoft.com/office/powerpoint/2010/main" val="416844768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C046E7C-9D8F-B104-CEB4-0DA2463C51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3">
            <a:extLst>
              <a:ext uri="{FF2B5EF4-FFF2-40B4-BE49-F238E27FC236}">
                <a16:creationId xmlns:a16="http://schemas.microsoft.com/office/drawing/2014/main" id="{2CDBBCC2-4139-F56F-9155-F8B6C471F4B2}"/>
              </a:ext>
            </a:extLst>
          </p:cNvPr>
          <p:cNvSpPr/>
          <p:nvPr/>
        </p:nvSpPr>
        <p:spPr>
          <a:xfrm>
            <a:off x="499853" y="1565910"/>
            <a:ext cx="777240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1400" dirty="0">
                <a:latin typeface="Montserrat" pitchFamily="2" charset="77"/>
              </a:rPr>
              <a:t>The big bang, </a:t>
            </a:r>
          </a:p>
          <a:p>
            <a:pPr algn="ctr"/>
            <a:r>
              <a:rPr lang="en-GB" sz="1400" dirty="0">
                <a:latin typeface="Montserrat" pitchFamily="2" charset="77"/>
              </a:rPr>
              <a:t>rang, </a:t>
            </a:r>
          </a:p>
          <a:p>
            <a:pPr algn="ctr"/>
            <a:r>
              <a:rPr lang="en-GB" sz="1400" dirty="0">
                <a:latin typeface="Montserrat" pitchFamily="2" charset="77"/>
              </a:rPr>
              <a:t>sang,</a:t>
            </a:r>
          </a:p>
          <a:p>
            <a:pPr algn="ctr"/>
            <a:r>
              <a:rPr lang="en-GB" sz="1400" dirty="0">
                <a:latin typeface="Montserrat" pitchFamily="2" charset="77"/>
              </a:rPr>
              <a:t>Echoing on to the mount</a:t>
            </a:r>
          </a:p>
          <a:p>
            <a:pPr algn="ctr"/>
            <a:r>
              <a:rPr lang="en-GB" sz="1400" dirty="0">
                <a:latin typeface="Montserrat" pitchFamily="2" charset="77"/>
              </a:rPr>
              <a:t>A blast from the past</a:t>
            </a:r>
          </a:p>
          <a:p>
            <a:pPr algn="ctr"/>
            <a:r>
              <a:rPr lang="en-GB" sz="1400" dirty="0">
                <a:latin typeface="Montserrat" pitchFamily="2" charset="77"/>
              </a:rPr>
              <a:t>At last!</a:t>
            </a:r>
          </a:p>
          <a:p>
            <a:pPr algn="ctr"/>
            <a:endParaRPr lang="en-GB" sz="1400" dirty="0">
              <a:latin typeface="Montserrat"/>
            </a:endParaRPr>
          </a:p>
          <a:p>
            <a:pPr algn="ctr"/>
            <a:r>
              <a:rPr lang="en-GB" sz="1400" dirty="0">
                <a:latin typeface="Montserrat" pitchFamily="2" charset="77"/>
              </a:rPr>
              <a:t>Too much to count</a:t>
            </a:r>
          </a:p>
          <a:p>
            <a:pPr algn="ctr"/>
            <a:r>
              <a:rPr lang="en-GB" sz="1400" dirty="0">
                <a:latin typeface="Montserrat" pitchFamily="2" charset="77"/>
              </a:rPr>
              <a:t>The years of evolution</a:t>
            </a:r>
          </a:p>
          <a:p>
            <a:pPr algn="ctr"/>
            <a:r>
              <a:rPr lang="en-GB" sz="1400" dirty="0">
                <a:latin typeface="Montserrat" pitchFamily="2" charset="77"/>
              </a:rPr>
              <a:t>The earth, the human</a:t>
            </a:r>
          </a:p>
          <a:p>
            <a:pPr algn="ctr"/>
            <a:r>
              <a:rPr lang="en-GB" sz="1400" dirty="0" err="1">
                <a:latin typeface="Montserrat" pitchFamily="2" charset="77"/>
              </a:rPr>
              <a:t>Sufferin</a:t>
            </a:r>
            <a:r>
              <a:rPr lang="en-GB" sz="1400" dirty="0">
                <a:latin typeface="Montserrat" pitchFamily="2" charset="77"/>
              </a:rPr>
              <a:t>’ and compassion</a:t>
            </a:r>
          </a:p>
          <a:p>
            <a:pPr algn="ctr"/>
            <a:r>
              <a:rPr lang="en-GB" sz="1400" dirty="0">
                <a:latin typeface="Montserrat"/>
              </a:rPr>
              <a:t>We’re </a:t>
            </a:r>
            <a:r>
              <a:rPr lang="en-GB" sz="1400" dirty="0" err="1">
                <a:latin typeface="Montserrat"/>
              </a:rPr>
              <a:t>boomin</a:t>
            </a:r>
            <a:r>
              <a:rPr lang="en-GB" sz="1400" dirty="0">
                <a:latin typeface="Montserrat"/>
              </a:rPr>
              <a:t>’!</a:t>
            </a:r>
          </a:p>
          <a:p>
            <a:pPr algn="ctr"/>
            <a:endParaRPr lang="en-GB" sz="1400" dirty="0">
              <a:latin typeface="Montserrat"/>
            </a:endParaRPr>
          </a:p>
          <a:p>
            <a:pPr algn="ctr"/>
            <a:r>
              <a:rPr lang="en-GB" sz="1400" dirty="0">
                <a:latin typeface="Montserrat"/>
              </a:rPr>
              <a:t>That’s a fusion</a:t>
            </a:r>
          </a:p>
          <a:p>
            <a:pPr algn="ctr"/>
            <a:r>
              <a:rPr lang="en-GB" sz="1400" dirty="0">
                <a:latin typeface="Montserrat" pitchFamily="2" charset="77"/>
              </a:rPr>
              <a:t>Of chaos and confusion</a:t>
            </a:r>
          </a:p>
          <a:p>
            <a:pPr algn="ctr"/>
            <a:r>
              <a:rPr lang="en-GB" sz="1400" dirty="0">
                <a:latin typeface="Montserrat" pitchFamily="2" charset="77"/>
              </a:rPr>
              <a:t>Away from the illusion</a:t>
            </a:r>
          </a:p>
          <a:p>
            <a:pPr algn="ctr"/>
            <a:r>
              <a:rPr lang="en-GB" sz="1400" dirty="0">
                <a:latin typeface="Montserrat" pitchFamily="2" charset="77"/>
              </a:rPr>
              <a:t>Of wealth,</a:t>
            </a:r>
          </a:p>
          <a:p>
            <a:pPr algn="ctr"/>
            <a:r>
              <a:rPr lang="en-GB" sz="1400" dirty="0">
                <a:latin typeface="Montserrat" pitchFamily="2" charset="77"/>
              </a:rPr>
              <a:t>Our revolution</a:t>
            </a:r>
          </a:p>
          <a:p>
            <a:pPr algn="ctr"/>
            <a:r>
              <a:rPr lang="en-GB" sz="1400" dirty="0">
                <a:latin typeface="Montserrat" pitchFamily="2" charset="77"/>
              </a:rPr>
              <a:t>is coming with stealth …</a:t>
            </a:r>
          </a:p>
        </p:txBody>
      </p:sp>
    </p:spTree>
    <p:extLst>
      <p:ext uri="{BB962C8B-B14F-4D97-AF65-F5344CB8AC3E}">
        <p14:creationId xmlns:p14="http://schemas.microsoft.com/office/powerpoint/2010/main" val="5784620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37392DC-82A9-41DF-77D0-7530BEEF9C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3">
            <a:extLst>
              <a:ext uri="{FF2B5EF4-FFF2-40B4-BE49-F238E27FC236}">
                <a16:creationId xmlns:a16="http://schemas.microsoft.com/office/drawing/2014/main" id="{403A5053-B329-DAE2-C11A-97DE4A15D6E7}"/>
              </a:ext>
            </a:extLst>
          </p:cNvPr>
          <p:cNvSpPr/>
          <p:nvPr/>
        </p:nvSpPr>
        <p:spPr>
          <a:xfrm>
            <a:off x="685800" y="1876806"/>
            <a:ext cx="777240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1400" dirty="0">
                <a:latin typeface="Montserrat" pitchFamily="2" charset="77"/>
              </a:rPr>
              <a:t>Can you see what we have done?</a:t>
            </a:r>
          </a:p>
          <a:p>
            <a:pPr algn="ctr"/>
            <a:r>
              <a:rPr lang="en-GB" sz="1400" dirty="0">
                <a:latin typeface="Montserrat" pitchFamily="2" charset="77"/>
              </a:rPr>
              <a:t>Can you see what we have begun?</a:t>
            </a:r>
            <a:br>
              <a:rPr lang="en-GB" sz="1400" dirty="0">
                <a:latin typeface="Montserrat" pitchFamily="2" charset="77"/>
              </a:rPr>
            </a:br>
            <a:endParaRPr lang="en-GB" sz="1400" dirty="0">
              <a:latin typeface="Montserrat" pitchFamily="2" charset="77"/>
            </a:endParaRPr>
          </a:p>
          <a:p>
            <a:pPr algn="ctr"/>
            <a:r>
              <a:rPr lang="en-GB" sz="1400" dirty="0">
                <a:latin typeface="Montserrat" pitchFamily="2" charset="77"/>
              </a:rPr>
              <a:t>Do we dare</a:t>
            </a:r>
          </a:p>
          <a:p>
            <a:pPr algn="ctr"/>
            <a:r>
              <a:rPr lang="en-GB" sz="1400" dirty="0">
                <a:latin typeface="Montserrat" pitchFamily="2" charset="77"/>
              </a:rPr>
              <a:t>To share</a:t>
            </a:r>
          </a:p>
          <a:p>
            <a:pPr algn="ctr"/>
            <a:r>
              <a:rPr lang="en-GB" sz="1400" dirty="0">
                <a:latin typeface="Montserrat" pitchFamily="2" charset="77"/>
              </a:rPr>
              <a:t>The future of how humans might be?</a:t>
            </a:r>
          </a:p>
          <a:p>
            <a:pPr algn="ctr"/>
            <a:r>
              <a:rPr lang="en-GB" sz="1400" dirty="0">
                <a:latin typeface="Montserrat" pitchFamily="2" charset="77"/>
              </a:rPr>
              <a:t>Do we dare to be free</a:t>
            </a:r>
          </a:p>
          <a:p>
            <a:pPr algn="ctr"/>
            <a:r>
              <a:rPr lang="en-GB" sz="1400" dirty="0">
                <a:latin typeface="Montserrat" pitchFamily="2" charset="77"/>
              </a:rPr>
              <a:t>Do I dare to be me?</a:t>
            </a:r>
          </a:p>
          <a:p>
            <a:pPr algn="ctr"/>
            <a:r>
              <a:rPr lang="en-GB" sz="1400" dirty="0">
                <a:latin typeface="Montserrat" pitchFamily="2" charset="77"/>
              </a:rPr>
              <a:t>To be fully human</a:t>
            </a:r>
          </a:p>
          <a:p>
            <a:pPr algn="ctr"/>
            <a:r>
              <a:rPr lang="en-GB" sz="1400" dirty="0">
                <a:latin typeface="Montserrat" pitchFamily="2" charset="77"/>
              </a:rPr>
              <a:t>To love confusion and drop the illusion?</a:t>
            </a:r>
          </a:p>
          <a:p>
            <a:pPr algn="ctr"/>
            <a:r>
              <a:rPr lang="en-GB" sz="1400" i="1" dirty="0">
                <a:latin typeface="Montserrat"/>
              </a:rPr>
              <a:t>Now we’re </a:t>
            </a:r>
            <a:r>
              <a:rPr lang="en-GB" sz="1400" i="1" dirty="0" err="1">
                <a:latin typeface="Montserrat"/>
              </a:rPr>
              <a:t>boomin</a:t>
            </a:r>
            <a:r>
              <a:rPr lang="en-GB" sz="1400" i="1" dirty="0">
                <a:latin typeface="Montserrat"/>
              </a:rPr>
              <a:t>’!</a:t>
            </a:r>
            <a:endParaRPr lang="en-GB" sz="1400" dirty="0">
              <a:latin typeface="Montserrat"/>
            </a:endParaRPr>
          </a:p>
          <a:p>
            <a:pPr algn="ctr"/>
            <a:endParaRPr lang="en-GB" sz="1400" i="1" dirty="0">
              <a:latin typeface="Montserrat"/>
            </a:endParaRPr>
          </a:p>
          <a:p>
            <a:pPr algn="ctr"/>
            <a:r>
              <a:rPr lang="en-GB" sz="1400" dirty="0">
                <a:latin typeface="Montserrat" pitchFamily="2" charset="77"/>
              </a:rPr>
              <a:t>Do we dare to step</a:t>
            </a:r>
          </a:p>
          <a:p>
            <a:pPr algn="ctr"/>
            <a:r>
              <a:rPr lang="en-GB" sz="1400" dirty="0">
                <a:latin typeface="Montserrat" pitchFamily="2" charset="77"/>
              </a:rPr>
              <a:t>Into the places we most fear?</a:t>
            </a:r>
          </a:p>
          <a:p>
            <a:pPr algn="ctr"/>
            <a:r>
              <a:rPr lang="en-GB" sz="1400" dirty="0">
                <a:latin typeface="Montserrat" pitchFamily="2" charset="77"/>
              </a:rPr>
              <a:t>become clear?</a:t>
            </a:r>
          </a:p>
          <a:p>
            <a:pPr algn="ctr"/>
            <a:r>
              <a:rPr lang="en-GB" sz="1400" dirty="0">
                <a:latin typeface="Montserrat" pitchFamily="2" charset="77"/>
              </a:rPr>
              <a:t>To find a community</a:t>
            </a:r>
          </a:p>
          <a:p>
            <a:pPr algn="ctr"/>
            <a:r>
              <a:rPr lang="en-GB" sz="1400" dirty="0">
                <a:latin typeface="Montserrat" pitchFamily="2" charset="77"/>
              </a:rPr>
              <a:t>True to me.</a:t>
            </a:r>
          </a:p>
          <a:p>
            <a:pPr algn="ctr"/>
            <a:br>
              <a:rPr lang="en-GB" sz="1400" dirty="0">
                <a:latin typeface="Montserrat" pitchFamily="2" charset="77"/>
              </a:rPr>
            </a:br>
            <a:endParaRPr lang="en-GB" sz="1400" dirty="0">
              <a:latin typeface="Montserrat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13288860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F966E91-7B1F-E3B9-96D4-AB27E6311E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3">
            <a:extLst>
              <a:ext uri="{FF2B5EF4-FFF2-40B4-BE49-F238E27FC236}">
                <a16:creationId xmlns:a16="http://schemas.microsoft.com/office/drawing/2014/main" id="{A7D69F81-3608-E7DC-2D73-ECA2803CB699}"/>
              </a:ext>
            </a:extLst>
          </p:cNvPr>
          <p:cNvSpPr/>
          <p:nvPr/>
        </p:nvSpPr>
        <p:spPr>
          <a:xfrm>
            <a:off x="685800" y="1556766"/>
            <a:ext cx="777240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1400" dirty="0">
                <a:latin typeface="Montserrat"/>
              </a:rPr>
              <a:t>I’m not being cute</a:t>
            </a:r>
          </a:p>
          <a:p>
            <a:pPr algn="ctr"/>
            <a:r>
              <a:rPr lang="en-GB" sz="1400" dirty="0">
                <a:latin typeface="Montserrat"/>
              </a:rPr>
              <a:t>There’s no parachute</a:t>
            </a:r>
          </a:p>
          <a:p>
            <a:pPr algn="ctr"/>
            <a:r>
              <a:rPr lang="en-GB" sz="1400" dirty="0">
                <a:latin typeface="Montserrat" pitchFamily="2" charset="77"/>
              </a:rPr>
              <a:t>We already jumped </a:t>
            </a:r>
          </a:p>
          <a:p>
            <a:pPr algn="ctr"/>
            <a:r>
              <a:rPr lang="en-GB" sz="1400" dirty="0">
                <a:latin typeface="Montserrat" pitchFamily="2" charset="77"/>
              </a:rPr>
              <a:t>out the plane.</a:t>
            </a:r>
          </a:p>
          <a:p>
            <a:pPr algn="ctr"/>
            <a:endParaRPr lang="en-GB" sz="1400" dirty="0">
              <a:latin typeface="Montserrat"/>
            </a:endParaRPr>
          </a:p>
          <a:p>
            <a:pPr algn="ctr"/>
            <a:r>
              <a:rPr lang="en-GB" sz="1400" dirty="0">
                <a:latin typeface="Montserrat" pitchFamily="2" charset="77"/>
              </a:rPr>
              <a:t>Do we dare to become</a:t>
            </a:r>
          </a:p>
          <a:p>
            <a:pPr algn="ctr"/>
            <a:r>
              <a:rPr lang="en-GB" sz="1400" dirty="0">
                <a:latin typeface="Montserrat" pitchFamily="2" charset="77"/>
              </a:rPr>
              <a:t>Sane</a:t>
            </a:r>
          </a:p>
          <a:p>
            <a:pPr algn="ctr"/>
            <a:r>
              <a:rPr lang="en-GB" sz="1400" dirty="0">
                <a:latin typeface="Montserrat" pitchFamily="2" charset="77"/>
              </a:rPr>
              <a:t>Again?</a:t>
            </a:r>
          </a:p>
          <a:p>
            <a:pPr algn="ctr"/>
            <a:r>
              <a:rPr lang="en-GB" sz="1400" dirty="0">
                <a:latin typeface="Montserrat" pitchFamily="2" charset="77"/>
              </a:rPr>
              <a:t>This </a:t>
            </a:r>
            <a:r>
              <a:rPr lang="en-GB" sz="1400" dirty="0" err="1">
                <a:latin typeface="Montserrat" pitchFamily="2" charset="77"/>
              </a:rPr>
              <a:t>ain’t</a:t>
            </a:r>
            <a:r>
              <a:rPr lang="en-GB" sz="1400" dirty="0">
                <a:latin typeface="Montserrat" pitchFamily="2" charset="77"/>
              </a:rPr>
              <a:t> about brain</a:t>
            </a:r>
          </a:p>
          <a:p>
            <a:pPr algn="ctr"/>
            <a:r>
              <a:rPr lang="en-GB" sz="1400" dirty="0">
                <a:latin typeface="Montserrat" pitchFamily="2" charset="77"/>
              </a:rPr>
              <a:t>This is about </a:t>
            </a:r>
            <a:r>
              <a:rPr lang="en-GB" sz="1400" dirty="0" err="1">
                <a:latin typeface="Montserrat" pitchFamily="2" charset="77"/>
              </a:rPr>
              <a:t>livin</a:t>
            </a:r>
            <a:r>
              <a:rPr lang="en-GB" sz="1400" dirty="0">
                <a:latin typeface="Montserrat" pitchFamily="2" charset="77"/>
              </a:rPr>
              <a:t>’ </a:t>
            </a:r>
          </a:p>
          <a:p>
            <a:pPr algn="ctr"/>
            <a:r>
              <a:rPr lang="en-GB" sz="1400" dirty="0">
                <a:latin typeface="Montserrat" pitchFamily="2" charset="77"/>
              </a:rPr>
              <a:t>the future now</a:t>
            </a:r>
          </a:p>
          <a:p>
            <a:pPr algn="ctr"/>
            <a:r>
              <a:rPr lang="en-GB" sz="1400" dirty="0" err="1">
                <a:latin typeface="Montserrat"/>
              </a:rPr>
              <a:t>Yes</a:t>
            </a:r>
            <a:r>
              <a:rPr lang="en-GB" sz="1400" dirty="0">
                <a:latin typeface="Montserrat"/>
              </a:rPr>
              <a:t> is the answer to how.</a:t>
            </a:r>
          </a:p>
          <a:p>
            <a:pPr algn="ctr"/>
            <a:endParaRPr lang="en-GB" sz="1400" dirty="0">
              <a:latin typeface="Montserrat" pitchFamily="2" charset="77"/>
            </a:endParaRPr>
          </a:p>
          <a:p>
            <a:pPr algn="ctr"/>
            <a:r>
              <a:rPr lang="en-GB" sz="1400" dirty="0">
                <a:latin typeface="Montserrat" pitchFamily="2" charset="77"/>
              </a:rPr>
              <a:t>We </a:t>
            </a:r>
            <a:r>
              <a:rPr lang="en-GB" sz="1400" dirty="0" err="1">
                <a:latin typeface="Montserrat" pitchFamily="2" charset="77"/>
              </a:rPr>
              <a:t>movin</a:t>
            </a:r>
            <a:r>
              <a:rPr lang="en-GB" sz="1400" dirty="0">
                <a:latin typeface="Montserrat" pitchFamily="2" charset="77"/>
              </a:rPr>
              <a:t>’, we </a:t>
            </a:r>
            <a:r>
              <a:rPr lang="en-GB" sz="1400" dirty="0" err="1">
                <a:latin typeface="Montserrat" pitchFamily="2" charset="77"/>
              </a:rPr>
              <a:t>groovin</a:t>
            </a:r>
            <a:r>
              <a:rPr lang="en-GB" sz="1400" dirty="0">
                <a:latin typeface="Montserrat" pitchFamily="2" charset="77"/>
              </a:rPr>
              <a:t>’ </a:t>
            </a:r>
          </a:p>
          <a:p>
            <a:pPr algn="ctr"/>
            <a:r>
              <a:rPr lang="en-GB" sz="1400" dirty="0">
                <a:latin typeface="Montserrat" pitchFamily="2" charset="77"/>
              </a:rPr>
              <a:t>But stop,</a:t>
            </a:r>
          </a:p>
          <a:p>
            <a:pPr algn="ctr"/>
            <a:r>
              <a:rPr lang="en-GB" sz="1400" dirty="0">
                <a:latin typeface="Montserrat" pitchFamily="2" charset="77"/>
              </a:rPr>
              <a:t>Listen to me:</a:t>
            </a:r>
          </a:p>
        </p:txBody>
      </p:sp>
    </p:spTree>
    <p:extLst>
      <p:ext uri="{BB962C8B-B14F-4D97-AF65-F5344CB8AC3E}">
        <p14:creationId xmlns:p14="http://schemas.microsoft.com/office/powerpoint/2010/main" val="395865130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B28F183-B075-3826-430E-7530439431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3">
            <a:extLst>
              <a:ext uri="{FF2B5EF4-FFF2-40B4-BE49-F238E27FC236}">
                <a16:creationId xmlns:a16="http://schemas.microsoft.com/office/drawing/2014/main" id="{AC4EA455-FB27-D8EE-CB23-BCB723AC4E2C}"/>
              </a:ext>
            </a:extLst>
          </p:cNvPr>
          <p:cNvSpPr/>
          <p:nvPr/>
        </p:nvSpPr>
        <p:spPr>
          <a:xfrm>
            <a:off x="685800" y="1794510"/>
            <a:ext cx="777240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1400" dirty="0">
                <a:latin typeface="Montserrat" pitchFamily="2" charset="77"/>
              </a:rPr>
              <a:t>Can you see</a:t>
            </a:r>
          </a:p>
          <a:p>
            <a:pPr algn="ctr"/>
            <a:r>
              <a:rPr lang="en-GB" sz="1400" dirty="0">
                <a:latin typeface="Montserrat" pitchFamily="2" charset="77"/>
              </a:rPr>
              <a:t>What we have done?</a:t>
            </a:r>
          </a:p>
          <a:p>
            <a:pPr algn="ctr"/>
            <a:r>
              <a:rPr lang="en-GB" sz="1400" dirty="0">
                <a:latin typeface="Montserrat" pitchFamily="2" charset="77"/>
              </a:rPr>
              <a:t>Can you see</a:t>
            </a:r>
          </a:p>
          <a:p>
            <a:pPr algn="ctr"/>
            <a:r>
              <a:rPr lang="en-GB" sz="1400" dirty="0">
                <a:latin typeface="Montserrat" pitchFamily="2" charset="77"/>
              </a:rPr>
              <a:t>What we have begun?</a:t>
            </a:r>
            <a:br>
              <a:rPr lang="en-GB" sz="1400" dirty="0">
                <a:latin typeface="Montserrat" pitchFamily="2" charset="77"/>
              </a:rPr>
            </a:br>
            <a:endParaRPr lang="en-GB" sz="1400" dirty="0">
              <a:latin typeface="Montserrat" pitchFamily="2" charset="77"/>
            </a:endParaRPr>
          </a:p>
          <a:p>
            <a:pPr algn="ctr"/>
            <a:r>
              <a:rPr lang="en-GB" sz="1400" i="1" dirty="0">
                <a:latin typeface="Montserrat" pitchFamily="2" charset="77"/>
              </a:rPr>
              <a:t>My sisters and brothers</a:t>
            </a:r>
            <a:endParaRPr lang="en-GB" sz="1400" dirty="0">
              <a:latin typeface="Montserrat" pitchFamily="2" charset="77"/>
            </a:endParaRPr>
          </a:p>
          <a:p>
            <a:pPr algn="ctr"/>
            <a:r>
              <a:rPr lang="en-GB" sz="1400" i="1" dirty="0">
                <a:latin typeface="Montserrat" pitchFamily="2" charset="77"/>
              </a:rPr>
              <a:t>from other mothers,</a:t>
            </a:r>
            <a:endParaRPr lang="en-GB" sz="1400" dirty="0">
              <a:latin typeface="Montserrat" pitchFamily="2" charset="77"/>
            </a:endParaRPr>
          </a:p>
          <a:p>
            <a:pPr algn="ctr"/>
            <a:r>
              <a:rPr lang="en-GB" sz="1400" i="1" dirty="0">
                <a:latin typeface="Montserrat" pitchFamily="2" charset="77"/>
              </a:rPr>
              <a:t>We are the ones </a:t>
            </a:r>
            <a:endParaRPr lang="en-GB" sz="1400" dirty="0">
              <a:latin typeface="Montserrat" pitchFamily="2" charset="77"/>
            </a:endParaRPr>
          </a:p>
          <a:p>
            <a:pPr algn="ctr"/>
            <a:r>
              <a:rPr lang="en-GB" sz="1400" i="1" dirty="0">
                <a:latin typeface="Montserrat" pitchFamily="2" charset="77"/>
              </a:rPr>
              <a:t>Where the ocean</a:t>
            </a:r>
            <a:endParaRPr lang="en-GB" sz="1400" dirty="0">
              <a:latin typeface="Montserrat" pitchFamily="2" charset="77"/>
            </a:endParaRPr>
          </a:p>
          <a:p>
            <a:pPr algn="ctr"/>
            <a:r>
              <a:rPr lang="en-GB" sz="1400" i="1" dirty="0">
                <a:latin typeface="Montserrat" pitchFamily="2" charset="77"/>
              </a:rPr>
              <a:t>meets the shore,</a:t>
            </a:r>
            <a:endParaRPr lang="en-GB" sz="1400" dirty="0">
              <a:latin typeface="Montserrat" pitchFamily="2" charset="77"/>
            </a:endParaRPr>
          </a:p>
          <a:p>
            <a:pPr algn="ctr"/>
            <a:r>
              <a:rPr lang="en-GB" sz="1400" i="1" dirty="0">
                <a:latin typeface="Montserrat" pitchFamily="2" charset="77"/>
              </a:rPr>
              <a:t>We are the ones</a:t>
            </a:r>
            <a:endParaRPr lang="en-GB" sz="1400" dirty="0">
              <a:latin typeface="Montserrat" pitchFamily="2" charset="77"/>
            </a:endParaRPr>
          </a:p>
          <a:p>
            <a:pPr algn="ctr"/>
            <a:r>
              <a:rPr lang="en-GB" sz="1400" i="1" dirty="0">
                <a:latin typeface="Montserrat" pitchFamily="2" charset="77"/>
              </a:rPr>
              <a:t>We have been waiting for.</a:t>
            </a:r>
            <a:endParaRPr lang="en-GB" sz="1400" dirty="0">
              <a:latin typeface="Montserrat" pitchFamily="2" charset="77"/>
            </a:endParaRPr>
          </a:p>
          <a:p>
            <a:pPr algn="ctr"/>
            <a:br>
              <a:rPr lang="en-GB" sz="1400" dirty="0">
                <a:latin typeface="Montserrat" pitchFamily="2" charset="77"/>
              </a:rPr>
            </a:br>
            <a:endParaRPr lang="en-GB" sz="1400" dirty="0">
              <a:latin typeface="Montserrat" pitchFamily="2" charset="77"/>
            </a:endParaRPr>
          </a:p>
          <a:p>
            <a:pPr algn="ctr"/>
            <a:r>
              <a:rPr lang="en-GB" sz="1400" dirty="0">
                <a:latin typeface="Montserrat" pitchFamily="2" charset="77"/>
              </a:rPr>
              <a:t>(Tim Merry)</a:t>
            </a:r>
          </a:p>
          <a:p>
            <a:pPr algn="ctr"/>
            <a:br>
              <a:rPr lang="en-GB" sz="1400" dirty="0">
                <a:latin typeface="Montserrat" pitchFamily="2" charset="77"/>
              </a:rPr>
            </a:br>
            <a:endParaRPr lang="en-GB" sz="1400" dirty="0">
              <a:latin typeface="Montserrat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422021429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blipFill>
          <a:blip r:embed="rId3"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2"/>
          <p:cNvSpPr/>
          <p:nvPr/>
        </p:nvSpPr>
        <p:spPr>
          <a:xfrm>
            <a:off x="548640" y="457200"/>
            <a:ext cx="502920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30000"/>
              </a:lnSpc>
              <a:buNone/>
            </a:pPr>
            <a:r>
              <a:rPr lang="en-US" sz="2600" b="1">
                <a:solidFill>
                  <a:srgbClr val="1A1A1A"/>
                </a:solidFill>
                <a:latin typeface="Montserrat"/>
                <a:ea typeface="Trebuchet MS" pitchFamily="34" charset="-122"/>
                <a:cs typeface="Trebuchet MS" pitchFamily="34" charset="-120"/>
              </a:rPr>
              <a:t>"Sink your roots deep,</a:t>
            </a:r>
            <a:endParaRPr lang="en-US" sz="2600">
              <a:latin typeface="Montserrat"/>
            </a:endParaRPr>
          </a:p>
          <a:p>
            <a:pPr marL="0" indent="0">
              <a:lnSpc>
                <a:spcPct val="130000"/>
              </a:lnSpc>
              <a:buNone/>
            </a:pPr>
            <a:r>
              <a:rPr lang="en-US" sz="2600" b="1">
                <a:solidFill>
                  <a:srgbClr val="1A1A1A"/>
                </a:solidFill>
                <a:latin typeface="Montserrat"/>
                <a:ea typeface="Trebuchet MS" pitchFamily="34" charset="-122"/>
                <a:cs typeface="Trebuchet MS" pitchFamily="34" charset="-120"/>
              </a:rPr>
              <a:t>reach for the heavens,</a:t>
            </a:r>
            <a:endParaRPr lang="en-US" sz="2600">
              <a:latin typeface="Montserrat"/>
            </a:endParaRPr>
          </a:p>
          <a:p>
            <a:pPr marL="0" indent="0">
              <a:lnSpc>
                <a:spcPct val="130000"/>
              </a:lnSpc>
              <a:buNone/>
            </a:pPr>
            <a:r>
              <a:rPr lang="en-US" sz="2600" b="1">
                <a:solidFill>
                  <a:srgbClr val="1A1A1A"/>
                </a:solidFill>
                <a:latin typeface="Montserrat"/>
                <a:ea typeface="Trebuchet MS" pitchFamily="34" charset="-122"/>
                <a:cs typeface="Trebuchet MS" pitchFamily="34" charset="-120"/>
              </a:rPr>
              <a:t>open your heart and</a:t>
            </a:r>
            <a:endParaRPr lang="en-US" sz="2600">
              <a:latin typeface="Montserrat"/>
            </a:endParaRPr>
          </a:p>
          <a:p>
            <a:pPr marL="0" indent="0">
              <a:lnSpc>
                <a:spcPct val="130000"/>
              </a:lnSpc>
              <a:buNone/>
            </a:pPr>
            <a:r>
              <a:rPr lang="en-US" sz="2600" b="1">
                <a:solidFill>
                  <a:srgbClr val="1A1A1A"/>
                </a:solidFill>
                <a:latin typeface="Montserrat"/>
                <a:ea typeface="Trebuchet MS" pitchFamily="34" charset="-122"/>
                <a:cs typeface="Trebuchet MS" pitchFamily="34" charset="-120"/>
              </a:rPr>
              <a:t>do what needs to be done."</a:t>
            </a:r>
            <a:endParaRPr lang="en-US" sz="2600">
              <a:latin typeface="Montserrat"/>
            </a:endParaRPr>
          </a:p>
        </p:txBody>
      </p:sp>
      <p:sp>
        <p:nvSpPr>
          <p:cNvPr id="5" name="Shape 3"/>
          <p:cNvSpPr/>
          <p:nvPr/>
        </p:nvSpPr>
        <p:spPr>
          <a:xfrm>
            <a:off x="548640" y="3200400"/>
            <a:ext cx="2515994" cy="1301348"/>
          </a:xfrm>
          <a:prstGeom prst="roundRect">
            <a:avLst/>
          </a:prstGeom>
          <a:solidFill>
            <a:srgbClr val="FFFFFF"/>
          </a:solidFill>
          <a:ln w="12700">
            <a:solidFill>
              <a:schemeClr val="bg1"/>
            </a:solidFill>
            <a:prstDash val="solid"/>
          </a:ln>
          <a:effectLst>
            <a:outerShdw blurRad="101600" dist="25400" dir="8100000" algn="bl" rotWithShape="0">
              <a:srgbClr val="000000">
                <a:alpha val="7000"/>
              </a:srgbClr>
            </a:outerShdw>
          </a:effectLst>
        </p:spPr>
        <p:txBody>
          <a:bodyPr/>
          <a:lstStyle/>
          <a:p>
            <a:endParaRPr lang="en-NL"/>
          </a:p>
        </p:txBody>
      </p:sp>
      <p:sp>
        <p:nvSpPr>
          <p:cNvPr id="6" name="Text 4"/>
          <p:cNvSpPr/>
          <p:nvPr/>
        </p:nvSpPr>
        <p:spPr>
          <a:xfrm>
            <a:off x="731520" y="3310128"/>
            <a:ext cx="201781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300" b="1">
                <a:solidFill>
                  <a:srgbClr val="1A1A1A"/>
                </a:solidFill>
                <a:latin typeface="Montserrat"/>
                <a:ea typeface="Calibri"/>
                <a:cs typeface="Calibri"/>
              </a:rPr>
              <a:t>Connect with </a:t>
            </a:r>
            <a:endParaRPr lang="en-US" sz="1300">
              <a:solidFill>
                <a:srgbClr val="000000"/>
              </a:solidFill>
              <a:latin typeface="Montserrat"/>
              <a:ea typeface="Calibri"/>
              <a:cs typeface="Calibri"/>
            </a:endParaRPr>
          </a:p>
          <a:p>
            <a:pPr marL="0" indent="0">
              <a:buNone/>
            </a:pPr>
            <a:r>
              <a:rPr lang="en-US" sz="1300" b="1">
                <a:solidFill>
                  <a:srgbClr val="1A1A1A"/>
                </a:solidFill>
                <a:latin typeface="Montserrat"/>
                <a:ea typeface="Calibri"/>
                <a:cs typeface="Calibri"/>
              </a:rPr>
              <a:t>Peter Merry</a:t>
            </a:r>
            <a:endParaRPr lang="en-US" sz="1300">
              <a:latin typeface="Montserrat"/>
              <a:ea typeface="Calibri"/>
              <a:cs typeface="Calibri"/>
            </a:endParaRPr>
          </a:p>
        </p:txBody>
      </p:sp>
      <p:sp>
        <p:nvSpPr>
          <p:cNvPr id="7" name="Text 5"/>
          <p:cNvSpPr/>
          <p:nvPr/>
        </p:nvSpPr>
        <p:spPr>
          <a:xfrm>
            <a:off x="1025716" y="3703320"/>
            <a:ext cx="201781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>
                <a:solidFill>
                  <a:srgbClr val="7EC8C8"/>
                </a:solidFill>
                <a:latin typeface="Montserrat"/>
                <a:ea typeface="Calibri" pitchFamily="34" charset="-122"/>
                <a:cs typeface="Calibri" pitchFamily="34" charset="-120"/>
              </a:rPr>
              <a:t>https://petermerry.org</a:t>
            </a:r>
            <a:endParaRPr lang="en-US" sz="1200">
              <a:latin typeface="Montserrat"/>
            </a:endParaRPr>
          </a:p>
        </p:txBody>
      </p:sp>
      <p:sp>
        <p:nvSpPr>
          <p:cNvPr id="8" name="Text 6"/>
          <p:cNvSpPr/>
          <p:nvPr/>
        </p:nvSpPr>
        <p:spPr>
          <a:xfrm>
            <a:off x="1025716" y="3995928"/>
            <a:ext cx="201781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>
                <a:solidFill>
                  <a:srgbClr val="6B6B6B"/>
                </a:solidFill>
                <a:latin typeface="Montserrat"/>
                <a:ea typeface="Calibri" pitchFamily="34" charset="-122"/>
                <a:cs typeface="Calibri" pitchFamily="34" charset="-120"/>
              </a:rPr>
              <a:t>peter@petermerry.org</a:t>
            </a:r>
            <a:endParaRPr lang="en-US" sz="1200">
              <a:latin typeface="Montserrat"/>
            </a:endParaRPr>
          </a:p>
        </p:txBody>
      </p:sp>
      <p:pic>
        <p:nvPicPr>
          <p:cNvPr id="11" name="Gráfico 10" descr="Internet com preenchimento sólido">
            <a:extLst>
              <a:ext uri="{FF2B5EF4-FFF2-40B4-BE49-F238E27FC236}">
                <a16:creationId xmlns:a16="http://schemas.microsoft.com/office/drawing/2014/main" id="{C71B1246-5B3C-9152-8EC4-DA61A024CEC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32864" y="3721473"/>
            <a:ext cx="221877" cy="221877"/>
          </a:xfrm>
          <a:prstGeom prst="rect">
            <a:avLst/>
          </a:prstGeom>
        </p:spPr>
      </p:pic>
      <p:pic>
        <p:nvPicPr>
          <p:cNvPr id="12" name="Gráfico 11" descr="Envelope com preenchimento sólido">
            <a:extLst>
              <a:ext uri="{FF2B5EF4-FFF2-40B4-BE49-F238E27FC236}">
                <a16:creationId xmlns:a16="http://schemas.microsoft.com/office/drawing/2014/main" id="{2E1E2955-822B-5104-D47C-69E980CD7C9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34545" y="4032436"/>
            <a:ext cx="221877" cy="221877"/>
          </a:xfrm>
          <a:prstGeom prst="rect">
            <a:avLst/>
          </a:prstGeom>
        </p:spPr>
      </p:pic>
      <p:pic>
        <p:nvPicPr>
          <p:cNvPr id="2" name="front-cover-EL2.jpg" descr="front-cover-EL2.jpg">
            <a:extLst>
              <a:ext uri="{FF2B5EF4-FFF2-40B4-BE49-F238E27FC236}">
                <a16:creationId xmlns:a16="http://schemas.microsoft.com/office/drawing/2014/main" id="{ADE785F4-C3AD-EE5F-DFE2-96370C93260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96992" y="108028"/>
            <a:ext cx="968531" cy="1493872"/>
          </a:xfrm>
          <a:prstGeom prst="rect">
            <a:avLst/>
          </a:prstGeom>
          <a:ln w="12700">
            <a:miter lim="400000"/>
          </a:ln>
        </p:spPr>
      </p:pic>
      <p:pic>
        <p:nvPicPr>
          <p:cNvPr id="3" name="Picture 5" descr="Picture 5">
            <a:extLst>
              <a:ext uri="{FF2B5EF4-FFF2-40B4-BE49-F238E27FC236}">
                <a16:creationId xmlns:a16="http://schemas.microsoft.com/office/drawing/2014/main" id="{A7CDFD42-627B-5A6C-3CF9-DD334F284E7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60238" y="1737360"/>
            <a:ext cx="1496141" cy="1486819"/>
          </a:xfrm>
          <a:prstGeom prst="rect">
            <a:avLst/>
          </a:prstGeom>
          <a:ln w="12700">
            <a:miter lim="400000"/>
          </a:ln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A8A9B12C-5C67-8150-3549-BEA9DE7C912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7884" y="3363240"/>
            <a:ext cx="994198" cy="1590717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DBE43E71-FC04-3999-9121-8BE3FCE1248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7884" y="1737360"/>
            <a:ext cx="994198" cy="1490420"/>
          </a:xfrm>
          <a:prstGeom prst="rect">
            <a:avLst/>
          </a:prstGeom>
        </p:spPr>
      </p:pic>
      <p:pic>
        <p:nvPicPr>
          <p:cNvPr id="15" name="Picture 2">
            <a:extLst>
              <a:ext uri="{FF2B5EF4-FFF2-40B4-BE49-F238E27FC236}">
                <a16:creationId xmlns:a16="http://schemas.microsoft.com/office/drawing/2014/main" id="{F62069FB-314F-7F4E-AF17-62573456C0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87884" y="108028"/>
            <a:ext cx="1025654" cy="14938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E041942-1B78-ED6F-8A57-F6064A199F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783;p86">
            <a:extLst>
              <a:ext uri="{FF2B5EF4-FFF2-40B4-BE49-F238E27FC236}">
                <a16:creationId xmlns:a16="http://schemas.microsoft.com/office/drawing/2014/main" id="{A68A5B47-02D0-BCF1-07E8-158C3498BA46}"/>
              </a:ext>
            </a:extLst>
          </p:cNvPr>
          <p:cNvSpPr txBox="1"/>
          <p:nvPr/>
        </p:nvSpPr>
        <p:spPr>
          <a:xfrm>
            <a:off x="1339733" y="692480"/>
            <a:ext cx="6464533" cy="12865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Clr>
                <a:schemeClr val="dk1"/>
              </a:buClr>
              <a:buSzPts val="1100"/>
            </a:pPr>
            <a:r>
              <a:rPr lang="pt-BR" sz="2800" b="1" dirty="0">
                <a:latin typeface="Montserrat"/>
                <a:ea typeface="Work Sans"/>
                <a:cs typeface="Poppins" pitchFamily="2" charset="77"/>
                <a:sym typeface="Work Sans"/>
              </a:rPr>
              <a:t>New </a:t>
            </a:r>
            <a:r>
              <a:rPr lang="pt-BR" sz="2800" b="1" dirty="0" err="1">
                <a:latin typeface="Montserrat"/>
                <a:ea typeface="Work Sans"/>
                <a:cs typeface="Poppins" pitchFamily="2" charset="77"/>
                <a:sym typeface="Work Sans"/>
              </a:rPr>
              <a:t>Human</a:t>
            </a:r>
            <a:r>
              <a:rPr lang="pt-BR" sz="2800" b="1" dirty="0">
                <a:latin typeface="Montserrat"/>
                <a:ea typeface="Work Sans"/>
                <a:cs typeface="Poppins" pitchFamily="2" charset="77"/>
                <a:sym typeface="Work Sans"/>
              </a:rPr>
              <a:t>(</a:t>
            </a:r>
            <a:r>
              <a:rPr lang="pt-BR" sz="2800" b="1" dirty="0" err="1">
                <a:latin typeface="Montserrat"/>
                <a:ea typeface="Work Sans"/>
                <a:cs typeface="Poppins" pitchFamily="2" charset="77"/>
                <a:sym typeface="Work Sans"/>
              </a:rPr>
              <a:t>s</a:t>
            </a:r>
            <a:r>
              <a:rPr lang="pt-BR" sz="2800" b="1" dirty="0">
                <a:latin typeface="Montserrat"/>
                <a:ea typeface="Work Sans"/>
                <a:cs typeface="Poppins" pitchFamily="2" charset="77"/>
                <a:sym typeface="Work Sans"/>
              </a:rPr>
              <a:t>) </a:t>
            </a:r>
            <a:r>
              <a:rPr lang="pt-BR" sz="2800" b="1" dirty="0" err="1">
                <a:latin typeface="Montserrat"/>
                <a:ea typeface="Work Sans"/>
                <a:cs typeface="Poppins" pitchFamily="2" charset="77"/>
                <a:sym typeface="Work Sans"/>
              </a:rPr>
              <a:t>Brazilian</a:t>
            </a:r>
            <a:r>
              <a:rPr lang="pt-BR" sz="2800" b="1" dirty="0">
                <a:latin typeface="Montserrat"/>
                <a:ea typeface="Work Sans"/>
                <a:cs typeface="Poppins" pitchFamily="2" charset="77"/>
                <a:sym typeface="Work Sans"/>
              </a:rPr>
              <a:t> Mission</a:t>
            </a:r>
            <a:endParaRPr lang="pt-BR" sz="2800" b="1" dirty="0">
              <a:latin typeface="Montserrat"/>
              <a:ea typeface="Work Sans"/>
              <a:cs typeface="Poppins" pitchFamily="2" charset="77"/>
            </a:endParaRPr>
          </a:p>
          <a:p>
            <a:pPr algn="ctr">
              <a:buClr>
                <a:schemeClr val="dk1"/>
              </a:buClr>
              <a:buSzPts val="1100"/>
            </a:pPr>
            <a:r>
              <a:rPr lang="pt-BR" sz="1800" dirty="0" err="1">
                <a:latin typeface="Montserrat"/>
                <a:ea typeface="Work Sans"/>
                <a:cs typeface="Poppins" pitchFamily="2" charset="77"/>
                <a:sym typeface="Work Sans"/>
              </a:rPr>
              <a:t>Application</a:t>
            </a:r>
            <a:r>
              <a:rPr lang="pt-BR" sz="1800" dirty="0">
                <a:latin typeface="Montserrat"/>
                <a:ea typeface="Work Sans"/>
                <a:cs typeface="Poppins" pitchFamily="2" charset="77"/>
                <a:sym typeface="Work Sans"/>
              </a:rPr>
              <a:t> </a:t>
            </a:r>
            <a:r>
              <a:rPr lang="pt-BR" sz="1800" dirty="0" err="1">
                <a:latin typeface="Montserrat"/>
                <a:ea typeface="Work Sans"/>
                <a:cs typeface="Poppins" pitchFamily="2" charset="77"/>
                <a:sym typeface="Work Sans"/>
              </a:rPr>
              <a:t>to</a:t>
            </a:r>
            <a:r>
              <a:rPr lang="pt-BR" sz="1800" dirty="0">
                <a:latin typeface="Montserrat"/>
                <a:ea typeface="Work Sans"/>
                <a:cs typeface="Poppins" pitchFamily="2" charset="77"/>
                <a:sym typeface="Work Sans"/>
              </a:rPr>
              <a:t> </a:t>
            </a:r>
            <a:r>
              <a:rPr lang="pt-BR" sz="1800" dirty="0" err="1">
                <a:latin typeface="Montserrat"/>
                <a:ea typeface="Work Sans"/>
                <a:cs typeface="Poppins" pitchFamily="2" charset="77"/>
                <a:sym typeface="Work Sans"/>
              </a:rPr>
              <a:t>the</a:t>
            </a:r>
            <a:r>
              <a:rPr lang="pt-BR" sz="1800" dirty="0">
                <a:latin typeface="Montserrat"/>
                <a:ea typeface="Work Sans"/>
                <a:cs typeface="Poppins" pitchFamily="2" charset="77"/>
                <a:sym typeface="Work Sans"/>
              </a:rPr>
              <a:t> Annual Science &amp; </a:t>
            </a:r>
            <a:r>
              <a:rPr lang="pt-BR" sz="1800" dirty="0" err="1">
                <a:latin typeface="Montserrat"/>
                <a:ea typeface="Work Sans"/>
                <a:cs typeface="Poppins" pitchFamily="2" charset="77"/>
                <a:sym typeface="Work Sans"/>
              </a:rPr>
              <a:t>Consciousness</a:t>
            </a:r>
            <a:r>
              <a:rPr lang="pt-BR" sz="1800" dirty="0">
                <a:latin typeface="Montserrat"/>
                <a:ea typeface="Work Sans"/>
                <a:cs typeface="Poppins" pitchFamily="2" charset="77"/>
                <a:sym typeface="Work Sans"/>
              </a:rPr>
              <a:t> </a:t>
            </a:r>
            <a:r>
              <a:rPr lang="pt-BR" sz="1800" dirty="0" err="1">
                <a:latin typeface="Montserrat"/>
                <a:ea typeface="Work Sans"/>
                <a:cs typeface="Poppins" pitchFamily="2" charset="77"/>
                <a:sym typeface="Work Sans"/>
              </a:rPr>
              <a:t>event</a:t>
            </a:r>
            <a:r>
              <a:rPr lang="pt-BR" dirty="0">
                <a:latin typeface="Montserrat"/>
                <a:ea typeface="Work Sans"/>
                <a:cs typeface="Poppins" pitchFamily="2" charset="77"/>
                <a:sym typeface="Work Sans"/>
              </a:rPr>
              <a:t> </a:t>
            </a:r>
            <a:r>
              <a:rPr lang="pt-BR" sz="1800" dirty="0" err="1">
                <a:latin typeface="Montserrat"/>
                <a:ea typeface="Work Sans"/>
                <a:cs typeface="Poppins" pitchFamily="2" charset="77"/>
                <a:sym typeface="Work Sans"/>
              </a:rPr>
              <a:t>with</a:t>
            </a:r>
            <a:r>
              <a:rPr lang="pt-BR" sz="1800" dirty="0">
                <a:latin typeface="Montserrat"/>
                <a:ea typeface="Work Sans"/>
                <a:cs typeface="Poppins" pitchFamily="2" charset="77"/>
                <a:sym typeface="Work Sans"/>
              </a:rPr>
              <a:t> Peter Merry</a:t>
            </a:r>
          </a:p>
          <a:p>
            <a:pPr algn="ctr">
              <a:lnSpc>
                <a:spcPct val="70000"/>
              </a:lnSpc>
              <a:buClr>
                <a:schemeClr val="dk1"/>
              </a:buClr>
              <a:buSzPts val="1100"/>
            </a:pPr>
            <a:endParaRPr sz="2800" dirty="0">
              <a:solidFill>
                <a:schemeClr val="tx1"/>
              </a:solidFill>
              <a:latin typeface="Montserrat"/>
              <a:ea typeface="Work Sans"/>
              <a:cs typeface="Poppins" pitchFamily="2" charset="77"/>
              <a:sym typeface="Work Sans"/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844AB256-0DC9-D802-2AC7-CB9C8D0331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1533" y="1978986"/>
            <a:ext cx="2939772" cy="29397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572909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2D72095-8300-FDFC-CADD-8CDD2E07D5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783;p86">
            <a:extLst>
              <a:ext uri="{FF2B5EF4-FFF2-40B4-BE49-F238E27FC236}">
                <a16:creationId xmlns:a16="http://schemas.microsoft.com/office/drawing/2014/main" id="{AE5E1AE8-0908-1692-4B1F-067613F51739}"/>
              </a:ext>
            </a:extLst>
          </p:cNvPr>
          <p:cNvSpPr txBox="1"/>
          <p:nvPr/>
        </p:nvSpPr>
        <p:spPr>
          <a:xfrm>
            <a:off x="163852" y="1746663"/>
            <a:ext cx="8365274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Clr>
                <a:schemeClr val="dk1"/>
              </a:buClr>
              <a:buSzPts val="1100"/>
            </a:pPr>
            <a:r>
              <a:rPr lang="pt-BR" sz="2800" b="1" dirty="0" err="1">
                <a:solidFill>
                  <a:schemeClr val="tx1"/>
                </a:solidFill>
                <a:latin typeface="Montserrat"/>
                <a:ea typeface="Work Sans"/>
                <a:cs typeface="Poppins" pitchFamily="2" charset="77"/>
                <a:sym typeface="Work Sans"/>
              </a:rPr>
              <a:t>Education</a:t>
            </a:r>
            <a:r>
              <a:rPr lang="pt-BR" sz="2800" b="1" dirty="0">
                <a:latin typeface="Montserrat"/>
                <a:ea typeface="Work Sans"/>
                <a:cs typeface="Poppins" pitchFamily="2" charset="77"/>
                <a:sym typeface="Work Sans"/>
              </a:rPr>
              <a:t>, </a:t>
            </a:r>
            <a:r>
              <a:rPr lang="pt-BR" sz="2800" b="1" dirty="0" err="1">
                <a:latin typeface="Montserrat"/>
                <a:ea typeface="Work Sans"/>
                <a:cs typeface="Poppins" pitchFamily="2" charset="77"/>
                <a:sym typeface="Work Sans"/>
              </a:rPr>
              <a:t>Research</a:t>
            </a:r>
            <a:r>
              <a:rPr lang="pt-BR" sz="2800" b="1" dirty="0">
                <a:latin typeface="Montserrat"/>
                <a:ea typeface="Work Sans"/>
                <a:cs typeface="Poppins" pitchFamily="2" charset="77"/>
                <a:sym typeface="Work Sans"/>
              </a:rPr>
              <a:t>, </a:t>
            </a:r>
            <a:r>
              <a:rPr lang="pt-BR" sz="2800" b="1" dirty="0" err="1">
                <a:latin typeface="Montserrat"/>
                <a:ea typeface="Work Sans"/>
                <a:cs typeface="Poppins" pitchFamily="2" charset="77"/>
                <a:sym typeface="Work Sans"/>
              </a:rPr>
              <a:t>Information</a:t>
            </a:r>
            <a:endParaRPr lang="pt-BR" sz="2800" b="1" dirty="0">
              <a:solidFill>
                <a:schemeClr val="tx1"/>
              </a:solidFill>
              <a:latin typeface="Montserrat"/>
              <a:ea typeface="Work Sans"/>
              <a:cs typeface="Poppins" pitchFamily="2" charset="77"/>
              <a:sym typeface="Work Sans"/>
            </a:endParaRPr>
          </a:p>
        </p:txBody>
      </p:sp>
      <p:sp>
        <p:nvSpPr>
          <p:cNvPr id="3" name="Google Shape;839;p114">
            <a:extLst>
              <a:ext uri="{FF2B5EF4-FFF2-40B4-BE49-F238E27FC236}">
                <a16:creationId xmlns:a16="http://schemas.microsoft.com/office/drawing/2014/main" id="{B17AFB9B-C130-128A-E764-77564A692538}"/>
              </a:ext>
            </a:extLst>
          </p:cNvPr>
          <p:cNvSpPr/>
          <p:nvPr/>
        </p:nvSpPr>
        <p:spPr>
          <a:xfrm>
            <a:off x="2932452" y="377143"/>
            <a:ext cx="3282642" cy="2872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rtl="0">
              <a:lnSpc>
                <a:spcPct val="50000"/>
              </a:lnSpc>
              <a:spcBef>
                <a:spcPts val="400"/>
              </a:spcBef>
              <a:spcAft>
                <a:spcPts val="400"/>
              </a:spcAft>
              <a:buClr>
                <a:srgbClr val="000000"/>
              </a:buClr>
              <a:buSzPts val="9066"/>
              <a:buFont typeface="Arial"/>
              <a:buNone/>
            </a:pPr>
            <a:r>
              <a:rPr lang="en-US" sz="2400" b="1" i="0" u="none" strike="noStrike" cap="none">
                <a:solidFill>
                  <a:schemeClr val="dk1"/>
                </a:solidFill>
                <a:latin typeface="Montserrat"/>
                <a:ea typeface="Work Sans Thin"/>
                <a:cs typeface="Work Sans Thin"/>
                <a:sym typeface="Work Sans Thin"/>
              </a:rPr>
              <a:t>Leadership</a:t>
            </a:r>
          </a:p>
        </p:txBody>
      </p:sp>
      <p:sp>
        <p:nvSpPr>
          <p:cNvPr id="4" name="TextBox 2">
            <a:extLst>
              <a:ext uri="{FF2B5EF4-FFF2-40B4-BE49-F238E27FC236}">
                <a16:creationId xmlns:a16="http://schemas.microsoft.com/office/drawing/2014/main" id="{7CAE9207-DE7B-51DD-95D7-9B0DACAC1099}"/>
              </a:ext>
            </a:extLst>
          </p:cNvPr>
          <p:cNvSpPr txBox="1"/>
          <p:nvPr/>
        </p:nvSpPr>
        <p:spPr>
          <a:xfrm>
            <a:off x="2269512" y="791246"/>
            <a:ext cx="4611948" cy="48648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rtl="0">
              <a:lnSpc>
                <a:spcPct val="50000"/>
              </a:lnSpc>
              <a:spcBef>
                <a:spcPts val="400"/>
              </a:spcBef>
              <a:spcAft>
                <a:spcPts val="400"/>
              </a:spcAft>
              <a:buClr>
                <a:srgbClr val="000000"/>
              </a:buClr>
              <a:buSzPts val="9066"/>
              <a:buFont typeface="Arial"/>
              <a:buNone/>
            </a:pPr>
            <a:r>
              <a:rPr lang="en-US" sz="4400" b="1" i="0" u="none" strike="noStrike" cap="none">
                <a:solidFill>
                  <a:schemeClr val="dk1"/>
                </a:solidFill>
                <a:latin typeface="Montserrat"/>
                <a:ea typeface="Work Sans Thin"/>
                <a:cs typeface="Work Sans Thin"/>
                <a:sym typeface="Work Sans Thin"/>
              </a:rPr>
              <a:t>20.70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C191732C-5264-AF13-1441-22F11F2177A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0785" t="37941" r="21051" b="39690"/>
          <a:stretch/>
        </p:blipFill>
        <p:spPr>
          <a:xfrm>
            <a:off x="2918945" y="2177550"/>
            <a:ext cx="3124939" cy="2522412"/>
          </a:xfrm>
          <a:prstGeom prst="rect">
            <a:avLst/>
          </a:prstGeom>
        </p:spPr>
      </p:pic>
      <p:sp>
        <p:nvSpPr>
          <p:cNvPr id="6" name="Google Shape;78;p1">
            <a:extLst>
              <a:ext uri="{FF2B5EF4-FFF2-40B4-BE49-F238E27FC236}">
                <a16:creationId xmlns:a16="http://schemas.microsoft.com/office/drawing/2014/main" id="{D9EF473E-B112-C0D2-3F00-B90D19450A66}"/>
              </a:ext>
            </a:extLst>
          </p:cNvPr>
          <p:cNvSpPr txBox="1"/>
          <p:nvPr/>
        </p:nvSpPr>
        <p:spPr>
          <a:xfrm>
            <a:off x="2400762" y="1225100"/>
            <a:ext cx="4342938" cy="1154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50000"/>
              </a:lnSpc>
              <a:spcAft>
                <a:spcPts val="300"/>
              </a:spcAft>
              <a:buSzPts val="9066"/>
            </a:pPr>
            <a:r>
              <a:rPr lang="pt-BR" sz="1000" b="1" err="1">
                <a:latin typeface="Montserrat"/>
                <a:ea typeface="Work Sans Thin"/>
                <a:cs typeface="Work Sans Thin"/>
                <a:sym typeface="Work Sans Thin"/>
              </a:rPr>
              <a:t>powered</a:t>
            </a:r>
            <a:r>
              <a:rPr lang="pt-BR" sz="1000" b="1">
                <a:latin typeface="Montserrat"/>
                <a:ea typeface="Work Sans Thin"/>
                <a:cs typeface="Work Sans Thin"/>
                <a:sym typeface="Work Sans Thin"/>
              </a:rPr>
              <a:t> </a:t>
            </a:r>
            <a:r>
              <a:rPr lang="pt-BR" sz="1000" b="1" err="1">
                <a:latin typeface="Montserrat"/>
                <a:ea typeface="Work Sans Thin"/>
                <a:cs typeface="Work Sans Thin"/>
                <a:sym typeface="Work Sans Thin"/>
              </a:rPr>
              <a:t>by</a:t>
            </a:r>
            <a:r>
              <a:rPr lang="pt-BR" sz="1000" b="1">
                <a:latin typeface="Montserrat"/>
                <a:ea typeface="Work Sans Thin"/>
                <a:cs typeface="Work Sans Thin"/>
                <a:sym typeface="Work Sans Thin"/>
              </a:rPr>
              <a:t> novos humano(</a:t>
            </a:r>
            <a:r>
              <a:rPr lang="pt-BR" sz="1000" b="1" err="1">
                <a:latin typeface="Montserrat"/>
                <a:ea typeface="Work Sans Thin"/>
                <a:cs typeface="Work Sans Thin"/>
                <a:sym typeface="Work Sans Thin"/>
              </a:rPr>
              <a:t>s</a:t>
            </a:r>
            <a:r>
              <a:rPr lang="pt-BR" sz="1000" b="1">
                <a:latin typeface="Montserrat"/>
                <a:ea typeface="Work Sans Thin"/>
                <a:cs typeface="Work Sans Thin"/>
                <a:sym typeface="Work Sans Thin"/>
              </a:rPr>
              <a:t>)</a:t>
            </a:r>
            <a:endParaRPr sz="1000" b="1">
              <a:latin typeface="Montserrat"/>
              <a:ea typeface="Work Sans Thin"/>
              <a:cs typeface="Work Sans Thin"/>
              <a:sym typeface="Work Sans Thin"/>
            </a:endParaRPr>
          </a:p>
        </p:txBody>
      </p:sp>
    </p:spTree>
    <p:extLst>
      <p:ext uri="{BB962C8B-B14F-4D97-AF65-F5344CB8AC3E}">
        <p14:creationId xmlns:p14="http://schemas.microsoft.com/office/powerpoint/2010/main" val="128384275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144</TotalTime>
  <Words>1866</Words>
  <Application>Microsoft Office PowerPoint</Application>
  <PresentationFormat>Apresentação na tela (16:9)</PresentationFormat>
  <Paragraphs>476</Paragraphs>
  <Slides>39</Slides>
  <Notes>39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39</vt:i4>
      </vt:variant>
    </vt:vector>
  </HeadingPairs>
  <TitlesOfParts>
    <vt:vector size="40" baseType="lpstr"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Whole Performers</dc:title>
  <dc:subject>PptxGenJS Presentation</dc:subject>
  <dc:creator>Peter Merry &amp; Ligia Zotini</dc:creator>
  <cp:lastModifiedBy>Peter Merry</cp:lastModifiedBy>
  <cp:revision>471</cp:revision>
  <dcterms:created xsi:type="dcterms:W3CDTF">2026-05-06T15:12:17Z</dcterms:created>
  <dcterms:modified xsi:type="dcterms:W3CDTF">2026-05-08T14:40:40Z</dcterms:modified>
</cp:coreProperties>
</file>